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305" r:id="rId2"/>
    <p:sldId id="541" r:id="rId3"/>
    <p:sldId id="576" r:id="rId4"/>
    <p:sldId id="577" r:id="rId5"/>
    <p:sldId id="366" r:id="rId6"/>
    <p:sldId id="575" r:id="rId7"/>
    <p:sldId id="578" r:id="rId8"/>
    <p:sldId id="579" r:id="rId9"/>
    <p:sldId id="548" r:id="rId10"/>
    <p:sldId id="580" r:id="rId11"/>
    <p:sldId id="581" r:id="rId12"/>
    <p:sldId id="582" r:id="rId13"/>
    <p:sldId id="563" r:id="rId14"/>
    <p:sldId id="583" r:id="rId15"/>
    <p:sldId id="564" r:id="rId16"/>
    <p:sldId id="565" r:id="rId1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CCFFFF"/>
    <a:srgbClr val="CCFFCC"/>
    <a:srgbClr val="99FF33"/>
    <a:srgbClr val="FFFFCC"/>
    <a:srgbClr val="FF9933"/>
    <a:srgbClr val="FFFF00"/>
    <a:srgbClr val="C0C0C0"/>
    <a:srgbClr val="FF99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22623" autoAdjust="0"/>
    <p:restoredTop sz="94660"/>
  </p:normalViewPr>
  <p:slideViewPr>
    <p:cSldViewPr showGuides="1">
      <p:cViewPr varScale="1">
        <p:scale>
          <a:sx n="86" d="100"/>
          <a:sy n="86" d="100"/>
        </p:scale>
        <p:origin x="828" y="8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E0F358-7D01-4D68-BB99-394C091459F0}" type="datetimeFigureOut">
              <a:rPr lang="en-US" smtClean="0"/>
              <a:t>3/26/2021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C5D134-76E8-4430-B990-5385720D3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5397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04632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7180338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867059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403491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490468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791660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740664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382049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6034981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9582809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781169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8CC59-2BB9-4D66-89EA-EC5F53207BB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343019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E277CA-B34E-4685-9764-05F1582DD56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40258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7A44EF-35B6-4BA2-94E8-8A291C309A8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257068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00CDB0-671E-4BF2-9B05-F278A425E8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26006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4083BD-CC05-454A-B5F3-8330BAA7D37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187720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CCE5FA-4EEC-4547-8EDF-B41A7E5E2D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48921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784FB7-DB9A-46D2-B1A2-EB73675BA57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299842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718E9-636E-4686-8A5C-2BD8042C234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089713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E69D4D-AEBA-443F-A46F-AF483A246E5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869465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0F0AC7-175D-42AC-BE4B-9BBD2289AF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35275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51F513-D9AC-4E72-A51A-42CDBCD9FFF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340563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9C68EBA-A7B9-429F-ABFC-7908F04228D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uiExpand="1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1BBC1824-2D85-4E16-8CEF-63034EC2D16E}"/>
              </a:ext>
            </a:extLst>
          </p:cNvPr>
          <p:cNvSpPr/>
          <p:nvPr/>
        </p:nvSpPr>
        <p:spPr>
          <a:xfrm>
            <a:off x="1629995" y="1600200"/>
            <a:ext cx="5888182" cy="1447800"/>
          </a:xfrm>
          <a:prstGeom prst="roundRect">
            <a:avLst/>
          </a:prstGeom>
          <a:solidFill>
            <a:schemeClr val="tx1"/>
          </a:solidFill>
          <a:ln w="31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rgbClr val="FFC000"/>
                </a:solidFill>
              </a:rPr>
              <a:t>What Do You Need?</a:t>
            </a:r>
          </a:p>
        </p:txBody>
      </p:sp>
    </p:spTree>
    <p:extLst>
      <p:ext uri="{BB962C8B-B14F-4D97-AF65-F5344CB8AC3E}">
        <p14:creationId xmlns:p14="http://schemas.microsoft.com/office/powerpoint/2010/main" val="26594084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07112" y="152400"/>
            <a:ext cx="8534400" cy="609600"/>
          </a:xfrm>
        </p:spPr>
        <p:txBody>
          <a:bodyPr/>
          <a:lstStyle/>
          <a:p>
            <a:r>
              <a:rPr lang="en-US" altLang="en-US" sz="3600" dirty="0">
                <a:solidFill>
                  <a:srgbClr val="CCFFFF"/>
                </a:solidFill>
              </a:rPr>
              <a:t>What hinders our prayers?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95928"/>
            <a:ext cx="8229600" cy="5581072"/>
          </a:xfrm>
        </p:spPr>
        <p:txBody>
          <a:bodyPr/>
          <a:lstStyle/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chemeClr val="bg1"/>
                </a:solidFill>
              </a:rPr>
              <a:t>Ja.1:5</a:t>
            </a:r>
          </a:p>
          <a:p>
            <a:pPr lvl="1">
              <a:spcBef>
                <a:spcPts val="6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chemeClr val="bg1"/>
                </a:solidFill>
              </a:rPr>
              <a:t>Our good can be canceled by . . . </a:t>
            </a:r>
          </a:p>
          <a:p>
            <a:pPr lvl="2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rgbClr val="CCFFCC"/>
                </a:solidFill>
              </a:rPr>
              <a:t>Doubt,</a:t>
            </a:r>
            <a:r>
              <a:rPr lang="en-US" altLang="en-US" sz="3200" dirty="0">
                <a:solidFill>
                  <a:schemeClr val="bg1"/>
                </a:solidFill>
              </a:rPr>
              <a:t> 6-7.  Ep.4:14</a:t>
            </a:r>
          </a:p>
          <a:p>
            <a:pPr lvl="2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rgbClr val="CCFFCC"/>
                </a:solidFill>
              </a:rPr>
              <a:t>Double-mindedness,</a:t>
            </a:r>
            <a:r>
              <a:rPr lang="en-US" altLang="en-US" sz="3200" dirty="0">
                <a:solidFill>
                  <a:schemeClr val="bg1"/>
                </a:solidFill>
              </a:rPr>
              <a:t> 8</a:t>
            </a:r>
          </a:p>
          <a:p>
            <a:pPr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chemeClr val="bg1"/>
                </a:solidFill>
              </a:rPr>
              <a:t>Ja.4:1-3</a:t>
            </a:r>
          </a:p>
          <a:p>
            <a:pPr lvl="1">
              <a:spcBef>
                <a:spcPts val="6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chemeClr val="bg1"/>
                </a:solidFill>
              </a:rPr>
              <a:t>Some would rather fight than pray</a:t>
            </a:r>
          </a:p>
          <a:p>
            <a:pPr lvl="1">
              <a:spcBef>
                <a:spcPts val="6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chemeClr val="bg1"/>
                </a:solidFill>
              </a:rPr>
              <a:t>When they do pray, it is to satisfy their passions</a:t>
            </a:r>
          </a:p>
        </p:txBody>
      </p:sp>
    </p:spTree>
    <p:extLst>
      <p:ext uri="{BB962C8B-B14F-4D97-AF65-F5344CB8AC3E}">
        <p14:creationId xmlns:p14="http://schemas.microsoft.com/office/powerpoint/2010/main" val="2009866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07112" y="152400"/>
            <a:ext cx="8534400" cy="609600"/>
          </a:xfrm>
        </p:spPr>
        <p:txBody>
          <a:bodyPr/>
          <a:lstStyle/>
          <a:p>
            <a:r>
              <a:rPr lang="en-US" altLang="en-US" sz="3600" dirty="0">
                <a:solidFill>
                  <a:srgbClr val="CCFFFF"/>
                </a:solidFill>
              </a:rPr>
              <a:t>Prevailing prayer does not quit…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95928"/>
            <a:ext cx="8229600" cy="5581072"/>
          </a:xfrm>
        </p:spPr>
        <p:txBody>
          <a:bodyPr/>
          <a:lstStyle/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chemeClr val="bg1"/>
                </a:solidFill>
              </a:rPr>
              <a:t>Gn.32, Jacob prevailed…with God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chemeClr val="bg1"/>
                </a:solidFill>
              </a:rPr>
              <a:t>Ex.17, Moses prevailed…against enemies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chemeClr val="bg1"/>
                </a:solidFill>
              </a:rPr>
              <a:t>2 Kings 4, woman…would not quit</a:t>
            </a: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chemeClr val="bg1"/>
                </a:solidFill>
              </a:rPr>
              <a:t>Mk.10:48-49, blind man…would not be silenced</a:t>
            </a:r>
          </a:p>
        </p:txBody>
      </p:sp>
    </p:spTree>
    <p:extLst>
      <p:ext uri="{BB962C8B-B14F-4D97-AF65-F5344CB8AC3E}">
        <p14:creationId xmlns:p14="http://schemas.microsoft.com/office/powerpoint/2010/main" val="641274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79326" y="609600"/>
            <a:ext cx="4991649" cy="457200"/>
          </a:xfrm>
          <a:solidFill>
            <a:schemeClr val="tx1">
              <a:lumMod val="95000"/>
              <a:lumOff val="5000"/>
            </a:schemeClr>
          </a:solidFill>
          <a:ln>
            <a:solidFill>
              <a:schemeClr val="bg1"/>
            </a:solidFill>
          </a:ln>
          <a:effectLst/>
        </p:spPr>
        <p:txBody>
          <a:bodyPr anchor="ctr" anchorCtr="0"/>
          <a:lstStyle/>
          <a:p>
            <a:r>
              <a:rPr 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I </a:t>
            </a:r>
            <a:r>
              <a:rPr lang="en-US" sz="2400" dirty="0">
                <a:solidFill>
                  <a:schemeClr val="bg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Need Personal Faith</a:t>
            </a:r>
            <a:endParaRPr lang="en-US" sz="3000" dirty="0">
              <a:solidFill>
                <a:schemeClr val="bg1"/>
              </a:solidFill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1F14D140-018E-4BC8-916A-4E10361F542A}"/>
              </a:ext>
            </a:extLst>
          </p:cNvPr>
          <p:cNvSpPr txBox="1">
            <a:spLocks/>
          </p:cNvSpPr>
          <p:nvPr/>
        </p:nvSpPr>
        <p:spPr bwMode="auto">
          <a:xfrm>
            <a:off x="1258456" y="1828800"/>
            <a:ext cx="6643885" cy="9906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rgbClr val="C00000"/>
            </a:solidFill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3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III. </a:t>
            </a:r>
            <a:r>
              <a:rPr lang="en-US" sz="36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 </a:t>
            </a:r>
            <a:r>
              <a:rPr lang="en-US" sz="3600" dirty="0">
                <a:solidFill>
                  <a:srgbClr val="FFFF0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Need Perfect Love</a:t>
            </a:r>
            <a:endParaRPr lang="en-US" sz="3000" dirty="0">
              <a:solidFill>
                <a:srgbClr val="FFFF00"/>
              </a:solidFill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25EB35D9-DE9C-4A4F-AEE0-7AEB01B0000F}"/>
              </a:ext>
            </a:extLst>
          </p:cNvPr>
          <p:cNvSpPr txBox="1">
            <a:spLocks/>
          </p:cNvSpPr>
          <p:nvPr/>
        </p:nvSpPr>
        <p:spPr bwMode="auto">
          <a:xfrm>
            <a:off x="2085108" y="1219200"/>
            <a:ext cx="4991649" cy="4572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bg1"/>
            </a:solidFill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II. I </a:t>
            </a:r>
            <a:r>
              <a:rPr lang="en-US" sz="2400" dirty="0">
                <a:solidFill>
                  <a:schemeClr val="bg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Need Prevailing Prayer</a:t>
            </a:r>
            <a:endParaRPr lang="en-US" sz="3000" dirty="0">
              <a:solidFill>
                <a:schemeClr val="bg1"/>
              </a:solidFill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30452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609600"/>
          </a:xfrm>
        </p:spPr>
        <p:txBody>
          <a:bodyPr/>
          <a:lstStyle/>
          <a:p>
            <a:r>
              <a:rPr lang="en-US" altLang="en-US" sz="3600" dirty="0">
                <a:solidFill>
                  <a:schemeClr val="bg1"/>
                </a:solidFill>
              </a:rPr>
              <a:t>Mt.5:43-48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95928"/>
            <a:ext cx="8229600" cy="5581072"/>
          </a:xfrm>
        </p:spPr>
        <p:txBody>
          <a:bodyPr/>
          <a:lstStyle/>
          <a:p>
            <a:pPr marL="0" indent="0" algn="ctr">
              <a:spcAft>
                <a:spcPts val="600"/>
              </a:spcAft>
              <a:buNone/>
            </a:pPr>
            <a:r>
              <a:rPr lang="en-US" altLang="en-US" dirty="0">
                <a:solidFill>
                  <a:srgbClr val="FFFF99"/>
                </a:solidFill>
              </a:rPr>
              <a:t>“Perfect” </a:t>
            </a:r>
            <a:r>
              <a:rPr lang="en-US" altLang="en-US" dirty="0">
                <a:solidFill>
                  <a:schemeClr val="bg1"/>
                </a:solidFill>
              </a:rPr>
              <a:t>– mature, complete</a:t>
            </a:r>
          </a:p>
          <a:p>
            <a:pPr marL="0" indent="0" algn="ctr">
              <a:spcAft>
                <a:spcPts val="600"/>
              </a:spcAft>
              <a:buNone/>
            </a:pPr>
            <a:r>
              <a:rPr lang="en-US" altLang="en-US" dirty="0">
                <a:solidFill>
                  <a:schemeClr val="bg1"/>
                </a:solidFill>
              </a:rPr>
              <a:t>Be as perfect in love as God is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chemeClr val="bg1"/>
                </a:solidFill>
              </a:rPr>
              <a:t>1 Jn.4:17-18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chemeClr val="bg1"/>
                </a:solidFill>
              </a:rPr>
              <a:t>1 Co.13:1-3</a:t>
            </a: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chemeClr val="bg1"/>
                </a:solidFill>
              </a:rPr>
              <a:t>Ps.122:1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rgbClr val="FFFF99"/>
                </a:solidFill>
              </a:rPr>
              <a:t>Perfect love includes total commitment to God, brothers / sisters, family…</a:t>
            </a:r>
          </a:p>
          <a:p>
            <a:pPr marL="0" indent="0">
              <a:spcAft>
                <a:spcPts val="0"/>
              </a:spcAft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0784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79326" y="609600"/>
            <a:ext cx="4991649" cy="457200"/>
          </a:xfrm>
          <a:solidFill>
            <a:schemeClr val="tx1">
              <a:lumMod val="95000"/>
              <a:lumOff val="5000"/>
            </a:schemeClr>
          </a:solidFill>
          <a:ln>
            <a:solidFill>
              <a:schemeClr val="bg1"/>
            </a:solidFill>
          </a:ln>
          <a:effectLst/>
        </p:spPr>
        <p:txBody>
          <a:bodyPr anchor="ctr" anchorCtr="0"/>
          <a:lstStyle/>
          <a:p>
            <a:r>
              <a:rPr 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I </a:t>
            </a:r>
            <a:r>
              <a:rPr lang="en-US" sz="2400" dirty="0">
                <a:solidFill>
                  <a:schemeClr val="bg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Need Personal Faith</a:t>
            </a:r>
            <a:endParaRPr lang="en-US" sz="3000" dirty="0">
              <a:solidFill>
                <a:schemeClr val="bg1"/>
              </a:solidFill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1F14D140-018E-4BC8-916A-4E10361F542A}"/>
              </a:ext>
            </a:extLst>
          </p:cNvPr>
          <p:cNvSpPr txBox="1">
            <a:spLocks/>
          </p:cNvSpPr>
          <p:nvPr/>
        </p:nvSpPr>
        <p:spPr bwMode="auto">
          <a:xfrm>
            <a:off x="1258456" y="2438400"/>
            <a:ext cx="6643885" cy="9906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rgbClr val="C00000"/>
            </a:solidFill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3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IV. </a:t>
            </a:r>
            <a:r>
              <a:rPr lang="en-US" sz="36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 </a:t>
            </a:r>
            <a:r>
              <a:rPr lang="en-US" sz="3600" dirty="0">
                <a:solidFill>
                  <a:srgbClr val="FFFF0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Need Persistent Effort</a:t>
            </a:r>
            <a:endParaRPr lang="en-US" sz="3000" dirty="0">
              <a:solidFill>
                <a:srgbClr val="FFFF00"/>
              </a:solidFill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25EB35D9-DE9C-4A4F-AEE0-7AEB01B0000F}"/>
              </a:ext>
            </a:extLst>
          </p:cNvPr>
          <p:cNvSpPr txBox="1">
            <a:spLocks/>
          </p:cNvSpPr>
          <p:nvPr/>
        </p:nvSpPr>
        <p:spPr bwMode="auto">
          <a:xfrm>
            <a:off x="2085108" y="1219200"/>
            <a:ext cx="4991649" cy="4572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bg1"/>
            </a:solidFill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II. I </a:t>
            </a:r>
            <a:r>
              <a:rPr lang="en-US" sz="2400" dirty="0">
                <a:solidFill>
                  <a:schemeClr val="bg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Need Prevailing Prayer</a:t>
            </a:r>
            <a:endParaRPr lang="en-US" sz="3000" dirty="0">
              <a:solidFill>
                <a:schemeClr val="bg1"/>
              </a:solidFill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5A06FB1A-6975-4484-8F72-7EF7E7E8B445}"/>
              </a:ext>
            </a:extLst>
          </p:cNvPr>
          <p:cNvSpPr txBox="1">
            <a:spLocks/>
          </p:cNvSpPr>
          <p:nvPr/>
        </p:nvSpPr>
        <p:spPr bwMode="auto">
          <a:xfrm>
            <a:off x="2078184" y="1828800"/>
            <a:ext cx="4991649" cy="4572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bg1"/>
            </a:solidFill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III. I </a:t>
            </a:r>
            <a:r>
              <a:rPr lang="en-US" sz="2400" dirty="0">
                <a:solidFill>
                  <a:schemeClr val="bg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Need Perfect Love</a:t>
            </a:r>
            <a:endParaRPr lang="en-US" sz="3000" dirty="0">
              <a:solidFill>
                <a:schemeClr val="bg1"/>
              </a:solidFill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68629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609600"/>
          </a:xfrm>
        </p:spPr>
        <p:txBody>
          <a:bodyPr/>
          <a:lstStyle/>
          <a:p>
            <a:r>
              <a:rPr lang="en-US" altLang="en-US" sz="3600" dirty="0">
                <a:solidFill>
                  <a:srgbClr val="CCFFCC"/>
                </a:solidFill>
              </a:rPr>
              <a:t>Gal.6:9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762000"/>
            <a:ext cx="8229600" cy="5581072"/>
          </a:xfrm>
        </p:spPr>
        <p:txBody>
          <a:bodyPr/>
          <a:lstStyle/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rgbClr val="FFFF99"/>
                </a:solidFill>
              </a:rPr>
              <a:t>Many tire of the load</a:t>
            </a: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rgbClr val="FFFF99"/>
                </a:solidFill>
              </a:rPr>
              <a:t>Bible emphasizes persistence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chemeClr val="bg1"/>
                </a:solidFill>
              </a:rPr>
              <a:t>Lk.8:13-14;  Ro.10:2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chemeClr val="bg1"/>
                </a:solidFill>
              </a:rPr>
              <a:t>Lk.11:5-8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chemeClr val="bg1"/>
                </a:solidFill>
              </a:rPr>
              <a:t>Lk.18:1-8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chemeClr val="bg1"/>
                </a:solidFill>
              </a:rPr>
              <a:t>Ph.3:14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chemeClr val="bg1"/>
                </a:solidFill>
              </a:rPr>
              <a:t>2 Tim.4:10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chemeClr val="bg1"/>
                </a:solidFill>
              </a:rPr>
              <a:t>Hb.12:1 . . . 11:27</a:t>
            </a:r>
          </a:p>
          <a:p>
            <a:pPr marL="0" indent="0">
              <a:spcAft>
                <a:spcPts val="600"/>
              </a:spcAft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2493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altLang="en-US" sz="3600" dirty="0">
                <a:solidFill>
                  <a:srgbClr val="CCFFFF"/>
                </a:solidFill>
              </a:rPr>
              <a:t>“The difference between want</a:t>
            </a:r>
            <a:br>
              <a:rPr lang="en-US" altLang="en-US" sz="3600" dirty="0">
                <a:solidFill>
                  <a:srgbClr val="CCFFFF"/>
                </a:solidFill>
              </a:rPr>
            </a:br>
            <a:r>
              <a:rPr lang="en-US" altLang="en-US" sz="3600" dirty="0">
                <a:solidFill>
                  <a:srgbClr val="CCFFFF"/>
                </a:solidFill>
              </a:rPr>
              <a:t>and need is self-control”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5181600"/>
          </a:xfrm>
        </p:spPr>
        <p:txBody>
          <a:bodyPr/>
          <a:lstStyle/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chemeClr val="bg1"/>
                </a:solidFill>
              </a:rPr>
              <a:t>“We need but little here below, nor need that little long”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rgbClr val="CCFFFF"/>
                </a:solidFill>
              </a:rPr>
              <a:t>Do money and luxury make modern Americans better people?  …happier?   …satisfied?   …more spiritual?</a:t>
            </a:r>
          </a:p>
          <a:p>
            <a:pPr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chemeClr val="bg1"/>
                </a:solidFill>
              </a:rPr>
              <a:t>1 Tim.6:17-19</a:t>
            </a:r>
            <a:endParaRPr lang="en-US" altLang="en-US" sz="3200" dirty="0">
              <a:solidFill>
                <a:srgbClr val="CCFFFF"/>
              </a:solidFill>
            </a:endParaRP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5219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/>
          <a:lstStyle/>
          <a:p>
            <a:r>
              <a:rPr lang="en-US" altLang="en-US" sz="3600" dirty="0">
                <a:solidFill>
                  <a:srgbClr val="FFFF00"/>
                </a:solidFill>
              </a:rPr>
              <a:t>Needs</a:t>
            </a:r>
            <a:endParaRPr lang="en-US" altLang="en-US" sz="3200" dirty="0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504872"/>
          </a:xfrm>
        </p:spPr>
        <p:txBody>
          <a:bodyPr/>
          <a:lstStyle/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rgbClr val="CCFFFF"/>
                </a:solidFill>
              </a:rPr>
              <a:t>“Earth provides enough to satisfy every man’s needs, but not every man’s greed.”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rgbClr val="CCFFFF"/>
                </a:solidFill>
              </a:rPr>
              <a:t>“We all need people who will give us feed-back.  That’s how we improve.”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chemeClr val="bg1"/>
                </a:solidFill>
              </a:rPr>
              <a:t>Mt.3:14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chemeClr val="bg1"/>
                </a:solidFill>
              </a:rPr>
              <a:t>Ac.2:45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chemeClr val="bg1"/>
                </a:solidFill>
              </a:rPr>
              <a:t>1 Th.4:9 . . . 5:1</a:t>
            </a:r>
          </a:p>
        </p:txBody>
      </p:sp>
    </p:spTree>
    <p:extLst>
      <p:ext uri="{BB962C8B-B14F-4D97-AF65-F5344CB8AC3E}">
        <p14:creationId xmlns:p14="http://schemas.microsoft.com/office/powerpoint/2010/main" val="3893306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/>
          <a:lstStyle/>
          <a:p>
            <a:r>
              <a:rPr lang="en-US" altLang="en-US" sz="3600" dirty="0">
                <a:solidFill>
                  <a:srgbClr val="FFFF00"/>
                </a:solidFill>
              </a:rPr>
              <a:t>Maslow’s Hierarchy of Needs</a:t>
            </a:r>
            <a:endParaRPr lang="en-US" altLang="en-US" sz="3200" dirty="0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504872"/>
          </a:xfrm>
        </p:spPr>
        <p:txBody>
          <a:bodyPr/>
          <a:lstStyle/>
          <a:p>
            <a:pPr marL="396875" indent="-396875">
              <a:spcAft>
                <a:spcPts val="600"/>
              </a:spcAft>
              <a:buNone/>
            </a:pPr>
            <a:r>
              <a:rPr lang="en-US" altLang="en-US" sz="2400" dirty="0">
                <a:solidFill>
                  <a:srgbClr val="FFC000"/>
                </a:solidFill>
              </a:rPr>
              <a:t>1.</a:t>
            </a:r>
            <a:r>
              <a:rPr lang="en-US" altLang="en-US" dirty="0">
                <a:solidFill>
                  <a:schemeClr val="bg1"/>
                </a:solidFill>
              </a:rPr>
              <a:t> </a:t>
            </a:r>
            <a:r>
              <a:rPr lang="en-US" altLang="en-US" dirty="0" err="1">
                <a:solidFill>
                  <a:schemeClr val="bg1"/>
                </a:solidFill>
              </a:rPr>
              <a:t>Psysiological</a:t>
            </a:r>
            <a:r>
              <a:rPr lang="en-US" altLang="en-US" dirty="0">
                <a:solidFill>
                  <a:schemeClr val="bg1"/>
                </a:solidFill>
              </a:rPr>
              <a:t> (food, water, sleep, shelter, clothing)  </a:t>
            </a:r>
          </a:p>
          <a:p>
            <a:pPr marL="396875" indent="-396875">
              <a:spcAft>
                <a:spcPts val="600"/>
              </a:spcAft>
              <a:buNone/>
            </a:pPr>
            <a:r>
              <a:rPr lang="en-US" altLang="en-US" sz="2400" dirty="0">
                <a:solidFill>
                  <a:srgbClr val="FFC000"/>
                </a:solidFill>
              </a:rPr>
              <a:t>2. </a:t>
            </a:r>
            <a:r>
              <a:rPr lang="en-US" altLang="en-US" dirty="0">
                <a:solidFill>
                  <a:schemeClr val="bg1"/>
                </a:solidFill>
              </a:rPr>
              <a:t>Safety  </a:t>
            </a:r>
          </a:p>
          <a:p>
            <a:pPr marL="396875" indent="-396875">
              <a:spcAft>
                <a:spcPts val="600"/>
              </a:spcAft>
              <a:buNone/>
            </a:pPr>
            <a:r>
              <a:rPr lang="en-US" altLang="en-US" sz="2400" dirty="0">
                <a:solidFill>
                  <a:srgbClr val="FFC000"/>
                </a:solidFill>
              </a:rPr>
              <a:t>3. </a:t>
            </a:r>
            <a:r>
              <a:rPr lang="en-US" altLang="en-US" dirty="0">
                <a:solidFill>
                  <a:schemeClr val="bg1"/>
                </a:solidFill>
              </a:rPr>
              <a:t>Love  </a:t>
            </a:r>
          </a:p>
          <a:p>
            <a:pPr marL="396875" indent="-396875">
              <a:spcAft>
                <a:spcPts val="600"/>
              </a:spcAft>
              <a:buNone/>
            </a:pPr>
            <a:r>
              <a:rPr lang="en-US" altLang="en-US" sz="2400" dirty="0">
                <a:solidFill>
                  <a:srgbClr val="FFC000"/>
                </a:solidFill>
              </a:rPr>
              <a:t>4. </a:t>
            </a:r>
            <a:r>
              <a:rPr lang="en-US" altLang="en-US" dirty="0">
                <a:solidFill>
                  <a:schemeClr val="bg1"/>
                </a:solidFill>
              </a:rPr>
              <a:t>Self esteem  </a:t>
            </a:r>
          </a:p>
          <a:p>
            <a:pPr marL="396875" indent="-396875">
              <a:spcAft>
                <a:spcPts val="600"/>
              </a:spcAft>
              <a:buNone/>
            </a:pPr>
            <a:r>
              <a:rPr lang="en-US" altLang="en-US" sz="2400" dirty="0">
                <a:solidFill>
                  <a:srgbClr val="FFC000"/>
                </a:solidFill>
              </a:rPr>
              <a:t>5. </a:t>
            </a:r>
            <a:r>
              <a:rPr lang="en-US" altLang="en-US" dirty="0">
                <a:solidFill>
                  <a:schemeClr val="bg1"/>
                </a:solidFill>
              </a:rPr>
              <a:t>Self-actualization (need for morality, creativity – the level of our full potential)   </a:t>
            </a:r>
          </a:p>
        </p:txBody>
      </p:sp>
    </p:spTree>
    <p:extLst>
      <p:ext uri="{BB962C8B-B14F-4D97-AF65-F5344CB8AC3E}">
        <p14:creationId xmlns:p14="http://schemas.microsoft.com/office/powerpoint/2010/main" val="2232625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/>
          <a:lstStyle/>
          <a:p>
            <a:r>
              <a:rPr lang="en-US" altLang="en-US" sz="3600" dirty="0">
                <a:solidFill>
                  <a:srgbClr val="FFFF00"/>
                </a:solidFill>
              </a:rPr>
              <a:t>Other needs are spiritually discerned</a:t>
            </a:r>
            <a:endParaRPr lang="en-US" altLang="en-US" sz="3200" dirty="0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48328"/>
            <a:ext cx="8229600" cy="5504872"/>
          </a:xfrm>
        </p:spPr>
        <p:txBody>
          <a:bodyPr/>
          <a:lstStyle/>
          <a:p>
            <a:pPr marL="0" indent="0">
              <a:spcAft>
                <a:spcPts val="600"/>
              </a:spcAft>
              <a:buNone/>
            </a:pPr>
            <a:r>
              <a:rPr lang="en-US" altLang="en-US" dirty="0">
                <a:solidFill>
                  <a:schemeClr val="bg1"/>
                </a:solidFill>
              </a:rPr>
              <a:t>Rev.3:17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altLang="en-US" dirty="0">
                <a:solidFill>
                  <a:schemeClr val="bg1"/>
                </a:solidFill>
              </a:rPr>
              <a:t>Prov.23:23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US" altLang="en-US" dirty="0">
                <a:solidFill>
                  <a:schemeClr val="bg1"/>
                </a:solidFill>
              </a:rPr>
              <a:t>Bad bargains – 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altLang="en-US" dirty="0">
                <a:solidFill>
                  <a:schemeClr val="bg1"/>
                </a:solidFill>
              </a:rPr>
              <a:t>  </a:t>
            </a:r>
            <a:r>
              <a:rPr lang="en-US" altLang="en-US" sz="2400" dirty="0">
                <a:solidFill>
                  <a:srgbClr val="FFFF00"/>
                </a:solidFill>
              </a:rPr>
              <a:t>1. </a:t>
            </a:r>
            <a:r>
              <a:rPr lang="en-US" altLang="en-US" dirty="0">
                <a:solidFill>
                  <a:schemeClr val="bg1"/>
                </a:solidFill>
              </a:rPr>
              <a:t>Esau, Hb.12:16-17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altLang="en-US" dirty="0">
                <a:solidFill>
                  <a:schemeClr val="bg1"/>
                </a:solidFill>
              </a:rPr>
              <a:t>  </a:t>
            </a:r>
            <a:r>
              <a:rPr lang="en-US" altLang="en-US" sz="2400" dirty="0">
                <a:solidFill>
                  <a:srgbClr val="FFFF00"/>
                </a:solidFill>
              </a:rPr>
              <a:t>2. </a:t>
            </a:r>
            <a:r>
              <a:rPr lang="en-US" altLang="en-US" dirty="0">
                <a:solidFill>
                  <a:schemeClr val="bg1"/>
                </a:solidFill>
              </a:rPr>
              <a:t>Demas, 2 Tim.4:10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altLang="en-US" dirty="0">
                <a:solidFill>
                  <a:schemeClr val="bg1"/>
                </a:solidFill>
              </a:rPr>
              <a:t>  </a:t>
            </a:r>
            <a:r>
              <a:rPr lang="en-US" altLang="en-US" sz="2400" dirty="0">
                <a:solidFill>
                  <a:srgbClr val="FFFF00"/>
                </a:solidFill>
              </a:rPr>
              <a:t>3. </a:t>
            </a:r>
            <a:r>
              <a:rPr lang="en-US" altLang="en-US" dirty="0">
                <a:solidFill>
                  <a:schemeClr val="bg1"/>
                </a:solidFill>
              </a:rPr>
              <a:t>RYR, Mt.19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altLang="en-US" dirty="0">
                <a:solidFill>
                  <a:schemeClr val="bg1"/>
                </a:solidFill>
              </a:rPr>
              <a:t> </a:t>
            </a:r>
            <a:r>
              <a:rPr lang="en-US" altLang="en-US" sz="2400" dirty="0">
                <a:solidFill>
                  <a:srgbClr val="FFFF00"/>
                </a:solidFill>
              </a:rPr>
              <a:t> 4. </a:t>
            </a:r>
            <a:r>
              <a:rPr lang="en-US" altLang="en-US" dirty="0">
                <a:solidFill>
                  <a:schemeClr val="bg1"/>
                </a:solidFill>
              </a:rPr>
              <a:t>Israel, 1 Sm.8</a:t>
            </a:r>
          </a:p>
          <a:p>
            <a:pPr marL="0" indent="0">
              <a:spcAft>
                <a:spcPts val="600"/>
              </a:spcAft>
              <a:buNone/>
            </a:pPr>
            <a:endParaRPr lang="en-US" altLang="en-US" dirty="0">
              <a:solidFill>
                <a:schemeClr val="bg1"/>
              </a:solidFill>
            </a:endParaRPr>
          </a:p>
          <a:p>
            <a:pPr marL="0" indent="0">
              <a:spcAft>
                <a:spcPts val="600"/>
              </a:spcAft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4983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53208" y="609600"/>
            <a:ext cx="6643885" cy="990600"/>
          </a:xfrm>
          <a:solidFill>
            <a:schemeClr val="tx1">
              <a:lumMod val="95000"/>
              <a:lumOff val="5000"/>
            </a:schemeClr>
          </a:solidFill>
          <a:ln>
            <a:solidFill>
              <a:srgbClr val="C00000"/>
            </a:solidFill>
          </a:ln>
          <a:effectLst/>
        </p:spPr>
        <p:txBody>
          <a:bodyPr anchor="ctr" anchorCtr="0"/>
          <a:lstStyle/>
          <a:p>
            <a:r>
              <a:rPr lang="en-US" sz="3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</a:t>
            </a:r>
            <a:r>
              <a:rPr lang="en-US" sz="36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 </a:t>
            </a:r>
            <a:r>
              <a:rPr lang="en-US" sz="3600" dirty="0">
                <a:solidFill>
                  <a:srgbClr val="FFFF0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Need Personal Faith</a:t>
            </a:r>
            <a:endParaRPr lang="en-US" sz="3000" dirty="0">
              <a:solidFill>
                <a:srgbClr val="FFFF00"/>
              </a:solidFill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48657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/>
          <a:lstStyle/>
          <a:p>
            <a:r>
              <a:rPr lang="en-US" altLang="en-US" sz="3600" dirty="0">
                <a:solidFill>
                  <a:srgbClr val="FFFF99"/>
                </a:solidFill>
              </a:rPr>
              <a:t>Some inherit faith of parents</a:t>
            </a:r>
            <a:endParaRPr lang="en-US" altLang="en-US" sz="3200" dirty="0">
              <a:solidFill>
                <a:srgbClr val="FFFF99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838200"/>
            <a:ext cx="8382000" cy="5504872"/>
          </a:xfrm>
        </p:spPr>
        <p:txBody>
          <a:bodyPr/>
          <a:lstStyle/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chemeClr val="bg1"/>
                </a:solidFill>
              </a:rPr>
              <a:t>Danger of second generation Christians</a:t>
            </a:r>
          </a:p>
          <a:p>
            <a:pPr marL="0" indent="0" algn="ctr">
              <a:spcAft>
                <a:spcPts val="600"/>
              </a:spcAft>
              <a:buNone/>
            </a:pPr>
            <a:r>
              <a:rPr lang="en-US" altLang="en-US" sz="3600" dirty="0">
                <a:solidFill>
                  <a:srgbClr val="FFFF99"/>
                </a:solidFill>
              </a:rPr>
              <a:t>Some follow faith of friends</a:t>
            </a:r>
          </a:p>
          <a:p>
            <a:pPr marL="0" indent="0" algn="ctr">
              <a:spcAft>
                <a:spcPts val="0"/>
              </a:spcAft>
              <a:buNone/>
            </a:pPr>
            <a:r>
              <a:rPr lang="en-US" altLang="en-US" sz="3600" dirty="0">
                <a:solidFill>
                  <a:srgbClr val="FFFF99"/>
                </a:solidFill>
              </a:rPr>
              <a:t>Strong saints realize need for faith</a:t>
            </a:r>
          </a:p>
          <a:p>
            <a:pPr marL="461963" lvl="1" indent="-231775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rgbClr val="CCFFFF"/>
                </a:solidFill>
              </a:rPr>
              <a:t>Firm conviction.  </a:t>
            </a:r>
            <a:r>
              <a:rPr lang="en-US" altLang="en-US" sz="3200" dirty="0">
                <a:solidFill>
                  <a:schemeClr val="bg1"/>
                </a:solidFill>
              </a:rPr>
              <a:t>Hb.11:6</a:t>
            </a:r>
          </a:p>
          <a:p>
            <a:pPr marL="461963" lvl="1" indent="-231775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rgbClr val="CCFFFF"/>
                </a:solidFill>
              </a:rPr>
              <a:t>Personal surrender.  </a:t>
            </a:r>
            <a:r>
              <a:rPr lang="en-US" altLang="en-US" sz="3200" dirty="0">
                <a:solidFill>
                  <a:schemeClr val="bg1"/>
                </a:solidFill>
              </a:rPr>
              <a:t>Mk.16:16</a:t>
            </a:r>
          </a:p>
          <a:p>
            <a:pPr marL="461963" lvl="1" indent="-231775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rgbClr val="CCFFFF"/>
                </a:solidFill>
              </a:rPr>
              <a:t>Conduct inspired by such surrender.  </a:t>
            </a:r>
            <a:br>
              <a:rPr lang="en-US" altLang="en-US" sz="3200" dirty="0">
                <a:solidFill>
                  <a:schemeClr val="bg1"/>
                </a:solidFill>
              </a:rPr>
            </a:br>
            <a:r>
              <a:rPr lang="en-US" altLang="en-US" sz="3200" dirty="0">
                <a:solidFill>
                  <a:schemeClr val="bg1"/>
                </a:solidFill>
              </a:rPr>
              <a:t>2 Co.5:7</a:t>
            </a:r>
          </a:p>
          <a:p>
            <a:pPr marL="862013" lvl="2" indent="-231775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chemeClr val="bg1"/>
                </a:solidFill>
              </a:rPr>
              <a:t>Nu.14, most were unbelievers</a:t>
            </a:r>
          </a:p>
          <a:p>
            <a:pPr marL="862013" lvl="2" indent="-231775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chemeClr val="bg1"/>
                </a:solidFill>
              </a:rPr>
              <a:t>Hb.3-4, greatest rescue … miracles …</a:t>
            </a:r>
            <a:endParaRPr lang="en-US" alt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500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/>
          <a:lstStyle/>
          <a:p>
            <a:r>
              <a:rPr lang="en-US" altLang="en-US" sz="3600" dirty="0">
                <a:solidFill>
                  <a:srgbClr val="FFFF00"/>
                </a:solidFill>
              </a:rPr>
              <a:t>Examples of personal faith . . .</a:t>
            </a:r>
            <a:endParaRPr lang="en-US" altLang="en-US" sz="3200" dirty="0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990600"/>
            <a:ext cx="8382000" cy="5352472"/>
          </a:xfrm>
        </p:spPr>
        <p:txBody>
          <a:bodyPr/>
          <a:lstStyle/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chemeClr val="bg1"/>
                </a:solidFill>
              </a:rPr>
              <a:t>Noah and family avoided evil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chemeClr val="bg1"/>
                </a:solidFill>
              </a:rPr>
              <a:t>Abraham waited for God’s promises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chemeClr val="bg1"/>
                </a:solidFill>
              </a:rPr>
              <a:t>Joseph did not lose hope or blame God, complain, waver, hold grudges…</a:t>
            </a:r>
          </a:p>
        </p:txBody>
      </p:sp>
    </p:spTree>
    <p:extLst>
      <p:ext uri="{BB962C8B-B14F-4D97-AF65-F5344CB8AC3E}">
        <p14:creationId xmlns:p14="http://schemas.microsoft.com/office/powerpoint/2010/main" val="1836857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79326" y="609600"/>
            <a:ext cx="4991649" cy="457200"/>
          </a:xfrm>
          <a:solidFill>
            <a:schemeClr val="tx1">
              <a:lumMod val="95000"/>
              <a:lumOff val="5000"/>
            </a:schemeClr>
          </a:solidFill>
          <a:ln>
            <a:solidFill>
              <a:schemeClr val="bg1"/>
            </a:solidFill>
          </a:ln>
          <a:effectLst/>
        </p:spPr>
        <p:txBody>
          <a:bodyPr anchor="ctr" anchorCtr="0"/>
          <a:lstStyle/>
          <a:p>
            <a:r>
              <a:rPr 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I </a:t>
            </a:r>
            <a:r>
              <a:rPr lang="en-US" sz="2400" dirty="0">
                <a:solidFill>
                  <a:schemeClr val="bg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Need Personal Faith</a:t>
            </a:r>
            <a:endParaRPr lang="en-US" sz="3000" dirty="0">
              <a:solidFill>
                <a:schemeClr val="bg1"/>
              </a:solidFill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1F14D140-018E-4BC8-916A-4E10361F542A}"/>
              </a:ext>
            </a:extLst>
          </p:cNvPr>
          <p:cNvSpPr txBox="1">
            <a:spLocks/>
          </p:cNvSpPr>
          <p:nvPr/>
        </p:nvSpPr>
        <p:spPr bwMode="auto">
          <a:xfrm>
            <a:off x="1258456" y="1219200"/>
            <a:ext cx="6643885" cy="9906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rgbClr val="C00000"/>
            </a:solidFill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3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II. </a:t>
            </a:r>
            <a:r>
              <a:rPr lang="en-US" sz="36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 </a:t>
            </a:r>
            <a:r>
              <a:rPr lang="en-US" sz="3600" dirty="0">
                <a:solidFill>
                  <a:srgbClr val="FFFF0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Need Prevailing Prayer</a:t>
            </a:r>
            <a:endParaRPr lang="en-US" sz="3000" dirty="0">
              <a:solidFill>
                <a:srgbClr val="FFFF00"/>
              </a:solidFill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95919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07112" y="152400"/>
            <a:ext cx="8534400" cy="609600"/>
          </a:xfrm>
        </p:spPr>
        <p:txBody>
          <a:bodyPr/>
          <a:lstStyle/>
          <a:p>
            <a:r>
              <a:rPr lang="en-US" altLang="en-US" sz="3600" dirty="0">
                <a:solidFill>
                  <a:srgbClr val="CCFFFF"/>
                </a:solidFill>
              </a:rPr>
              <a:t>Jesus prevailed over </a:t>
            </a:r>
            <a:r>
              <a:rPr lang="en-US" altLang="en-US" sz="3600" dirty="0" err="1">
                <a:solidFill>
                  <a:srgbClr val="CCFFFF"/>
                </a:solidFill>
              </a:rPr>
              <a:t>satan</a:t>
            </a:r>
            <a:r>
              <a:rPr lang="en-US" altLang="en-US" sz="3600" dirty="0">
                <a:solidFill>
                  <a:srgbClr val="CCFFFF"/>
                </a:solidFill>
              </a:rPr>
              <a:t> / death, </a:t>
            </a:r>
            <a:r>
              <a:rPr lang="en-US" altLang="en-US" sz="3600" dirty="0">
                <a:solidFill>
                  <a:schemeClr val="bg1"/>
                </a:solidFill>
              </a:rPr>
              <a:t>Mt.4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95928"/>
            <a:ext cx="8229600" cy="5581072"/>
          </a:xfrm>
        </p:spPr>
        <p:txBody>
          <a:bodyPr/>
          <a:lstStyle/>
          <a:p>
            <a:pPr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rgbClr val="FFFF99"/>
                </a:solidFill>
              </a:rPr>
              <a:t>Christians can prevail, </a:t>
            </a:r>
            <a:r>
              <a:rPr lang="en-US" altLang="en-US" dirty="0">
                <a:solidFill>
                  <a:schemeClr val="bg1"/>
                </a:solidFill>
              </a:rPr>
              <a:t>Ro.3</a:t>
            </a:r>
          </a:p>
          <a:p>
            <a:pPr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rgbClr val="FFFF99"/>
                </a:solidFill>
              </a:rPr>
              <a:t>David, </a:t>
            </a:r>
            <a:r>
              <a:rPr lang="en-US" altLang="en-US" dirty="0">
                <a:solidFill>
                  <a:schemeClr val="bg1"/>
                </a:solidFill>
              </a:rPr>
              <a:t>Ps.51</a:t>
            </a:r>
          </a:p>
          <a:p>
            <a:pPr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chemeClr val="bg1"/>
                </a:solidFill>
              </a:rPr>
              <a:t>Ro.8</a:t>
            </a:r>
          </a:p>
        </p:txBody>
      </p:sp>
    </p:spTree>
    <p:extLst>
      <p:ext uri="{BB962C8B-B14F-4D97-AF65-F5344CB8AC3E}">
        <p14:creationId xmlns:p14="http://schemas.microsoft.com/office/powerpoint/2010/main" val="2618368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6046</TotalTime>
  <Words>555</Words>
  <Application>Microsoft Office PowerPoint</Application>
  <PresentationFormat>On-screen Show (4:3)</PresentationFormat>
  <Paragraphs>92</Paragraphs>
  <Slides>16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Verdana</vt:lpstr>
      <vt:lpstr>Default Design</vt:lpstr>
      <vt:lpstr>PowerPoint Presentation</vt:lpstr>
      <vt:lpstr>Needs</vt:lpstr>
      <vt:lpstr>Maslow’s Hierarchy of Needs</vt:lpstr>
      <vt:lpstr>Other needs are spiritually discerned</vt:lpstr>
      <vt:lpstr>I. I Need Personal Faith</vt:lpstr>
      <vt:lpstr>Some inherit faith of parents</vt:lpstr>
      <vt:lpstr>Examples of personal faith . . .</vt:lpstr>
      <vt:lpstr>I. I Need Personal Faith</vt:lpstr>
      <vt:lpstr>Jesus prevailed over satan / death, Mt.4</vt:lpstr>
      <vt:lpstr>What hinders our prayers?</vt:lpstr>
      <vt:lpstr>Prevailing prayer does not quit…</vt:lpstr>
      <vt:lpstr>I. I Need Personal Faith</vt:lpstr>
      <vt:lpstr>Mt.5:43-48</vt:lpstr>
      <vt:lpstr>I. I Need Personal Faith</vt:lpstr>
      <vt:lpstr>Gal.6:9</vt:lpstr>
      <vt:lpstr>“The difference between want and need is self-control”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Rick Duggin</dc:creator>
  <cp:lastModifiedBy>Ty Johnson</cp:lastModifiedBy>
  <cp:revision>574</cp:revision>
  <dcterms:created xsi:type="dcterms:W3CDTF">2004-01-08T21:08:14Z</dcterms:created>
  <dcterms:modified xsi:type="dcterms:W3CDTF">2021-03-27T01:45:51Z</dcterms:modified>
</cp:coreProperties>
</file>