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78" r:id="rId2"/>
    <p:sldId id="543" r:id="rId3"/>
    <p:sldId id="579" r:id="rId4"/>
    <p:sldId id="628" r:id="rId5"/>
    <p:sldId id="619" r:id="rId6"/>
    <p:sldId id="620" r:id="rId7"/>
    <p:sldId id="580" r:id="rId8"/>
    <p:sldId id="621" r:id="rId9"/>
    <p:sldId id="622" r:id="rId10"/>
    <p:sldId id="623" r:id="rId11"/>
    <p:sldId id="609" r:id="rId12"/>
    <p:sldId id="624" r:id="rId13"/>
    <p:sldId id="610" r:id="rId14"/>
    <p:sldId id="625" r:id="rId15"/>
    <p:sldId id="626" r:id="rId16"/>
    <p:sldId id="627" r:id="rId17"/>
    <p:sldId id="61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  <a:srgbClr val="FFFFCC"/>
    <a:srgbClr val="99FFCC"/>
    <a:srgbClr val="FF3300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7DF6-BDBB-448E-A77B-CE2F4EEA7E3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111-5982-43FB-8CCD-5BA34C84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Day Of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Small Things</a:t>
            </a: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428750" y="1066800"/>
            <a:ext cx="6294805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kern="0" dirty="0">
                <a:solidFill>
                  <a:schemeClr val="bg1"/>
                </a:solidFill>
                <a:latin typeface="Arial"/>
              </a:rPr>
              <a:t>Moses Ground The Calf Very Small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33CEAA-81C5-40DF-B46B-D28F9AFC7C89}"/>
              </a:ext>
            </a:extLst>
          </p:cNvPr>
          <p:cNvSpPr/>
          <p:nvPr/>
        </p:nvSpPr>
        <p:spPr>
          <a:xfrm>
            <a:off x="1429328" y="2286000"/>
            <a:ext cx="6294805" cy="1371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kumimoji="0" lang="en-US" sz="36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Small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 Strength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DEE750-94E3-4878-9BC3-54D39B809999}"/>
              </a:ext>
            </a:extLst>
          </p:cNvPr>
          <p:cNvSpPr/>
          <p:nvPr/>
        </p:nvSpPr>
        <p:spPr>
          <a:xfrm>
            <a:off x="1429328" y="1676400"/>
            <a:ext cx="6294805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God’s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solidFill>
                  <a:schemeClr val="bg1"/>
                </a:solidFill>
                <a:latin typeface="Arial"/>
              </a:rPr>
              <a:t>Small Voice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Prov.24:10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980" y="7620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rgbClr val="FFFF99"/>
                </a:solidFill>
              </a:rPr>
              <a:t>No one knows his strength until tested by trials.  </a:t>
            </a:r>
            <a:r>
              <a:rPr lang="en-US" altLang="en-US" dirty="0">
                <a:solidFill>
                  <a:schemeClr val="bg1"/>
                </a:solidFill>
              </a:rPr>
              <a:t>1 Co.11:19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rgbClr val="FFFF99"/>
                </a:solidFill>
              </a:rPr>
              <a:t>To faint is to give in to discouragement and despair in the day of trial.   </a:t>
            </a:r>
            <a:r>
              <a:rPr lang="en-US" altLang="en-US" dirty="0">
                <a:solidFill>
                  <a:schemeClr val="bg1"/>
                </a:solidFill>
              </a:rPr>
              <a:t>Gal.6:9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How to grow in strength?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Pray and study.  1 Pt.4:7</a:t>
            </a:r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Realize what is at stake, 2 Co.4:1</a:t>
            </a:r>
          </a:p>
          <a:p>
            <a:pPr marL="457200" lvl="1" indent="0">
              <a:lnSpc>
                <a:spcPct val="90000"/>
              </a:lnSpc>
              <a:spcAft>
                <a:spcPts val="18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5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428750" y="1066800"/>
            <a:ext cx="6294805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kern="0" dirty="0">
                <a:solidFill>
                  <a:schemeClr val="bg1"/>
                </a:solidFill>
                <a:latin typeface="Arial"/>
              </a:rPr>
              <a:t>Moses Ground The Calf Very Small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33CEAA-81C5-40DF-B46B-D28F9AFC7C89}"/>
              </a:ext>
            </a:extLst>
          </p:cNvPr>
          <p:cNvSpPr/>
          <p:nvPr/>
        </p:nvSpPr>
        <p:spPr>
          <a:xfrm>
            <a:off x="1429328" y="2934856"/>
            <a:ext cx="6294805" cy="1371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3600" kern="0" dirty="0">
                <a:solidFill>
                  <a:srgbClr val="FFFF00"/>
                </a:solidFill>
                <a:latin typeface="Arial"/>
                <a:cs typeface="Times New Roman" panose="02020603050405020304" pitchFamily="18" charset="0"/>
              </a:rPr>
              <a:t>Do not Despise Day</a:t>
            </a:r>
            <a:br>
              <a:rPr lang="en-US" sz="3600" kern="0" dirty="0">
                <a:solidFill>
                  <a:srgbClr val="FFFF00"/>
                </a:solidFill>
                <a:latin typeface="Arial"/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FFFF00"/>
                </a:solidFill>
                <a:latin typeface="Arial"/>
                <a:cs typeface="Times New Roman" panose="02020603050405020304" pitchFamily="18" charset="0"/>
              </a:rPr>
              <a:t>of </a:t>
            </a:r>
            <a:r>
              <a:rPr lang="en-US" sz="3600" u="sng" kern="0" dirty="0">
                <a:solidFill>
                  <a:srgbClr val="FFFF00"/>
                </a:solidFill>
                <a:latin typeface="Arial"/>
                <a:cs typeface="Times New Roman" panose="02020603050405020304" pitchFamily="18" charset="0"/>
              </a:rPr>
              <a:t>Small</a:t>
            </a:r>
            <a:r>
              <a:rPr lang="en-US" sz="3600" kern="0" dirty="0">
                <a:solidFill>
                  <a:srgbClr val="FFFF00"/>
                </a:solidFill>
                <a:latin typeface="Arial"/>
                <a:cs typeface="Times New Roman" panose="02020603050405020304" pitchFamily="18" charset="0"/>
              </a:rPr>
              <a:t> Things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DEE750-94E3-4878-9BC3-54D39B809999}"/>
              </a:ext>
            </a:extLst>
          </p:cNvPr>
          <p:cNvSpPr/>
          <p:nvPr/>
        </p:nvSpPr>
        <p:spPr>
          <a:xfrm>
            <a:off x="1429328" y="1676400"/>
            <a:ext cx="6294805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God’s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solidFill>
                  <a:schemeClr val="bg1"/>
                </a:solidFill>
                <a:latin typeface="Arial"/>
              </a:rPr>
              <a:t>Small Voice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FDD252B-6D17-4D7C-BC1D-35C12BFD7EEC}"/>
              </a:ext>
            </a:extLst>
          </p:cNvPr>
          <p:cNvSpPr/>
          <p:nvPr/>
        </p:nvSpPr>
        <p:spPr>
          <a:xfrm>
            <a:off x="1429328" y="2286000"/>
            <a:ext cx="6294805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200" kern="0" dirty="0">
                <a:solidFill>
                  <a:schemeClr val="bg1"/>
                </a:solidFill>
                <a:latin typeface="Arial"/>
              </a:rPr>
              <a:t>Small Strength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76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Zechariah 4:…10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5564" y="990600"/>
            <a:ext cx="8564420" cy="5486400"/>
          </a:xfrm>
        </p:spPr>
        <p:txBody>
          <a:bodyPr/>
          <a:lstStyle/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Context:   </a:t>
            </a:r>
            <a:r>
              <a:rPr lang="en-US" altLang="en-US" sz="3200" dirty="0">
                <a:solidFill>
                  <a:schemeClr val="bg1"/>
                </a:solidFill>
              </a:rPr>
              <a:t>Ezra 2-6; Zech.4:6-10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After 70 years of Babylonian captivity, 50,000 returned to Canaan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CC"/>
                </a:solidFill>
              </a:rPr>
              <a:t>Zerubbabel:</a:t>
            </a:r>
            <a:r>
              <a:rPr lang="en-US" altLang="en-US" sz="3200" dirty="0">
                <a:solidFill>
                  <a:schemeClr val="bg1"/>
                </a:solidFill>
              </a:rPr>
              <a:t>  political head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CC"/>
                </a:solidFill>
              </a:rPr>
              <a:t>Joshua:  </a:t>
            </a:r>
            <a:r>
              <a:rPr lang="en-US" altLang="en-US" sz="3200" dirty="0">
                <a:solidFill>
                  <a:schemeClr val="bg1"/>
                </a:solidFill>
              </a:rPr>
              <a:t>high priest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CC"/>
                </a:solidFill>
              </a:rPr>
              <a:t>Haggai and Zechariah:  </a:t>
            </a:r>
            <a:r>
              <a:rPr lang="en-US" altLang="en-US" sz="3200" dirty="0">
                <a:solidFill>
                  <a:schemeClr val="bg1"/>
                </a:solidFill>
              </a:rPr>
              <a:t>prophets</a:t>
            </a:r>
          </a:p>
        </p:txBody>
      </p:sp>
    </p:spTree>
    <p:extLst>
      <p:ext uri="{BB962C8B-B14F-4D97-AF65-F5344CB8AC3E}">
        <p14:creationId xmlns:p14="http://schemas.microsoft.com/office/powerpoint/2010/main" val="262711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Zechariah 4:…10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5564" y="990600"/>
            <a:ext cx="8564420" cy="5486400"/>
          </a:xfrm>
        </p:spPr>
        <p:txBody>
          <a:bodyPr/>
          <a:lstStyle/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Context:   </a:t>
            </a:r>
            <a:r>
              <a:rPr lang="en-US" altLang="en-US" sz="3200" dirty="0">
                <a:solidFill>
                  <a:schemeClr val="bg1"/>
                </a:solidFill>
              </a:rPr>
              <a:t>Ezra 2-6; Zech.4:6-10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Concern:</a:t>
            </a:r>
            <a:r>
              <a:rPr lang="en-US" altLang="en-US" dirty="0">
                <a:solidFill>
                  <a:schemeClr val="bg1"/>
                </a:solidFill>
              </a:rPr>
              <a:t> Zechariah’s eight visions were designed to set a fire under Jews who had become lax in spiritual duties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Started rebuilding Temple; opposition stopped them (Ezra 4)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Enemies mocked: Jews were discouraged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Jews turned to other projects: wood-paneled homes (Hag.1:4)</a:t>
            </a:r>
          </a:p>
        </p:txBody>
      </p:sp>
    </p:spTree>
    <p:extLst>
      <p:ext uri="{BB962C8B-B14F-4D97-AF65-F5344CB8AC3E}">
        <p14:creationId xmlns:p14="http://schemas.microsoft.com/office/powerpoint/2010/main" val="35574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Zechariah 4:…10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5564" y="990600"/>
            <a:ext cx="8564420" cy="5486400"/>
          </a:xfrm>
        </p:spPr>
        <p:txBody>
          <a:bodyPr/>
          <a:lstStyle/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Context:   </a:t>
            </a:r>
            <a:r>
              <a:rPr lang="en-US" altLang="en-US" sz="3200" dirty="0">
                <a:solidFill>
                  <a:schemeClr val="bg1"/>
                </a:solidFill>
              </a:rPr>
              <a:t>Ezra 2-6; Zech.4:6-10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Concern: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Fifth vision: Jews have despised day of small things (4:6-7, 10).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Zerubbabel had despised the early start</a:t>
            </a:r>
          </a:p>
          <a:p>
            <a:pPr lvl="1"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The project that was impossible for man was not impossible for God.</a:t>
            </a:r>
          </a:p>
        </p:txBody>
      </p:sp>
    </p:spTree>
    <p:extLst>
      <p:ext uri="{BB962C8B-B14F-4D97-AF65-F5344CB8AC3E}">
        <p14:creationId xmlns:p14="http://schemas.microsoft.com/office/powerpoint/2010/main" val="24190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5333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God delights in small things…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5564" y="762000"/>
            <a:ext cx="8564420" cy="5715000"/>
          </a:xfrm>
        </p:spPr>
        <p:txBody>
          <a:bodyPr/>
          <a:lstStyle/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Jochebed: small basket saved baby (Moses)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Moses: rod delivered nation from Egypt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Joshua: two spies in Jericho; small cord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Samson killed 1000 Philistines with jawbone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Jonathan and armor bearer defeated enemy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David used small stone to fell a giant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Handful of meal, jar of oil sustained widow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Five barley loaves, two fish fed multitude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Mustard seed would become great tree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Basket saved life of Paul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Christians cannot despise small things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980" y="990600"/>
            <a:ext cx="8458200" cy="5486400"/>
          </a:xfrm>
        </p:spPr>
        <p:txBody>
          <a:bodyPr/>
          <a:lstStyle/>
          <a:p>
            <a:pPr defTabSz="114300"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Kind deeds.  </a:t>
            </a:r>
            <a:r>
              <a:rPr lang="en-US" altLang="en-US" dirty="0">
                <a:solidFill>
                  <a:schemeClr val="bg1"/>
                </a:solidFill>
              </a:rPr>
              <a:t>Mt.25:35-37</a:t>
            </a:r>
          </a:p>
          <a:p>
            <a:pPr defTabSz="114300"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Bible classes.   </a:t>
            </a:r>
            <a:r>
              <a:rPr lang="en-US" altLang="en-US" dirty="0">
                <a:solidFill>
                  <a:schemeClr val="bg1"/>
                </a:solidFill>
              </a:rPr>
              <a:t>2 Co.7:1</a:t>
            </a:r>
          </a:p>
          <a:p>
            <a:pPr defTabSz="1143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Invitation.</a:t>
            </a:r>
            <a:r>
              <a:rPr lang="en-US" altLang="en-US" dirty="0">
                <a:solidFill>
                  <a:schemeClr val="bg1"/>
                </a:solidFill>
              </a:rPr>
              <a:t>  Jn.1:35…40-42</a:t>
            </a:r>
          </a:p>
        </p:txBody>
      </p:sp>
    </p:spTree>
    <p:extLst>
      <p:ext uri="{BB962C8B-B14F-4D97-AF65-F5344CB8AC3E}">
        <p14:creationId xmlns:p14="http://schemas.microsoft.com/office/powerpoint/2010/main" val="30863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428750" y="838200"/>
            <a:ext cx="6294805" cy="1371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kern="0" dirty="0">
                <a:solidFill>
                  <a:srgbClr val="FFFF00"/>
                </a:solidFill>
                <a:latin typeface="Arial"/>
              </a:rPr>
              <a:t>Moses Ground The</a:t>
            </a:r>
            <a:br>
              <a:rPr lang="en-US" sz="3600" kern="0" dirty="0">
                <a:solidFill>
                  <a:srgbClr val="FFFF00"/>
                </a:solidFill>
                <a:latin typeface="Arial"/>
              </a:rPr>
            </a:br>
            <a:r>
              <a:rPr lang="en-US" sz="3600" kern="0" dirty="0">
                <a:solidFill>
                  <a:srgbClr val="FFFF00"/>
                </a:solidFill>
                <a:latin typeface="Arial"/>
              </a:rPr>
              <a:t>Calf Very </a:t>
            </a:r>
            <a:r>
              <a:rPr lang="en-US" sz="3600" u="sng" kern="0" dirty="0">
                <a:solidFill>
                  <a:srgbClr val="FFFF00"/>
                </a:solidFill>
                <a:latin typeface="Arial"/>
              </a:rPr>
              <a:t>Small</a:t>
            </a:r>
            <a:endParaRPr kumimoji="0" lang="en-US" sz="40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Deuteronomy 9:21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Brook: stream that flowed from the rock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Ex.17:6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Ps.78:16-20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Ps.105:41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Same water that gave them life took their idol out of sight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Exodus 32, the idol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1:  </a:t>
            </a:r>
            <a:r>
              <a:rPr lang="en-US" altLang="en-US" dirty="0">
                <a:solidFill>
                  <a:srgbClr val="CCFFCC"/>
                </a:solidFill>
              </a:rPr>
              <a:t>sneaked it in while Moses was away. 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2: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rgbClr val="CCFFCC"/>
                </a:solidFill>
              </a:rPr>
              <a:t>from earrings 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4: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rgbClr val="CCFFCC"/>
                </a:solidFill>
              </a:rPr>
              <a:t>image of calf?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8-10: </a:t>
            </a:r>
            <a:r>
              <a:rPr lang="en-US" altLang="en-US" dirty="0">
                <a:solidFill>
                  <a:srgbClr val="CCFFCC"/>
                </a:solidFill>
              </a:rPr>
              <a:t>people on edge of total destruction 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20: </a:t>
            </a:r>
            <a:r>
              <a:rPr lang="en-US" altLang="en-US" dirty="0">
                <a:solidFill>
                  <a:srgbClr val="CCFFCC"/>
                </a:solidFill>
              </a:rPr>
              <a:t>could not save itself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27: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rgbClr val="CCFFCC"/>
                </a:solidFill>
              </a:rPr>
              <a:t>death to idolaters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35: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rgbClr val="CCFFCC"/>
                </a:solidFill>
              </a:rPr>
              <a:t>plagues … a lesson for living </a:t>
            </a:r>
          </a:p>
        </p:txBody>
      </p:sp>
    </p:spTree>
    <p:extLst>
      <p:ext uri="{BB962C8B-B14F-4D97-AF65-F5344CB8AC3E}">
        <p14:creationId xmlns:p14="http://schemas.microsoft.com/office/powerpoint/2010/main" val="150731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Deuteronomy 9:21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00"/>
                </a:solidFill>
              </a:rPr>
              <a:t>Decisive break with the past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Is.2:18-21. . . some learn the hard way  (1 Co.8:4)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Ac.19:…18-19, the easy way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Sacrifice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Burned bridges behind them</a:t>
            </a:r>
          </a:p>
        </p:txBody>
      </p:sp>
    </p:spTree>
    <p:extLst>
      <p:ext uri="{BB962C8B-B14F-4D97-AF65-F5344CB8AC3E}">
        <p14:creationId xmlns:p14="http://schemas.microsoft.com/office/powerpoint/2010/main" val="8118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428750" y="1066800"/>
            <a:ext cx="6294805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kern="0" dirty="0">
                <a:solidFill>
                  <a:schemeClr val="bg1"/>
                </a:solidFill>
                <a:latin typeface="Arial"/>
              </a:rPr>
              <a:t>Moses Ground The Calf Very Small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33CEAA-81C5-40DF-B46B-D28F9AFC7C89}"/>
              </a:ext>
            </a:extLst>
          </p:cNvPr>
          <p:cNvSpPr/>
          <p:nvPr/>
        </p:nvSpPr>
        <p:spPr>
          <a:xfrm>
            <a:off x="1429328" y="1676400"/>
            <a:ext cx="6294805" cy="1371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God’s </a:t>
            </a:r>
            <a:r>
              <a:rPr kumimoji="0" lang="en-US" sz="36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Small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 Voice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47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Kings 19:12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God can speak in a thunderous voice </a:t>
            </a:r>
            <a:r>
              <a:rPr lang="en-US" altLang="en-US" dirty="0">
                <a:solidFill>
                  <a:schemeClr val="bg1"/>
                </a:solidFill>
              </a:rPr>
              <a:t>(John 12:28)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His small voice to Elijah must have been intentional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altLang="en-US" dirty="0">
                <a:solidFill>
                  <a:srgbClr val="CCFFFF"/>
                </a:solidFill>
              </a:rPr>
              <a:t>Deliberate contrast with other ‘great’ phenomena –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Great wind, 11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Earthquake, 11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Fire, 12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Still small voice, 12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Kings 19:12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altLang="en-US" dirty="0">
                <a:solidFill>
                  <a:srgbClr val="CCFFFF"/>
                </a:solidFill>
              </a:rPr>
              <a:t>The point? 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People are converted, not by terrors / force, but by force of God’s word.  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If gospel cannot turn a person to the Lord, nothing can.   Ac.13:…46.  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Elijah would not save Israel by terrific displays of power, but by the quiet persevering labors of God’s servants. </a:t>
            </a:r>
          </a:p>
        </p:txBody>
      </p:sp>
    </p:spTree>
    <p:extLst>
      <p:ext uri="{BB962C8B-B14F-4D97-AF65-F5344CB8AC3E}">
        <p14:creationId xmlns:p14="http://schemas.microsoft.com/office/powerpoint/2010/main" val="161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Kings 19:12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The point?  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Mt.12:19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Lk.17:20-21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 K.17:13, small cake … 18:44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Small cloud, yet look at what it produced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Col.1:23</a:t>
            </a:r>
          </a:p>
        </p:txBody>
      </p:sp>
    </p:spTree>
    <p:extLst>
      <p:ext uri="{BB962C8B-B14F-4D97-AF65-F5344CB8AC3E}">
        <p14:creationId xmlns:p14="http://schemas.microsoft.com/office/powerpoint/2010/main" val="622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648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1_Default Design</vt:lpstr>
      <vt:lpstr>PowerPoint Presentation</vt:lpstr>
      <vt:lpstr>PowerPoint Presentation</vt:lpstr>
      <vt:lpstr>Deuteronomy 9:21</vt:lpstr>
      <vt:lpstr>Exodus 32, the idol</vt:lpstr>
      <vt:lpstr>Deuteronomy 9:21</vt:lpstr>
      <vt:lpstr>PowerPoint Presentation</vt:lpstr>
      <vt:lpstr>1 Kings 19:12</vt:lpstr>
      <vt:lpstr>1 Kings 19:12</vt:lpstr>
      <vt:lpstr>1 Kings 19:12</vt:lpstr>
      <vt:lpstr>PowerPoint Presentation</vt:lpstr>
      <vt:lpstr>Prov.24:10</vt:lpstr>
      <vt:lpstr>PowerPoint Presentation</vt:lpstr>
      <vt:lpstr>Zechariah 4:…10</vt:lpstr>
      <vt:lpstr>Zechariah 4:…10</vt:lpstr>
      <vt:lpstr>Zechariah 4:…10</vt:lpstr>
      <vt:lpstr>God delights in small things…</vt:lpstr>
      <vt:lpstr>Christians cannot despise small things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56</cp:revision>
  <dcterms:created xsi:type="dcterms:W3CDTF">2006-09-08T19:51:33Z</dcterms:created>
  <dcterms:modified xsi:type="dcterms:W3CDTF">2021-04-24T00:40:56Z</dcterms:modified>
</cp:coreProperties>
</file>