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305" r:id="rId3"/>
    <p:sldId id="537" r:id="rId4"/>
    <p:sldId id="542" r:id="rId5"/>
    <p:sldId id="543" r:id="rId6"/>
    <p:sldId id="366" r:id="rId7"/>
    <p:sldId id="395" r:id="rId8"/>
    <p:sldId id="544" r:id="rId9"/>
    <p:sldId id="545" r:id="rId10"/>
    <p:sldId id="546" r:id="rId11"/>
    <p:sldId id="547" r:id="rId12"/>
    <p:sldId id="548" r:id="rId13"/>
    <p:sldId id="549" r:id="rId14"/>
    <p:sldId id="540" r:id="rId15"/>
    <p:sldId id="550" r:id="rId16"/>
    <p:sldId id="551" r:id="rId17"/>
    <p:sldId id="552" r:id="rId18"/>
    <p:sldId id="553" r:id="rId19"/>
    <p:sldId id="554" r:id="rId20"/>
    <p:sldId id="526" r:id="rId21"/>
    <p:sldId id="555" r:id="rId22"/>
    <p:sldId id="556" r:id="rId23"/>
    <p:sldId id="557" r:id="rId24"/>
    <p:sldId id="558" r:id="rId25"/>
    <p:sldId id="559" r:id="rId26"/>
    <p:sldId id="560" r:id="rId27"/>
    <p:sldId id="561" r:id="rId28"/>
    <p:sldId id="562" r:id="rId29"/>
    <p:sldId id="563" r:id="rId30"/>
    <p:sldId id="564" r:id="rId31"/>
    <p:sldId id="565" r:id="rId32"/>
    <p:sldId id="566" r:id="rId33"/>
    <p:sldId id="56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a:srgbClr val="CCFFFF"/>
    <a:srgbClr val="99FF33"/>
    <a:srgbClr val="FFFF99"/>
    <a:srgbClr val="FFFF00"/>
    <a:srgbClr val="C0C0C0"/>
    <a:srgbClr val="FF9900"/>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86" d="100"/>
          <a:sy n="86" d="100"/>
        </p:scale>
        <p:origin x="82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5/17/2021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6</a:t>
            </a:fld>
            <a:endParaRPr lang="en-US"/>
          </a:p>
        </p:txBody>
      </p:sp>
    </p:spTree>
    <p:extLst>
      <p:ext uri="{BB962C8B-B14F-4D97-AF65-F5344CB8AC3E}">
        <p14:creationId xmlns:p14="http://schemas.microsoft.com/office/powerpoint/2010/main"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16</a:t>
            </a:fld>
            <a:endParaRPr lang="en-US"/>
          </a:p>
        </p:txBody>
      </p:sp>
    </p:spTree>
    <p:extLst>
      <p:ext uri="{BB962C8B-B14F-4D97-AF65-F5344CB8AC3E}">
        <p14:creationId xmlns:p14="http://schemas.microsoft.com/office/powerpoint/2010/main" val="4135271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17</a:t>
            </a:fld>
            <a:endParaRPr lang="en-US"/>
          </a:p>
        </p:txBody>
      </p:sp>
    </p:spTree>
    <p:extLst>
      <p:ext uri="{BB962C8B-B14F-4D97-AF65-F5344CB8AC3E}">
        <p14:creationId xmlns:p14="http://schemas.microsoft.com/office/powerpoint/2010/main" val="1063671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19</a:t>
            </a:fld>
            <a:endParaRPr lang="en-US"/>
          </a:p>
        </p:txBody>
      </p:sp>
    </p:spTree>
    <p:extLst>
      <p:ext uri="{BB962C8B-B14F-4D97-AF65-F5344CB8AC3E}">
        <p14:creationId xmlns:p14="http://schemas.microsoft.com/office/powerpoint/2010/main" val="428388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20</a:t>
            </a:fld>
            <a:endParaRPr lang="en-US"/>
          </a:p>
        </p:txBody>
      </p:sp>
    </p:spTree>
    <p:extLst>
      <p:ext uri="{BB962C8B-B14F-4D97-AF65-F5344CB8AC3E}">
        <p14:creationId xmlns:p14="http://schemas.microsoft.com/office/powerpoint/2010/main" val="3768491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21</a:t>
            </a:fld>
            <a:endParaRPr lang="en-US"/>
          </a:p>
        </p:txBody>
      </p:sp>
    </p:spTree>
    <p:extLst>
      <p:ext uri="{BB962C8B-B14F-4D97-AF65-F5344CB8AC3E}">
        <p14:creationId xmlns:p14="http://schemas.microsoft.com/office/powerpoint/2010/main" val="1115742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22</a:t>
            </a:fld>
            <a:endParaRPr lang="en-US"/>
          </a:p>
        </p:txBody>
      </p:sp>
    </p:spTree>
    <p:extLst>
      <p:ext uri="{BB962C8B-B14F-4D97-AF65-F5344CB8AC3E}">
        <p14:creationId xmlns:p14="http://schemas.microsoft.com/office/powerpoint/2010/main" val="522739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23</a:t>
            </a:fld>
            <a:endParaRPr lang="en-US"/>
          </a:p>
        </p:txBody>
      </p:sp>
    </p:spTree>
    <p:extLst>
      <p:ext uri="{BB962C8B-B14F-4D97-AF65-F5344CB8AC3E}">
        <p14:creationId xmlns:p14="http://schemas.microsoft.com/office/powerpoint/2010/main" val="2492464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24</a:t>
            </a:fld>
            <a:endParaRPr lang="en-US"/>
          </a:p>
        </p:txBody>
      </p:sp>
    </p:spTree>
    <p:extLst>
      <p:ext uri="{BB962C8B-B14F-4D97-AF65-F5344CB8AC3E}">
        <p14:creationId xmlns:p14="http://schemas.microsoft.com/office/powerpoint/2010/main" val="647793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25</a:t>
            </a:fld>
            <a:endParaRPr lang="en-US"/>
          </a:p>
        </p:txBody>
      </p:sp>
    </p:spTree>
    <p:extLst>
      <p:ext uri="{BB962C8B-B14F-4D97-AF65-F5344CB8AC3E}">
        <p14:creationId xmlns:p14="http://schemas.microsoft.com/office/powerpoint/2010/main" val="233286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26</a:t>
            </a:fld>
            <a:endParaRPr lang="en-US"/>
          </a:p>
        </p:txBody>
      </p:sp>
    </p:spTree>
    <p:extLst>
      <p:ext uri="{BB962C8B-B14F-4D97-AF65-F5344CB8AC3E}">
        <p14:creationId xmlns:p14="http://schemas.microsoft.com/office/powerpoint/2010/main" val="24460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7</a:t>
            </a:fld>
            <a:endParaRPr lang="en-US"/>
          </a:p>
        </p:txBody>
      </p:sp>
    </p:spTree>
    <p:extLst>
      <p:ext uri="{BB962C8B-B14F-4D97-AF65-F5344CB8AC3E}">
        <p14:creationId xmlns:p14="http://schemas.microsoft.com/office/powerpoint/2010/main" val="3684098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27</a:t>
            </a:fld>
            <a:endParaRPr lang="en-US"/>
          </a:p>
        </p:txBody>
      </p:sp>
    </p:spTree>
    <p:extLst>
      <p:ext uri="{BB962C8B-B14F-4D97-AF65-F5344CB8AC3E}">
        <p14:creationId xmlns:p14="http://schemas.microsoft.com/office/powerpoint/2010/main" val="969358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28</a:t>
            </a:fld>
            <a:endParaRPr lang="en-US"/>
          </a:p>
        </p:txBody>
      </p:sp>
    </p:spTree>
    <p:extLst>
      <p:ext uri="{BB962C8B-B14F-4D97-AF65-F5344CB8AC3E}">
        <p14:creationId xmlns:p14="http://schemas.microsoft.com/office/powerpoint/2010/main" val="4242554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29</a:t>
            </a:fld>
            <a:endParaRPr lang="en-US"/>
          </a:p>
        </p:txBody>
      </p:sp>
    </p:spTree>
    <p:extLst>
      <p:ext uri="{BB962C8B-B14F-4D97-AF65-F5344CB8AC3E}">
        <p14:creationId xmlns:p14="http://schemas.microsoft.com/office/powerpoint/2010/main" val="3242078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30</a:t>
            </a:fld>
            <a:endParaRPr lang="en-US"/>
          </a:p>
        </p:txBody>
      </p:sp>
    </p:spTree>
    <p:extLst>
      <p:ext uri="{BB962C8B-B14F-4D97-AF65-F5344CB8AC3E}">
        <p14:creationId xmlns:p14="http://schemas.microsoft.com/office/powerpoint/2010/main" val="340926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31</a:t>
            </a:fld>
            <a:endParaRPr lang="en-US"/>
          </a:p>
        </p:txBody>
      </p:sp>
    </p:spTree>
    <p:extLst>
      <p:ext uri="{BB962C8B-B14F-4D97-AF65-F5344CB8AC3E}">
        <p14:creationId xmlns:p14="http://schemas.microsoft.com/office/powerpoint/2010/main" val="2750003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32</a:t>
            </a:fld>
            <a:endParaRPr lang="en-US"/>
          </a:p>
        </p:txBody>
      </p:sp>
    </p:spTree>
    <p:extLst>
      <p:ext uri="{BB962C8B-B14F-4D97-AF65-F5344CB8AC3E}">
        <p14:creationId xmlns:p14="http://schemas.microsoft.com/office/powerpoint/2010/main" val="1052164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8</a:t>
            </a:fld>
            <a:endParaRPr lang="en-US"/>
          </a:p>
        </p:txBody>
      </p:sp>
    </p:spTree>
    <p:extLst>
      <p:ext uri="{BB962C8B-B14F-4D97-AF65-F5344CB8AC3E}">
        <p14:creationId xmlns:p14="http://schemas.microsoft.com/office/powerpoint/2010/main" val="418930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9</a:t>
            </a:fld>
            <a:endParaRPr lang="en-US"/>
          </a:p>
        </p:txBody>
      </p:sp>
    </p:spTree>
    <p:extLst>
      <p:ext uri="{BB962C8B-B14F-4D97-AF65-F5344CB8AC3E}">
        <p14:creationId xmlns:p14="http://schemas.microsoft.com/office/powerpoint/2010/main" val="3630171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10</a:t>
            </a:fld>
            <a:endParaRPr lang="en-US"/>
          </a:p>
        </p:txBody>
      </p:sp>
    </p:spTree>
    <p:extLst>
      <p:ext uri="{BB962C8B-B14F-4D97-AF65-F5344CB8AC3E}">
        <p14:creationId xmlns:p14="http://schemas.microsoft.com/office/powerpoint/2010/main" val="287143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11</a:t>
            </a:fld>
            <a:endParaRPr lang="en-US"/>
          </a:p>
        </p:txBody>
      </p:sp>
    </p:spTree>
    <p:extLst>
      <p:ext uri="{BB962C8B-B14F-4D97-AF65-F5344CB8AC3E}">
        <p14:creationId xmlns:p14="http://schemas.microsoft.com/office/powerpoint/2010/main" val="4159557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13</a:t>
            </a:fld>
            <a:endParaRPr lang="en-US"/>
          </a:p>
        </p:txBody>
      </p:sp>
    </p:spTree>
    <p:extLst>
      <p:ext uri="{BB962C8B-B14F-4D97-AF65-F5344CB8AC3E}">
        <p14:creationId xmlns:p14="http://schemas.microsoft.com/office/powerpoint/2010/main" val="338883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14</a:t>
            </a:fld>
            <a:endParaRPr lang="en-US"/>
          </a:p>
        </p:txBody>
      </p:sp>
    </p:spTree>
    <p:extLst>
      <p:ext uri="{BB962C8B-B14F-4D97-AF65-F5344CB8AC3E}">
        <p14:creationId xmlns:p14="http://schemas.microsoft.com/office/powerpoint/2010/main" val="810938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15</a:t>
            </a:fld>
            <a:endParaRPr lang="en-US"/>
          </a:p>
        </p:txBody>
      </p:sp>
    </p:spTree>
    <p:extLst>
      <p:ext uri="{BB962C8B-B14F-4D97-AF65-F5344CB8AC3E}">
        <p14:creationId xmlns:p14="http://schemas.microsoft.com/office/powerpoint/2010/main" val="3919343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838200"/>
            <a:ext cx="5888182" cy="1447800"/>
          </a:xfrm>
          <a:prstGeom prst="roundRect">
            <a:avLst/>
          </a:prstGeom>
          <a:solidFill>
            <a:schemeClr val="tx1"/>
          </a:solidFill>
          <a:ln w="3175">
            <a:solidFill>
              <a:srgbClr val="CCEC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Jesus, The God-Man</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Nestorianism </a:t>
            </a:r>
            <a:r>
              <a:rPr lang="en-US" altLang="en-US" sz="3600" dirty="0">
                <a:solidFill>
                  <a:schemeClr val="bg1"/>
                </a:solidFill>
              </a:rPr>
              <a:t>(AD 428-431)</a:t>
            </a:r>
          </a:p>
        </p:txBody>
      </p:sp>
      <p:sp>
        <p:nvSpPr>
          <p:cNvPr id="3075" name="Rectangle 3"/>
          <p:cNvSpPr>
            <a:spLocks noGrp="1" noChangeArrowheads="1"/>
          </p:cNvSpPr>
          <p:nvPr>
            <p:ph type="body" idx="1"/>
          </p:nvPr>
        </p:nvSpPr>
        <p:spPr>
          <a:xfrm>
            <a:off x="304800" y="838200"/>
            <a:ext cx="8534400" cy="5562600"/>
          </a:xfrm>
        </p:spPr>
        <p:txBody>
          <a:bodyPr/>
          <a:lstStyle/>
          <a:p>
            <a:pPr marL="285750" indent="-285750">
              <a:spcAft>
                <a:spcPts val="400"/>
              </a:spcAft>
              <a:buFont typeface="Arial" panose="020B0604020202020204" pitchFamily="34" charset="0"/>
              <a:buChar char="•"/>
            </a:pPr>
            <a:r>
              <a:rPr lang="en-US" altLang="en-US" dirty="0">
                <a:solidFill>
                  <a:schemeClr val="bg1"/>
                </a:solidFill>
              </a:rPr>
              <a:t>Nestorius was removed from Patriarchate of Constantinople, 431.   </a:t>
            </a:r>
          </a:p>
          <a:p>
            <a:pPr marL="285750" indent="-285750">
              <a:spcAft>
                <a:spcPts val="400"/>
              </a:spcAft>
              <a:buFont typeface="Arial" panose="020B0604020202020204" pitchFamily="34" charset="0"/>
              <a:buChar char="•"/>
            </a:pPr>
            <a:r>
              <a:rPr lang="en-US" altLang="en-US" dirty="0">
                <a:solidFill>
                  <a:schemeClr val="bg1"/>
                </a:solidFill>
              </a:rPr>
              <a:t>Denied the real union between the divine and human natures in Christ.  </a:t>
            </a:r>
          </a:p>
          <a:p>
            <a:pPr marL="285750" indent="-285750">
              <a:spcAft>
                <a:spcPts val="400"/>
              </a:spcAft>
              <a:buFont typeface="Arial" panose="020B0604020202020204" pitchFamily="34" charset="0"/>
              <a:buChar char="•"/>
            </a:pPr>
            <a:r>
              <a:rPr lang="en-US" altLang="en-US" dirty="0">
                <a:solidFill>
                  <a:schemeClr val="bg1"/>
                </a:solidFill>
              </a:rPr>
              <a:t>Instead of God-man, a mere God-bearing man.  </a:t>
            </a:r>
          </a:p>
          <a:p>
            <a:pPr marL="285750" indent="-285750">
              <a:spcAft>
                <a:spcPts val="400"/>
              </a:spcAft>
              <a:buFont typeface="Arial" panose="020B0604020202020204" pitchFamily="34" charset="0"/>
              <a:buChar char="•"/>
            </a:pPr>
            <a:r>
              <a:rPr lang="en-US" altLang="en-US" dirty="0">
                <a:solidFill>
                  <a:schemeClr val="bg1"/>
                </a:solidFill>
              </a:rPr>
              <a:t>Jesus was only the instrument or temple in which the divine Word dwells.   </a:t>
            </a:r>
          </a:p>
          <a:p>
            <a:pPr marL="285750" indent="-285750">
              <a:spcAft>
                <a:spcPts val="400"/>
              </a:spcAft>
              <a:buFont typeface="Arial" panose="020B0604020202020204" pitchFamily="34" charset="0"/>
              <a:buChar char="•"/>
            </a:pPr>
            <a:r>
              <a:rPr lang="en-US" altLang="en-US" dirty="0">
                <a:solidFill>
                  <a:srgbClr val="99FF33"/>
                </a:solidFill>
              </a:rPr>
              <a:t>[A walking temple]</a:t>
            </a:r>
          </a:p>
        </p:txBody>
      </p:sp>
    </p:spTree>
    <p:extLst>
      <p:ext uri="{BB962C8B-B14F-4D97-AF65-F5344CB8AC3E}">
        <p14:creationId xmlns:p14="http://schemas.microsoft.com/office/powerpoint/2010/main" val="167581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err="1">
                <a:solidFill>
                  <a:srgbClr val="FFFF00"/>
                </a:solidFill>
              </a:rPr>
              <a:t>Eutychianism</a:t>
            </a:r>
            <a:r>
              <a:rPr lang="en-US" altLang="en-US" sz="3600" dirty="0">
                <a:solidFill>
                  <a:srgbClr val="FFFF00"/>
                </a:solidFill>
              </a:rPr>
              <a:t> </a:t>
            </a:r>
            <a:r>
              <a:rPr lang="en-US" altLang="en-US" sz="3600" dirty="0">
                <a:solidFill>
                  <a:schemeClr val="bg1"/>
                </a:solidFill>
              </a:rPr>
              <a:t>(AD 449)</a:t>
            </a:r>
          </a:p>
        </p:txBody>
      </p:sp>
      <p:sp>
        <p:nvSpPr>
          <p:cNvPr id="3075" name="Rectangle 3"/>
          <p:cNvSpPr>
            <a:spLocks noGrp="1" noChangeArrowheads="1"/>
          </p:cNvSpPr>
          <p:nvPr>
            <p:ph type="body" idx="1"/>
          </p:nvPr>
        </p:nvSpPr>
        <p:spPr>
          <a:xfrm>
            <a:off x="304800" y="838200"/>
            <a:ext cx="8534400" cy="5562600"/>
          </a:xfrm>
        </p:spPr>
        <p:txBody>
          <a:bodyPr/>
          <a:lstStyle/>
          <a:p>
            <a:pPr marL="285750" indent="-285750">
              <a:spcAft>
                <a:spcPts val="400"/>
              </a:spcAft>
              <a:buFont typeface="Arial" panose="020B0604020202020204" pitchFamily="34" charset="0"/>
              <a:buChar char="•"/>
            </a:pPr>
            <a:r>
              <a:rPr lang="en-US" altLang="en-US" dirty="0">
                <a:solidFill>
                  <a:schemeClr val="bg1"/>
                </a:solidFill>
              </a:rPr>
              <a:t>Condemned at Chalcedon, 451.   </a:t>
            </a:r>
          </a:p>
          <a:p>
            <a:pPr marL="285750" indent="-285750">
              <a:spcAft>
                <a:spcPts val="400"/>
              </a:spcAft>
              <a:buFont typeface="Arial" panose="020B0604020202020204" pitchFamily="34" charset="0"/>
              <a:buChar char="•"/>
            </a:pPr>
            <a:r>
              <a:rPr lang="en-US" altLang="en-US" dirty="0">
                <a:solidFill>
                  <a:schemeClr val="bg1"/>
                </a:solidFill>
              </a:rPr>
              <a:t>Eutyches denied the distinction and coexistence of the two natures and held to a mingling of both into one, thus making a third nature.  </a:t>
            </a:r>
          </a:p>
          <a:p>
            <a:pPr marL="285750" indent="-285750">
              <a:spcAft>
                <a:spcPts val="400"/>
              </a:spcAft>
              <a:buFont typeface="Arial" panose="020B0604020202020204" pitchFamily="34" charset="0"/>
              <a:buChar char="•"/>
            </a:pPr>
            <a:r>
              <a:rPr lang="en-US" altLang="en-US" dirty="0">
                <a:solidFill>
                  <a:schemeClr val="bg1"/>
                </a:solidFill>
              </a:rPr>
              <a:t>This made Jesus’ body of a different substance from ours – a divine body.  </a:t>
            </a:r>
          </a:p>
          <a:p>
            <a:pPr marL="285750" indent="-285750">
              <a:spcAft>
                <a:spcPts val="400"/>
              </a:spcAft>
              <a:buFont typeface="Arial" panose="020B0604020202020204" pitchFamily="34" charset="0"/>
              <a:buChar char="•"/>
            </a:pPr>
            <a:r>
              <a:rPr lang="en-US" altLang="en-US" dirty="0">
                <a:solidFill>
                  <a:schemeClr val="bg1"/>
                </a:solidFill>
              </a:rPr>
              <a:t>Thus God was crucified, God died.   </a:t>
            </a:r>
          </a:p>
          <a:p>
            <a:pPr marL="285750" indent="-285750">
              <a:spcAft>
                <a:spcPts val="400"/>
              </a:spcAft>
              <a:buFont typeface="Arial" panose="020B0604020202020204" pitchFamily="34" charset="0"/>
              <a:buChar char="•"/>
            </a:pPr>
            <a:r>
              <a:rPr lang="en-US" altLang="en-US" dirty="0">
                <a:solidFill>
                  <a:srgbClr val="99FF33"/>
                </a:solidFill>
              </a:rPr>
              <a:t>[A chemical process – H</a:t>
            </a:r>
            <a:r>
              <a:rPr lang="en-US" altLang="en-US" baseline="-25000" dirty="0">
                <a:solidFill>
                  <a:srgbClr val="99FF33"/>
                </a:solidFill>
              </a:rPr>
              <a:t>2</a:t>
            </a:r>
            <a:r>
              <a:rPr lang="en-US" altLang="en-US" dirty="0">
                <a:solidFill>
                  <a:srgbClr val="99FF33"/>
                </a:solidFill>
              </a:rPr>
              <a:t>0] </a:t>
            </a:r>
          </a:p>
        </p:txBody>
      </p:sp>
    </p:spTree>
    <p:extLst>
      <p:ext uri="{BB962C8B-B14F-4D97-AF65-F5344CB8AC3E}">
        <p14:creationId xmlns:p14="http://schemas.microsoft.com/office/powerpoint/2010/main" val="31076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477" y="838200"/>
            <a:ext cx="5693531" cy="762000"/>
          </a:xfrm>
          <a:solidFill>
            <a:schemeClr val="tx1">
              <a:lumMod val="95000"/>
              <a:lumOff val="5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a:t>
            </a:r>
            <a:r>
              <a:rPr lang="en-US" sz="2400" dirty="0">
                <a:solidFill>
                  <a:schemeClr val="bg1"/>
                </a:solidFill>
                <a:latin typeface="+mn-lt"/>
                <a:ea typeface="Verdana" panose="020B0604030504040204" pitchFamily="34" charset="0"/>
                <a:cs typeface="Verdana" panose="020B0604030504040204" pitchFamily="34" charset="0"/>
              </a:rPr>
              <a:t>. The Nature of Jesus</a:t>
            </a:r>
            <a:br>
              <a:rPr lang="en-US" sz="2400" dirty="0">
                <a:solidFill>
                  <a:schemeClr val="bg1"/>
                </a:solidFill>
                <a:latin typeface="+mn-lt"/>
                <a:ea typeface="Verdana" panose="020B0604030504040204" pitchFamily="34" charset="0"/>
                <a:cs typeface="Verdana" panose="020B0604030504040204" pitchFamily="34" charset="0"/>
              </a:rPr>
            </a:br>
            <a:r>
              <a:rPr lang="en-US" sz="2400" dirty="0">
                <a:solidFill>
                  <a:schemeClr val="bg1"/>
                </a:solidFill>
                <a:latin typeface="+mn-lt"/>
                <a:ea typeface="Verdana" panose="020B0604030504040204" pitchFamily="34" charset="0"/>
                <a:cs typeface="Verdana" panose="020B0604030504040204" pitchFamily="34" charset="0"/>
              </a:rPr>
              <a:t>Always Provoked Controversy</a:t>
            </a:r>
          </a:p>
        </p:txBody>
      </p:sp>
      <p:sp>
        <p:nvSpPr>
          <p:cNvPr id="3" name="Title 1">
            <a:extLst>
              <a:ext uri="{FF2B5EF4-FFF2-40B4-BE49-F238E27FC236}">
                <a16:creationId xmlns:a16="http://schemas.microsoft.com/office/drawing/2014/main" id="{DA22071B-175B-4920-BB1C-616D5623D97E}"/>
              </a:ext>
            </a:extLst>
          </p:cNvPr>
          <p:cNvSpPr txBox="1">
            <a:spLocks/>
          </p:cNvSpPr>
          <p:nvPr/>
        </p:nvSpPr>
        <p:spPr bwMode="auto">
          <a:xfrm>
            <a:off x="1133764" y="1828800"/>
            <a:ext cx="6889172" cy="1371600"/>
          </a:xfrm>
          <a:prstGeom prst="rect">
            <a:avLst/>
          </a:prstGeom>
          <a:solidFill>
            <a:schemeClr val="tx1">
              <a:lumMod val="95000"/>
              <a:lumOff val="5000"/>
            </a:schemeClr>
          </a:solidFill>
          <a:ln>
            <a:solidFill>
              <a:srgbClr val="CCFFFF"/>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a:t>
            </a:r>
            <a:r>
              <a:rPr lang="en-US" sz="3600" dirty="0">
                <a:solidFill>
                  <a:schemeClr val="bg1"/>
                </a:solidFill>
                <a:latin typeface="+mn-lt"/>
                <a:ea typeface="Verdana" panose="020B0604030504040204" pitchFamily="34" charset="0"/>
                <a:cs typeface="Verdana" panose="020B0604030504040204" pitchFamily="34" charset="0"/>
              </a:rPr>
              <a:t>. </a:t>
            </a:r>
            <a:r>
              <a:rPr lang="en-US" sz="3600" dirty="0">
                <a:solidFill>
                  <a:srgbClr val="CCFFFF"/>
                </a:solidFill>
                <a:latin typeface="+mn-lt"/>
                <a:ea typeface="Verdana" panose="020B0604030504040204" pitchFamily="34" charset="0"/>
                <a:cs typeface="Verdana" panose="020B0604030504040204" pitchFamily="34" charset="0"/>
              </a:rPr>
              <a:t>Dual Nature of Jesus –</a:t>
            </a:r>
            <a:br>
              <a:rPr lang="en-US" sz="3600" dirty="0">
                <a:solidFill>
                  <a:srgbClr val="CCFFFF"/>
                </a:solidFill>
                <a:latin typeface="+mn-lt"/>
                <a:ea typeface="Verdana" panose="020B0604030504040204" pitchFamily="34" charset="0"/>
                <a:cs typeface="Verdana" panose="020B0604030504040204" pitchFamily="34" charset="0"/>
              </a:rPr>
            </a:br>
            <a:r>
              <a:rPr lang="en-US" sz="3500" dirty="0">
                <a:solidFill>
                  <a:srgbClr val="CCFFFF"/>
                </a:solidFill>
                <a:latin typeface="+mn-lt"/>
                <a:ea typeface="Verdana" panose="020B0604030504040204" pitchFamily="34" charset="0"/>
                <a:cs typeface="Verdana" panose="020B0604030504040204" pitchFamily="34" charset="0"/>
              </a:rPr>
              <a:t>Man and God, Human and Divine</a:t>
            </a:r>
          </a:p>
        </p:txBody>
      </p:sp>
    </p:spTree>
    <p:extLst>
      <p:ext uri="{BB962C8B-B14F-4D97-AF65-F5344CB8AC3E}">
        <p14:creationId xmlns:p14="http://schemas.microsoft.com/office/powerpoint/2010/main" val="3588329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is fully man </a:t>
            </a:r>
            <a:r>
              <a:rPr lang="en-US" altLang="en-US" sz="2000" dirty="0">
                <a:solidFill>
                  <a:srgbClr val="99FF33"/>
                </a:solidFill>
              </a:rPr>
              <a:t>(1/2)</a:t>
            </a:r>
            <a:endParaRPr lang="en-US" altLang="en-US" sz="3600" dirty="0">
              <a:solidFill>
                <a:srgbClr val="99FF33"/>
              </a:solidFill>
            </a:endParaRPr>
          </a:p>
        </p:txBody>
      </p:sp>
      <p:sp>
        <p:nvSpPr>
          <p:cNvPr id="3075" name="Rectangle 3"/>
          <p:cNvSpPr>
            <a:spLocks noGrp="1" noChangeArrowheads="1"/>
          </p:cNvSpPr>
          <p:nvPr>
            <p:ph type="body" idx="1"/>
          </p:nvPr>
        </p:nvSpPr>
        <p:spPr>
          <a:xfrm>
            <a:off x="457200" y="762000"/>
            <a:ext cx="8305800" cy="5638800"/>
          </a:xfrm>
        </p:spPr>
        <p:txBody>
          <a:bodyPr/>
          <a:lstStyle/>
          <a:p>
            <a:pPr marL="285750" indent="-285750">
              <a:spcAft>
                <a:spcPts val="0"/>
              </a:spcAft>
              <a:buFont typeface="Arial" panose="020B0604020202020204" pitchFamily="34" charset="0"/>
              <a:buChar char="•"/>
            </a:pPr>
            <a:r>
              <a:rPr lang="en-US" altLang="en-US" dirty="0">
                <a:solidFill>
                  <a:srgbClr val="FFFF00"/>
                </a:solidFill>
              </a:rPr>
              <a:t>“Man”:  </a:t>
            </a:r>
            <a:r>
              <a:rPr lang="en-US" altLang="en-US" dirty="0">
                <a:solidFill>
                  <a:schemeClr val="bg1"/>
                </a:solidFill>
              </a:rPr>
              <a:t>Jn.8:40, But now you seek to kill Me, a </a:t>
            </a:r>
            <a:r>
              <a:rPr lang="en-US" altLang="en-US" u="sng" dirty="0">
                <a:solidFill>
                  <a:schemeClr val="bg1"/>
                </a:solidFill>
              </a:rPr>
              <a:t>Man</a:t>
            </a:r>
            <a:r>
              <a:rPr lang="en-US" altLang="en-US" dirty="0">
                <a:solidFill>
                  <a:schemeClr val="bg1"/>
                </a:solidFill>
              </a:rPr>
              <a:t> who has told you the truth which I heard from God.  Abraham did not do this.</a:t>
            </a:r>
            <a:endParaRPr lang="en-US" altLang="en-US" sz="3200" dirty="0">
              <a:solidFill>
                <a:schemeClr val="bg1"/>
              </a:solidFill>
            </a:endParaRPr>
          </a:p>
          <a:p>
            <a:pPr marL="457200" lvl="1" indent="0">
              <a:spcAft>
                <a:spcPts val="600"/>
              </a:spcAft>
              <a:buNone/>
            </a:pPr>
            <a:r>
              <a:rPr lang="en-US" altLang="en-US" sz="2400" dirty="0">
                <a:solidFill>
                  <a:srgbClr val="FFC000"/>
                </a:solidFill>
              </a:rPr>
              <a:t>1. </a:t>
            </a:r>
            <a:r>
              <a:rPr lang="en-US" altLang="en-US" sz="3200" dirty="0">
                <a:solidFill>
                  <a:schemeClr val="bg1"/>
                </a:solidFill>
              </a:rPr>
              <a:t>Anticipates murderer (man-killer), 44</a:t>
            </a:r>
          </a:p>
          <a:p>
            <a:pPr marL="457200" lvl="1" indent="0">
              <a:spcAft>
                <a:spcPts val="600"/>
              </a:spcAft>
              <a:buNone/>
            </a:pPr>
            <a:r>
              <a:rPr lang="en-US" altLang="en-US" sz="2400" dirty="0">
                <a:solidFill>
                  <a:srgbClr val="FFC000"/>
                </a:solidFill>
              </a:rPr>
              <a:t>2. </a:t>
            </a:r>
            <a:r>
              <a:rPr lang="en-US" altLang="en-US" sz="3200" dirty="0">
                <a:solidFill>
                  <a:schemeClr val="bg1"/>
                </a:solidFill>
              </a:rPr>
              <a:t>They are children of the murderer</a:t>
            </a:r>
          </a:p>
          <a:p>
            <a:pPr marL="457200" lvl="1" indent="0">
              <a:spcAft>
                <a:spcPts val="400"/>
              </a:spcAft>
              <a:buNone/>
            </a:pPr>
            <a:r>
              <a:rPr lang="en-US" altLang="en-US" sz="2400" dirty="0">
                <a:solidFill>
                  <a:srgbClr val="FFC000"/>
                </a:solidFill>
              </a:rPr>
              <a:t>3. </a:t>
            </a:r>
            <a:r>
              <a:rPr lang="en-US" altLang="en-US" sz="3200" dirty="0">
                <a:solidFill>
                  <a:schemeClr val="bg1"/>
                </a:solidFill>
              </a:rPr>
              <a:t>Ac.2:22-23</a:t>
            </a:r>
          </a:p>
          <a:p>
            <a:pPr marL="57150" indent="0">
              <a:spcAft>
                <a:spcPts val="400"/>
              </a:spcAft>
              <a:buNone/>
            </a:pPr>
            <a:endParaRPr lang="en-US" altLang="en-US" sz="3600" dirty="0">
              <a:solidFill>
                <a:schemeClr val="bg1"/>
              </a:solidFill>
            </a:endParaRPr>
          </a:p>
          <a:p>
            <a:pPr marL="0" lvl="1"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200539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is fully man </a:t>
            </a:r>
            <a:r>
              <a:rPr lang="en-US" altLang="en-US" sz="2000" dirty="0">
                <a:solidFill>
                  <a:srgbClr val="99FF33"/>
                </a:solidFill>
              </a:rPr>
              <a:t>(2/2)</a:t>
            </a:r>
            <a:endParaRPr lang="en-US" altLang="en-US" sz="3600" dirty="0">
              <a:solidFill>
                <a:srgbClr val="99FF33"/>
              </a:solidFill>
            </a:endParaRPr>
          </a:p>
        </p:txBody>
      </p:sp>
      <p:sp>
        <p:nvSpPr>
          <p:cNvPr id="3075" name="Rectangle 3"/>
          <p:cNvSpPr>
            <a:spLocks noGrp="1" noChangeArrowheads="1"/>
          </p:cNvSpPr>
          <p:nvPr>
            <p:ph type="body" idx="1"/>
          </p:nvPr>
        </p:nvSpPr>
        <p:spPr>
          <a:xfrm>
            <a:off x="457200" y="762000"/>
            <a:ext cx="8229600" cy="5638800"/>
          </a:xfrm>
        </p:spPr>
        <p:txBody>
          <a:bodyPr/>
          <a:lstStyle/>
          <a:p>
            <a:pPr>
              <a:spcAft>
                <a:spcPts val="0"/>
              </a:spcAft>
              <a:buFont typeface="Arial" panose="020B0604020202020204" pitchFamily="34" charset="0"/>
              <a:buChar char="•"/>
            </a:pPr>
            <a:r>
              <a:rPr lang="en-US" altLang="en-US" dirty="0">
                <a:solidFill>
                  <a:schemeClr val="bg1"/>
                </a:solidFill>
              </a:rPr>
              <a:t>He possessed characteristics of human nature</a:t>
            </a:r>
            <a:endParaRPr lang="en-US" altLang="en-US" sz="3200" dirty="0">
              <a:solidFill>
                <a:schemeClr val="bg1"/>
              </a:solidFill>
            </a:endParaRPr>
          </a:p>
          <a:p>
            <a:pPr marL="803275" lvl="1" indent="-346075">
              <a:spcAft>
                <a:spcPts val="600"/>
              </a:spcAft>
              <a:buNone/>
            </a:pPr>
            <a:r>
              <a:rPr lang="en-US" altLang="en-US" sz="2000" dirty="0">
                <a:solidFill>
                  <a:srgbClr val="99FF33"/>
                </a:solidFill>
              </a:rPr>
              <a:t>1. </a:t>
            </a:r>
            <a:r>
              <a:rPr lang="en-US" altLang="en-US" sz="3200" dirty="0">
                <a:solidFill>
                  <a:srgbClr val="CCFFFF"/>
                </a:solidFill>
              </a:rPr>
              <a:t>Birth,</a:t>
            </a:r>
            <a:r>
              <a:rPr lang="en-US" altLang="en-US" sz="3200" dirty="0">
                <a:solidFill>
                  <a:schemeClr val="bg1"/>
                </a:solidFill>
              </a:rPr>
              <a:t> Mt.2:1</a:t>
            </a:r>
          </a:p>
          <a:p>
            <a:pPr marL="803275" lvl="1" indent="-346075">
              <a:spcAft>
                <a:spcPts val="600"/>
              </a:spcAft>
              <a:buNone/>
            </a:pPr>
            <a:r>
              <a:rPr lang="en-US" altLang="en-US" sz="2000" dirty="0">
                <a:solidFill>
                  <a:srgbClr val="99FF33"/>
                </a:solidFill>
              </a:rPr>
              <a:t>2. </a:t>
            </a:r>
            <a:r>
              <a:rPr lang="en-US" altLang="en-US" sz="3200" dirty="0">
                <a:solidFill>
                  <a:srgbClr val="CCFFFF"/>
                </a:solidFill>
              </a:rPr>
              <a:t>Growth,</a:t>
            </a:r>
            <a:r>
              <a:rPr lang="en-US" altLang="en-US" sz="3200" dirty="0">
                <a:solidFill>
                  <a:schemeClr val="bg1"/>
                </a:solidFill>
              </a:rPr>
              <a:t> Lk.2:40</a:t>
            </a:r>
          </a:p>
          <a:p>
            <a:pPr marL="803275" lvl="1" indent="-346075">
              <a:spcAft>
                <a:spcPts val="600"/>
              </a:spcAft>
              <a:buNone/>
            </a:pPr>
            <a:r>
              <a:rPr lang="en-US" altLang="en-US" sz="2000" dirty="0">
                <a:solidFill>
                  <a:srgbClr val="99FF33"/>
                </a:solidFill>
              </a:rPr>
              <a:t>3. </a:t>
            </a:r>
            <a:r>
              <a:rPr lang="en-US" altLang="en-US" sz="3200" dirty="0">
                <a:solidFill>
                  <a:srgbClr val="CCFFFF"/>
                </a:solidFill>
              </a:rPr>
              <a:t>Temptation,</a:t>
            </a:r>
            <a:r>
              <a:rPr lang="en-US" altLang="en-US" sz="3200" dirty="0">
                <a:solidFill>
                  <a:schemeClr val="bg1"/>
                </a:solidFill>
              </a:rPr>
              <a:t> Mt.4:1</a:t>
            </a:r>
          </a:p>
          <a:p>
            <a:pPr marL="803275" lvl="1" indent="-346075">
              <a:spcAft>
                <a:spcPts val="600"/>
              </a:spcAft>
              <a:buNone/>
            </a:pPr>
            <a:r>
              <a:rPr lang="en-US" altLang="en-US" sz="2000" dirty="0">
                <a:solidFill>
                  <a:srgbClr val="99FF33"/>
                </a:solidFill>
              </a:rPr>
              <a:t>4. </a:t>
            </a:r>
            <a:r>
              <a:rPr lang="en-US" altLang="en-US" sz="3200" dirty="0">
                <a:solidFill>
                  <a:srgbClr val="CCFFFF"/>
                </a:solidFill>
              </a:rPr>
              <a:t>Hunger,</a:t>
            </a:r>
            <a:r>
              <a:rPr lang="en-US" altLang="en-US" sz="3200" dirty="0">
                <a:solidFill>
                  <a:schemeClr val="bg1"/>
                </a:solidFill>
              </a:rPr>
              <a:t> Mt.4:2</a:t>
            </a:r>
          </a:p>
          <a:p>
            <a:pPr marL="803275" lvl="1" indent="-346075">
              <a:spcAft>
                <a:spcPts val="600"/>
              </a:spcAft>
              <a:buNone/>
            </a:pPr>
            <a:r>
              <a:rPr lang="en-US" altLang="en-US" sz="2000" dirty="0">
                <a:solidFill>
                  <a:srgbClr val="99FF33"/>
                </a:solidFill>
              </a:rPr>
              <a:t>5. </a:t>
            </a:r>
            <a:r>
              <a:rPr lang="en-US" altLang="en-US" sz="3200" dirty="0">
                <a:solidFill>
                  <a:srgbClr val="CCFFFF"/>
                </a:solidFill>
              </a:rPr>
              <a:t>Sleep, </a:t>
            </a:r>
            <a:r>
              <a:rPr lang="en-US" altLang="en-US" sz="3200" dirty="0">
                <a:solidFill>
                  <a:schemeClr val="bg1"/>
                </a:solidFill>
              </a:rPr>
              <a:t>Mt.8:24</a:t>
            </a:r>
          </a:p>
          <a:p>
            <a:pPr marL="803275" lvl="1" indent="-346075">
              <a:spcAft>
                <a:spcPts val="400"/>
              </a:spcAft>
              <a:buNone/>
            </a:pPr>
            <a:r>
              <a:rPr lang="en-US" altLang="en-US" sz="2000" dirty="0">
                <a:solidFill>
                  <a:srgbClr val="99FF33"/>
                </a:solidFill>
              </a:rPr>
              <a:t>6. </a:t>
            </a:r>
            <a:r>
              <a:rPr lang="en-US" altLang="en-US" sz="3200" dirty="0">
                <a:solidFill>
                  <a:srgbClr val="CCFFFF"/>
                </a:solidFill>
              </a:rPr>
              <a:t>Death,</a:t>
            </a:r>
            <a:r>
              <a:rPr lang="en-US" altLang="en-US" sz="3200" dirty="0">
                <a:solidFill>
                  <a:schemeClr val="bg1"/>
                </a:solidFill>
              </a:rPr>
              <a:t> Mt.27:50</a:t>
            </a:r>
          </a:p>
          <a:p>
            <a:pPr marL="57150" indent="0">
              <a:spcAft>
                <a:spcPts val="400"/>
              </a:spcAft>
              <a:buNone/>
            </a:pPr>
            <a:endParaRPr lang="en-US" altLang="en-US" sz="3600" dirty="0">
              <a:solidFill>
                <a:schemeClr val="bg1"/>
              </a:solidFill>
            </a:endParaRPr>
          </a:p>
          <a:p>
            <a:pPr marL="0" lvl="1"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139477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is fully God</a:t>
            </a:r>
            <a:endParaRPr lang="en-US" altLang="en-US" sz="3600" dirty="0">
              <a:solidFill>
                <a:srgbClr val="99FF33"/>
              </a:solidFill>
            </a:endParaRPr>
          </a:p>
        </p:txBody>
      </p:sp>
      <p:sp>
        <p:nvSpPr>
          <p:cNvPr id="3075" name="Rectangle 3"/>
          <p:cNvSpPr>
            <a:spLocks noGrp="1" noChangeArrowheads="1"/>
          </p:cNvSpPr>
          <p:nvPr>
            <p:ph type="body" idx="1"/>
          </p:nvPr>
        </p:nvSpPr>
        <p:spPr>
          <a:xfrm>
            <a:off x="457200" y="762000"/>
            <a:ext cx="8229600" cy="5638800"/>
          </a:xfrm>
        </p:spPr>
        <p:txBody>
          <a:bodyPr/>
          <a:lstStyle/>
          <a:p>
            <a:pPr>
              <a:spcAft>
                <a:spcPts val="600"/>
              </a:spcAft>
              <a:buFont typeface="Arial" panose="020B0604020202020204" pitchFamily="34" charset="0"/>
              <a:buChar char="•"/>
            </a:pPr>
            <a:r>
              <a:rPr lang="en-US" altLang="en-US" dirty="0">
                <a:solidFill>
                  <a:schemeClr val="bg1"/>
                </a:solidFill>
              </a:rPr>
              <a:t>Four times declares descent from heaven, Jn.6:38, 50, 51, 58</a:t>
            </a:r>
          </a:p>
          <a:p>
            <a:pPr>
              <a:spcAft>
                <a:spcPts val="0"/>
              </a:spcAft>
              <a:buFont typeface="Arial" panose="020B0604020202020204" pitchFamily="34" charset="0"/>
              <a:buChar char="•"/>
            </a:pPr>
            <a:r>
              <a:rPr lang="en-US" altLang="en-US" dirty="0">
                <a:solidFill>
                  <a:schemeClr val="bg1"/>
                </a:solidFill>
              </a:rPr>
              <a:t>Apostles had received greatest privilege – Father had been manifested in the Son.   Jn.14:8-11</a:t>
            </a:r>
          </a:p>
          <a:p>
            <a:pPr marL="0" lvl="1"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76160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led a double life</a:t>
            </a:r>
            <a:endParaRPr lang="en-US" altLang="en-US" sz="3600" dirty="0">
              <a:solidFill>
                <a:srgbClr val="99FF33"/>
              </a:solidFill>
            </a:endParaRPr>
          </a:p>
        </p:txBody>
      </p:sp>
      <p:sp>
        <p:nvSpPr>
          <p:cNvPr id="3075" name="Rectangle 3"/>
          <p:cNvSpPr>
            <a:spLocks noGrp="1" noChangeArrowheads="1"/>
          </p:cNvSpPr>
          <p:nvPr>
            <p:ph type="body" idx="1"/>
          </p:nvPr>
        </p:nvSpPr>
        <p:spPr>
          <a:xfrm>
            <a:off x="369452" y="762000"/>
            <a:ext cx="8412020" cy="5638800"/>
          </a:xfrm>
        </p:spPr>
        <p:txBody>
          <a:bodyPr/>
          <a:lstStyle/>
          <a:p>
            <a:pPr marL="285750" indent="-285750">
              <a:spcAft>
                <a:spcPts val="400"/>
              </a:spcAft>
              <a:buFont typeface="Arial" panose="020B0604020202020204" pitchFamily="34" charset="0"/>
              <a:buChar char="•"/>
            </a:pPr>
            <a:r>
              <a:rPr lang="en-US" altLang="en-US" sz="3100" dirty="0">
                <a:solidFill>
                  <a:schemeClr val="bg1"/>
                </a:solidFill>
              </a:rPr>
              <a:t>Always speaks of Himself as a single Person; never uses plural of Himself</a:t>
            </a:r>
          </a:p>
          <a:p>
            <a:pPr marL="0" indent="0">
              <a:spcAft>
                <a:spcPts val="600"/>
              </a:spcAft>
              <a:buNone/>
            </a:pPr>
            <a:r>
              <a:rPr lang="en-US" altLang="en-US" sz="3100" dirty="0">
                <a:solidFill>
                  <a:schemeClr val="bg1"/>
                </a:solidFill>
              </a:rPr>
              <a:t>   </a:t>
            </a:r>
            <a:r>
              <a:rPr lang="en-US" altLang="en-US" sz="2000" dirty="0">
                <a:solidFill>
                  <a:srgbClr val="FFC000"/>
                </a:solidFill>
              </a:rPr>
              <a:t>1. </a:t>
            </a:r>
            <a:r>
              <a:rPr lang="en-US" altLang="en-US" sz="3100" dirty="0">
                <a:solidFill>
                  <a:schemeClr val="bg1"/>
                </a:solidFill>
              </a:rPr>
              <a:t>Son of </a:t>
            </a:r>
            <a:r>
              <a:rPr lang="en-US" altLang="en-US" sz="3100" u="sng" dirty="0">
                <a:solidFill>
                  <a:schemeClr val="bg1"/>
                </a:solidFill>
              </a:rPr>
              <a:t>Man</a:t>
            </a:r>
            <a:r>
              <a:rPr lang="en-US" altLang="en-US" sz="3100" dirty="0">
                <a:solidFill>
                  <a:schemeClr val="bg1"/>
                </a:solidFill>
              </a:rPr>
              <a:t> . . .  </a:t>
            </a:r>
            <a:r>
              <a:rPr lang="en-US" altLang="en-US" sz="3100" u="sng" dirty="0">
                <a:solidFill>
                  <a:srgbClr val="CCFFFF"/>
                </a:solidFill>
              </a:rPr>
              <a:t>ascend</a:t>
            </a:r>
            <a:r>
              <a:rPr lang="en-US" altLang="en-US" sz="3100" dirty="0">
                <a:solidFill>
                  <a:schemeClr val="bg1"/>
                </a:solidFill>
              </a:rPr>
              <a:t> . . .  John 6:62</a:t>
            </a:r>
          </a:p>
          <a:p>
            <a:pPr marL="0" indent="0" defTabSz="738188">
              <a:spcAft>
                <a:spcPts val="600"/>
              </a:spcAft>
              <a:buNone/>
            </a:pPr>
            <a:r>
              <a:rPr lang="en-US" altLang="en-US" sz="3100" dirty="0">
                <a:solidFill>
                  <a:schemeClr val="bg1"/>
                </a:solidFill>
              </a:rPr>
              <a:t>   </a:t>
            </a:r>
            <a:r>
              <a:rPr lang="en-US" altLang="en-US" sz="2000" dirty="0">
                <a:solidFill>
                  <a:srgbClr val="FFC000"/>
                </a:solidFill>
              </a:rPr>
              <a:t>2. </a:t>
            </a:r>
            <a:r>
              <a:rPr lang="en-US" altLang="en-US" sz="3100" u="sng" dirty="0">
                <a:solidFill>
                  <a:schemeClr val="bg1"/>
                </a:solidFill>
              </a:rPr>
              <a:t>Informed</a:t>
            </a:r>
            <a:r>
              <a:rPr lang="en-US" altLang="en-US" sz="3100" dirty="0">
                <a:solidFill>
                  <a:schemeClr val="bg1"/>
                </a:solidFill>
              </a:rPr>
              <a:t> of Lazarus’ sickness (Jn.11:3,6); 	</a:t>
            </a:r>
            <a:r>
              <a:rPr lang="en-US" altLang="en-US" sz="3100" u="sng" dirty="0">
                <a:solidFill>
                  <a:srgbClr val="CCFFFF"/>
                </a:solidFill>
              </a:rPr>
              <a:t>knew</a:t>
            </a:r>
            <a:r>
              <a:rPr lang="en-US" altLang="en-US" sz="3100" dirty="0">
                <a:solidFill>
                  <a:schemeClr val="bg1"/>
                </a:solidFill>
              </a:rPr>
              <a:t> Lazarus was dead (11:11,14)</a:t>
            </a:r>
          </a:p>
          <a:p>
            <a:pPr marL="0" indent="0">
              <a:spcAft>
                <a:spcPts val="600"/>
              </a:spcAft>
              <a:buNone/>
            </a:pPr>
            <a:r>
              <a:rPr lang="en-US" altLang="en-US" sz="3100" dirty="0">
                <a:solidFill>
                  <a:schemeClr val="bg1"/>
                </a:solidFill>
              </a:rPr>
              <a:t>   </a:t>
            </a:r>
            <a:r>
              <a:rPr lang="en-US" altLang="en-US" sz="2000" dirty="0">
                <a:solidFill>
                  <a:srgbClr val="FFC000"/>
                </a:solidFill>
              </a:rPr>
              <a:t>3. </a:t>
            </a:r>
            <a:r>
              <a:rPr lang="en-US" altLang="en-US" sz="3100" u="sng" dirty="0">
                <a:solidFill>
                  <a:schemeClr val="bg1"/>
                </a:solidFill>
              </a:rPr>
              <a:t>Crucified</a:t>
            </a:r>
            <a:r>
              <a:rPr lang="en-US" altLang="en-US" sz="3100" dirty="0">
                <a:solidFill>
                  <a:schemeClr val="bg1"/>
                </a:solidFill>
              </a:rPr>
              <a:t> . . . </a:t>
            </a:r>
            <a:r>
              <a:rPr lang="en-US" altLang="en-US" sz="3100" u="sng" dirty="0">
                <a:solidFill>
                  <a:srgbClr val="CCFFFF"/>
                </a:solidFill>
              </a:rPr>
              <a:t>Lord of glory</a:t>
            </a:r>
            <a:r>
              <a:rPr lang="en-US" altLang="en-US" sz="3100" dirty="0">
                <a:solidFill>
                  <a:schemeClr val="bg1"/>
                </a:solidFill>
              </a:rPr>
              <a:t>, 1 Co.2:8</a:t>
            </a:r>
          </a:p>
          <a:p>
            <a:pPr marL="803275" indent="-803275">
              <a:spcAft>
                <a:spcPts val="600"/>
              </a:spcAft>
              <a:buNone/>
            </a:pPr>
            <a:r>
              <a:rPr lang="en-US" altLang="en-US" sz="3100" dirty="0">
                <a:solidFill>
                  <a:schemeClr val="bg1"/>
                </a:solidFill>
              </a:rPr>
              <a:t>  </a:t>
            </a:r>
            <a:r>
              <a:rPr lang="en-US" altLang="en-US" sz="2000" dirty="0">
                <a:solidFill>
                  <a:srgbClr val="FFC000"/>
                </a:solidFill>
              </a:rPr>
              <a:t> 4. </a:t>
            </a:r>
            <a:r>
              <a:rPr lang="en-US" altLang="en-US" sz="3100" dirty="0">
                <a:solidFill>
                  <a:schemeClr val="bg1"/>
                </a:solidFill>
              </a:rPr>
              <a:t>One God and one </a:t>
            </a:r>
            <a:r>
              <a:rPr lang="en-US" altLang="en-US" sz="3100" u="sng" dirty="0">
                <a:solidFill>
                  <a:srgbClr val="CCFFFF"/>
                </a:solidFill>
              </a:rPr>
              <a:t>Mediator</a:t>
            </a:r>
            <a:r>
              <a:rPr lang="en-US" altLang="en-US" sz="3100" dirty="0">
                <a:solidFill>
                  <a:schemeClr val="bg1"/>
                </a:solidFill>
              </a:rPr>
              <a:t> between </a:t>
            </a:r>
            <a:r>
              <a:rPr lang="en-US" altLang="en-US" sz="3100" u="sng" dirty="0">
                <a:solidFill>
                  <a:srgbClr val="CCFFFF"/>
                </a:solidFill>
              </a:rPr>
              <a:t>God</a:t>
            </a:r>
            <a:r>
              <a:rPr lang="en-US" altLang="en-US" sz="3100" dirty="0">
                <a:solidFill>
                  <a:schemeClr val="bg1"/>
                </a:solidFill>
              </a:rPr>
              <a:t> and </a:t>
            </a:r>
            <a:r>
              <a:rPr lang="en-US" altLang="en-US" sz="3100" u="sng" dirty="0">
                <a:solidFill>
                  <a:schemeClr val="bg1"/>
                </a:solidFill>
              </a:rPr>
              <a:t>men</a:t>
            </a:r>
            <a:r>
              <a:rPr lang="en-US" altLang="en-US" sz="3100" dirty="0">
                <a:solidFill>
                  <a:schemeClr val="bg1"/>
                </a:solidFill>
              </a:rPr>
              <a:t> . . . 1 Tim.2:5</a:t>
            </a:r>
          </a:p>
          <a:p>
            <a:pPr marL="0" indent="0">
              <a:spcAft>
                <a:spcPts val="600"/>
              </a:spcAft>
              <a:buNone/>
            </a:pPr>
            <a:r>
              <a:rPr lang="en-US" altLang="en-US" sz="3100" dirty="0">
                <a:solidFill>
                  <a:schemeClr val="bg1"/>
                </a:solidFill>
              </a:rPr>
              <a:t>   </a:t>
            </a:r>
            <a:r>
              <a:rPr lang="en-US" altLang="en-US" sz="2000" dirty="0">
                <a:solidFill>
                  <a:srgbClr val="FFC000"/>
                </a:solidFill>
              </a:rPr>
              <a:t>5. </a:t>
            </a:r>
            <a:r>
              <a:rPr lang="en-US" altLang="en-US" sz="3100" dirty="0">
                <a:solidFill>
                  <a:schemeClr val="bg1"/>
                </a:solidFill>
              </a:rPr>
              <a:t>. . . </a:t>
            </a:r>
            <a:r>
              <a:rPr lang="en-US" altLang="en-US" sz="3100" u="sng" dirty="0">
                <a:solidFill>
                  <a:schemeClr val="bg1"/>
                </a:solidFill>
              </a:rPr>
              <a:t>handled</a:t>
            </a:r>
            <a:r>
              <a:rPr lang="en-US" altLang="en-US" sz="3100" dirty="0">
                <a:solidFill>
                  <a:schemeClr val="bg1"/>
                </a:solidFill>
              </a:rPr>
              <a:t> . . . </a:t>
            </a:r>
            <a:r>
              <a:rPr lang="en-US" altLang="en-US" sz="3100" u="sng" dirty="0">
                <a:solidFill>
                  <a:srgbClr val="CCFFFF"/>
                </a:solidFill>
              </a:rPr>
              <a:t>Word of life</a:t>
            </a:r>
            <a:r>
              <a:rPr lang="en-US" altLang="en-US" sz="3100" dirty="0">
                <a:solidFill>
                  <a:schemeClr val="bg1"/>
                </a:solidFill>
              </a:rPr>
              <a:t> . . . 1 Jn.1:1</a:t>
            </a:r>
          </a:p>
          <a:p>
            <a:pPr marL="0" indent="0">
              <a:spcAft>
                <a:spcPts val="600"/>
              </a:spcAft>
              <a:buNone/>
            </a:pPr>
            <a:endParaRPr lang="en-US" altLang="en-US" sz="3100" dirty="0">
              <a:solidFill>
                <a:schemeClr val="bg1"/>
              </a:solidFill>
            </a:endParaRPr>
          </a:p>
          <a:p>
            <a:pPr marL="285750" indent="-285750">
              <a:spcAft>
                <a:spcPts val="600"/>
              </a:spcAft>
              <a:buFont typeface="Arial" panose="020B0604020202020204" pitchFamily="34" charset="0"/>
              <a:buChar char="•"/>
            </a:pPr>
            <a:endParaRPr lang="en-US" altLang="en-US" sz="3100" dirty="0">
              <a:solidFill>
                <a:schemeClr val="bg1"/>
              </a:solidFill>
            </a:endParaRPr>
          </a:p>
          <a:p>
            <a:pPr marL="0" lvl="1"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205358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Summary</a:t>
            </a:r>
            <a:endParaRPr lang="en-US" altLang="en-US" sz="3600" dirty="0">
              <a:solidFill>
                <a:srgbClr val="99FF33"/>
              </a:solidFill>
            </a:endParaRPr>
          </a:p>
        </p:txBody>
      </p:sp>
      <p:sp>
        <p:nvSpPr>
          <p:cNvPr id="3075" name="Rectangle 3"/>
          <p:cNvSpPr>
            <a:spLocks noGrp="1" noChangeArrowheads="1"/>
          </p:cNvSpPr>
          <p:nvPr>
            <p:ph type="body" idx="1"/>
          </p:nvPr>
        </p:nvSpPr>
        <p:spPr>
          <a:xfrm>
            <a:off x="369452" y="990600"/>
            <a:ext cx="8412020" cy="5410200"/>
          </a:xfrm>
        </p:spPr>
        <p:txBody>
          <a:bodyPr/>
          <a:lstStyle/>
          <a:p>
            <a:pPr marL="285750" indent="-285750">
              <a:spcAft>
                <a:spcPts val="400"/>
              </a:spcAft>
              <a:buFont typeface="Arial" panose="020B0604020202020204" pitchFamily="34" charset="0"/>
              <a:buChar char="•"/>
            </a:pPr>
            <a:r>
              <a:rPr lang="en-US" altLang="en-US" dirty="0">
                <a:solidFill>
                  <a:schemeClr val="bg1"/>
                </a:solidFill>
              </a:rPr>
              <a:t>Some passages emphasize His humanity – might conclude He is </a:t>
            </a:r>
            <a:r>
              <a:rPr lang="en-US" altLang="en-US" u="sng" dirty="0">
                <a:solidFill>
                  <a:srgbClr val="CCFFFF"/>
                </a:solidFill>
              </a:rPr>
              <a:t>man</a:t>
            </a:r>
            <a:r>
              <a:rPr lang="en-US" altLang="en-US" u="sng" dirty="0">
                <a:solidFill>
                  <a:schemeClr val="bg1"/>
                </a:solidFill>
              </a:rPr>
              <a:t> alone</a:t>
            </a:r>
            <a:r>
              <a:rPr lang="en-US" altLang="en-US" dirty="0">
                <a:solidFill>
                  <a:schemeClr val="bg1"/>
                </a:solidFill>
              </a:rPr>
              <a:t>.</a:t>
            </a:r>
          </a:p>
          <a:p>
            <a:pPr marL="285750" indent="-285750">
              <a:spcAft>
                <a:spcPts val="400"/>
              </a:spcAft>
              <a:buFont typeface="Arial" panose="020B0604020202020204" pitchFamily="34" charset="0"/>
              <a:buChar char="•"/>
            </a:pPr>
            <a:r>
              <a:rPr lang="en-US" altLang="en-US" dirty="0">
                <a:solidFill>
                  <a:schemeClr val="bg1"/>
                </a:solidFill>
              </a:rPr>
              <a:t>Other passages emphasize His Deity – might conclude He is </a:t>
            </a:r>
            <a:r>
              <a:rPr lang="en-US" altLang="en-US" u="sng" dirty="0">
                <a:solidFill>
                  <a:srgbClr val="CCFFFF"/>
                </a:solidFill>
              </a:rPr>
              <a:t>God</a:t>
            </a:r>
            <a:r>
              <a:rPr lang="en-US" altLang="en-US" u="sng" dirty="0">
                <a:solidFill>
                  <a:schemeClr val="bg1"/>
                </a:solidFill>
              </a:rPr>
              <a:t> alone</a:t>
            </a:r>
            <a:r>
              <a:rPr lang="en-US" altLang="en-US" dirty="0">
                <a:solidFill>
                  <a:schemeClr val="bg1"/>
                </a:solidFill>
              </a:rPr>
              <a:t>.</a:t>
            </a:r>
          </a:p>
          <a:p>
            <a:pPr marL="0" lvl="1" indent="0">
              <a:spcAft>
                <a:spcPts val="600"/>
              </a:spcAft>
              <a:buNone/>
            </a:pPr>
            <a:endParaRPr lang="en-US" altLang="en-US" sz="3200" dirty="0">
              <a:solidFill>
                <a:schemeClr val="bg1"/>
              </a:solidFill>
            </a:endParaRPr>
          </a:p>
        </p:txBody>
      </p:sp>
      <p:sp>
        <p:nvSpPr>
          <p:cNvPr id="2" name="Oval 1">
            <a:extLst>
              <a:ext uri="{FF2B5EF4-FFF2-40B4-BE49-F238E27FC236}">
                <a16:creationId xmlns:a16="http://schemas.microsoft.com/office/drawing/2014/main" id="{547EB0F4-D85C-4724-AC57-2054DBDB9389}"/>
              </a:ext>
            </a:extLst>
          </p:cNvPr>
          <p:cNvSpPr/>
          <p:nvPr/>
        </p:nvSpPr>
        <p:spPr>
          <a:xfrm>
            <a:off x="2895600" y="3429000"/>
            <a:ext cx="3352800" cy="1600200"/>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rPr>
              <a:t>Truth:</a:t>
            </a:r>
            <a:br>
              <a:rPr lang="en-US" sz="3600" dirty="0">
                <a:solidFill>
                  <a:srgbClr val="FFFF00"/>
                </a:solidFill>
              </a:rPr>
            </a:br>
            <a:r>
              <a:rPr lang="en-US" sz="3600" dirty="0">
                <a:solidFill>
                  <a:srgbClr val="FFFF00"/>
                </a:solidFill>
              </a:rPr>
              <a:t> </a:t>
            </a:r>
            <a:r>
              <a:rPr lang="en-US" sz="3600" dirty="0">
                <a:solidFill>
                  <a:srgbClr val="CCFFFF"/>
                </a:solidFill>
              </a:rPr>
              <a:t>He is both</a:t>
            </a:r>
          </a:p>
        </p:txBody>
      </p:sp>
    </p:spTree>
    <p:extLst>
      <p:ext uri="{BB962C8B-B14F-4D97-AF65-F5344CB8AC3E}">
        <p14:creationId xmlns:p14="http://schemas.microsoft.com/office/powerpoint/2010/main" val="65166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477" y="838200"/>
            <a:ext cx="5693531" cy="762000"/>
          </a:xfrm>
          <a:solidFill>
            <a:schemeClr val="tx1">
              <a:lumMod val="95000"/>
              <a:lumOff val="5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a:t>
            </a:r>
            <a:r>
              <a:rPr lang="en-US" sz="2400" dirty="0">
                <a:solidFill>
                  <a:schemeClr val="bg1"/>
                </a:solidFill>
                <a:latin typeface="+mn-lt"/>
                <a:ea typeface="Verdana" panose="020B0604030504040204" pitchFamily="34" charset="0"/>
                <a:cs typeface="Verdana" panose="020B0604030504040204" pitchFamily="34" charset="0"/>
              </a:rPr>
              <a:t>. The Nature of Jesus</a:t>
            </a:r>
            <a:br>
              <a:rPr lang="en-US" sz="2400" dirty="0">
                <a:solidFill>
                  <a:schemeClr val="bg1"/>
                </a:solidFill>
                <a:latin typeface="+mn-lt"/>
                <a:ea typeface="Verdana" panose="020B0604030504040204" pitchFamily="34" charset="0"/>
                <a:cs typeface="Verdana" panose="020B0604030504040204" pitchFamily="34" charset="0"/>
              </a:rPr>
            </a:br>
            <a:r>
              <a:rPr lang="en-US" sz="2400" dirty="0">
                <a:solidFill>
                  <a:schemeClr val="bg1"/>
                </a:solidFill>
                <a:latin typeface="+mn-lt"/>
                <a:ea typeface="Verdana" panose="020B0604030504040204" pitchFamily="34" charset="0"/>
                <a:cs typeface="Verdana" panose="020B0604030504040204" pitchFamily="34" charset="0"/>
              </a:rPr>
              <a:t>Always Provoked Controversy</a:t>
            </a:r>
          </a:p>
        </p:txBody>
      </p:sp>
      <p:sp>
        <p:nvSpPr>
          <p:cNvPr id="3" name="Title 1">
            <a:extLst>
              <a:ext uri="{FF2B5EF4-FFF2-40B4-BE49-F238E27FC236}">
                <a16:creationId xmlns:a16="http://schemas.microsoft.com/office/drawing/2014/main" id="{DA22071B-175B-4920-BB1C-616D5623D97E}"/>
              </a:ext>
            </a:extLst>
          </p:cNvPr>
          <p:cNvSpPr txBox="1">
            <a:spLocks/>
          </p:cNvSpPr>
          <p:nvPr/>
        </p:nvSpPr>
        <p:spPr bwMode="auto">
          <a:xfrm>
            <a:off x="1133764" y="2819400"/>
            <a:ext cx="6889172" cy="1371600"/>
          </a:xfrm>
          <a:prstGeom prst="rect">
            <a:avLst/>
          </a:prstGeom>
          <a:solidFill>
            <a:schemeClr val="tx1">
              <a:lumMod val="95000"/>
              <a:lumOff val="5000"/>
            </a:schemeClr>
          </a:solidFill>
          <a:ln>
            <a:solidFill>
              <a:srgbClr val="CCFFFF"/>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III</a:t>
            </a:r>
            <a:r>
              <a:rPr lang="en-US" sz="3600" dirty="0">
                <a:solidFill>
                  <a:schemeClr val="bg1"/>
                </a:solidFill>
                <a:latin typeface="+mn-lt"/>
                <a:ea typeface="Verdana" panose="020B0604030504040204" pitchFamily="34" charset="0"/>
                <a:cs typeface="Verdana" panose="020B0604030504040204" pitchFamily="34" charset="0"/>
              </a:rPr>
              <a:t>. </a:t>
            </a:r>
            <a:r>
              <a:rPr lang="en-US" sz="3600" dirty="0">
                <a:solidFill>
                  <a:srgbClr val="CCFFFF"/>
                </a:solidFill>
                <a:latin typeface="+mn-lt"/>
                <a:ea typeface="Verdana" panose="020B0604030504040204" pitchFamily="34" charset="0"/>
                <a:cs typeface="Verdana" panose="020B0604030504040204" pitchFamily="34" charset="0"/>
              </a:rPr>
              <a:t>Jesus Was Deity During</a:t>
            </a:r>
            <a:br>
              <a:rPr lang="en-US" sz="3600" dirty="0">
                <a:solidFill>
                  <a:srgbClr val="CCFFFF"/>
                </a:solidFill>
                <a:latin typeface="+mn-lt"/>
                <a:ea typeface="Verdana" panose="020B0604030504040204" pitchFamily="34" charset="0"/>
                <a:cs typeface="Verdana" panose="020B0604030504040204" pitchFamily="34" charset="0"/>
              </a:rPr>
            </a:br>
            <a:r>
              <a:rPr lang="en-US" sz="3600" dirty="0">
                <a:solidFill>
                  <a:srgbClr val="CCFFFF"/>
                </a:solidFill>
                <a:latin typeface="+mn-lt"/>
                <a:ea typeface="Verdana" panose="020B0604030504040204" pitchFamily="34" charset="0"/>
                <a:cs typeface="Verdana" panose="020B0604030504040204" pitchFamily="34" charset="0"/>
              </a:rPr>
              <a:t>His Earthly Ministry</a:t>
            </a:r>
            <a:endParaRPr lang="en-US" sz="35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E55F1AFB-2B73-42F4-A674-DF01BF814D87}"/>
              </a:ext>
            </a:extLst>
          </p:cNvPr>
          <p:cNvSpPr txBox="1">
            <a:spLocks/>
          </p:cNvSpPr>
          <p:nvPr/>
        </p:nvSpPr>
        <p:spPr bwMode="auto">
          <a:xfrm>
            <a:off x="1734128" y="1828800"/>
            <a:ext cx="5693531" cy="762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a:t>
            </a:r>
            <a:r>
              <a:rPr lang="en-US" sz="2400" dirty="0">
                <a:solidFill>
                  <a:schemeClr val="bg1"/>
                </a:solidFill>
                <a:latin typeface="+mn-lt"/>
                <a:ea typeface="Verdana" panose="020B0604030504040204" pitchFamily="34" charset="0"/>
                <a:cs typeface="Verdana" panose="020B0604030504040204" pitchFamily="34" charset="0"/>
              </a:rPr>
              <a:t>. Dual Nature of Jesus</a:t>
            </a:r>
            <a:br>
              <a:rPr lang="en-US" sz="2400" dirty="0">
                <a:solidFill>
                  <a:schemeClr val="bg1"/>
                </a:solidFill>
                <a:latin typeface="+mn-lt"/>
                <a:ea typeface="Verdana" panose="020B0604030504040204" pitchFamily="34" charset="0"/>
                <a:cs typeface="Verdana" panose="020B0604030504040204" pitchFamily="34" charset="0"/>
              </a:rPr>
            </a:br>
            <a:r>
              <a:rPr lang="en-US" sz="2400" dirty="0">
                <a:solidFill>
                  <a:schemeClr val="bg1"/>
                </a:solidFill>
                <a:latin typeface="+mn-lt"/>
                <a:ea typeface="Verdana" panose="020B0604030504040204" pitchFamily="34" charset="0"/>
                <a:cs typeface="Verdana" panose="020B0604030504040204" pitchFamily="34" charset="0"/>
              </a:rPr>
              <a:t>Man and God, Human and Divine</a:t>
            </a:r>
          </a:p>
        </p:txBody>
      </p:sp>
    </p:spTree>
    <p:extLst>
      <p:ext uri="{BB962C8B-B14F-4D97-AF65-F5344CB8AC3E}">
        <p14:creationId xmlns:p14="http://schemas.microsoft.com/office/powerpoint/2010/main" val="420433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Scriptures expressly call Him “God”</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buFont typeface="Arial" panose="020B0604020202020204" pitchFamily="34" charset="0"/>
              <a:buChar char="•"/>
            </a:pPr>
            <a:r>
              <a:rPr lang="en-US" altLang="en-US" sz="2800" b="1" baseline="30000" dirty="0">
                <a:solidFill>
                  <a:srgbClr val="FFFF00"/>
                </a:solidFill>
              </a:rPr>
              <a:t>22</a:t>
            </a:r>
            <a:r>
              <a:rPr lang="en-US" altLang="en-US" dirty="0">
                <a:solidFill>
                  <a:schemeClr val="bg1"/>
                </a:solidFill>
              </a:rPr>
              <a:t> So all this was done that it might be fulfilled which was spoken by the Lord through the prophet, saying:  </a:t>
            </a:r>
            <a:r>
              <a:rPr lang="en-US" altLang="en-US" sz="2800" b="1" baseline="30000" dirty="0">
                <a:solidFill>
                  <a:srgbClr val="FFFF00"/>
                </a:solidFill>
              </a:rPr>
              <a:t>23</a:t>
            </a:r>
            <a:r>
              <a:rPr lang="en-US" altLang="en-US" dirty="0">
                <a:solidFill>
                  <a:schemeClr val="bg1"/>
                </a:solidFill>
              </a:rPr>
              <a:t> “Behold, the virgin shall be with child, and bear a Son, and they shall call His name </a:t>
            </a:r>
            <a:r>
              <a:rPr lang="en-US" altLang="en-US" u="sng" dirty="0">
                <a:solidFill>
                  <a:schemeClr val="bg1"/>
                </a:solidFill>
              </a:rPr>
              <a:t>Immanuel</a:t>
            </a:r>
            <a:r>
              <a:rPr lang="en-US" altLang="en-US" dirty="0">
                <a:solidFill>
                  <a:schemeClr val="bg1"/>
                </a:solidFill>
              </a:rPr>
              <a:t>,” which is translated, “</a:t>
            </a:r>
            <a:r>
              <a:rPr lang="en-US" altLang="en-US" u="sng" dirty="0">
                <a:solidFill>
                  <a:schemeClr val="bg1"/>
                </a:solidFill>
              </a:rPr>
              <a:t>God with us</a:t>
            </a:r>
            <a:r>
              <a:rPr lang="en-US" altLang="en-US" dirty="0">
                <a:solidFill>
                  <a:schemeClr val="bg1"/>
                </a:solidFill>
              </a:rPr>
              <a:t>” </a:t>
            </a:r>
            <a:r>
              <a:rPr lang="en-US" altLang="en-US" sz="2800" dirty="0">
                <a:solidFill>
                  <a:srgbClr val="CCFFFF"/>
                </a:solidFill>
              </a:rPr>
              <a:t>– Mt.1</a:t>
            </a:r>
          </a:p>
          <a:p>
            <a:pPr marL="0" indent="0">
              <a:spcAft>
                <a:spcPts val="600"/>
              </a:spcAft>
              <a:buNone/>
            </a:pPr>
            <a:endParaRPr lang="en-US" altLang="en-US" dirty="0">
              <a:solidFill>
                <a:schemeClr val="bg1"/>
              </a:solidFill>
            </a:endParaRPr>
          </a:p>
          <a:p>
            <a:pPr>
              <a:spcAft>
                <a:spcPts val="600"/>
              </a:spcAft>
              <a:buFont typeface="Arial" panose="020B0604020202020204" pitchFamily="34" charset="0"/>
              <a:buChar char="•"/>
            </a:pPr>
            <a:endParaRPr lang="en-US" altLang="en-US" dirty="0">
              <a:solidFill>
                <a:schemeClr val="bg1"/>
              </a:solidFill>
            </a:endParaRPr>
          </a:p>
        </p:txBody>
      </p:sp>
    </p:spTree>
    <p:extLst>
      <p:ext uri="{BB962C8B-B14F-4D97-AF65-F5344CB8AC3E}">
        <p14:creationId xmlns:p14="http://schemas.microsoft.com/office/powerpoint/2010/main" val="56084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A39F1-69DA-43C4-9C19-0F7617D4683D}"/>
              </a:ext>
            </a:extLst>
          </p:cNvPr>
          <p:cNvSpPr>
            <a:spLocks noGrp="1"/>
          </p:cNvSpPr>
          <p:nvPr>
            <p:ph type="title"/>
          </p:nvPr>
        </p:nvSpPr>
        <p:spPr>
          <a:xfrm>
            <a:off x="831273" y="152400"/>
            <a:ext cx="7481455" cy="685800"/>
          </a:xfrm>
        </p:spPr>
        <p:txBody>
          <a:bodyPr/>
          <a:lstStyle/>
          <a:p>
            <a:r>
              <a:rPr lang="en-US" sz="3600" dirty="0">
                <a:solidFill>
                  <a:srgbClr val="FFFF00"/>
                </a:solidFill>
              </a:rPr>
              <a:t>Jesus</a:t>
            </a:r>
          </a:p>
        </p:txBody>
      </p:sp>
      <p:sp>
        <p:nvSpPr>
          <p:cNvPr id="4" name="Content Placeholder 3">
            <a:extLst>
              <a:ext uri="{FF2B5EF4-FFF2-40B4-BE49-F238E27FC236}">
                <a16:creationId xmlns:a16="http://schemas.microsoft.com/office/drawing/2014/main" id="{72E45D7F-5785-4B08-9973-479755DF31F9}"/>
              </a:ext>
            </a:extLst>
          </p:cNvPr>
          <p:cNvSpPr>
            <a:spLocks noGrp="1"/>
          </p:cNvSpPr>
          <p:nvPr>
            <p:ph idx="1"/>
          </p:nvPr>
        </p:nvSpPr>
        <p:spPr>
          <a:xfrm>
            <a:off x="609600" y="838200"/>
            <a:ext cx="7924800" cy="5638800"/>
          </a:xfrm>
        </p:spPr>
        <p:txBody>
          <a:bodyPr/>
          <a:lstStyle/>
          <a:p>
            <a:pPr marL="0" indent="0">
              <a:spcAft>
                <a:spcPts val="600"/>
              </a:spcAft>
              <a:buNone/>
            </a:pPr>
            <a:r>
              <a:rPr lang="en-US" dirty="0">
                <a:solidFill>
                  <a:srgbClr val="FFFFCC"/>
                </a:solidFill>
              </a:rPr>
              <a:t>“Yes, if the life and death of Socrates are those of a wise man, the life and death of Jesus are those of a god” </a:t>
            </a:r>
            <a:r>
              <a:rPr lang="en-US" dirty="0">
                <a:solidFill>
                  <a:schemeClr val="bg1"/>
                </a:solidFill>
              </a:rPr>
              <a:t>– </a:t>
            </a:r>
            <a:r>
              <a:rPr lang="en-US" sz="2600" dirty="0">
                <a:solidFill>
                  <a:schemeClr val="bg1"/>
                </a:solidFill>
              </a:rPr>
              <a:t>Jean Jacques Rousseau, d. 1778, French deistic philosopher and author</a:t>
            </a:r>
          </a:p>
          <a:p>
            <a:pPr marL="0" indent="0">
              <a:spcAft>
                <a:spcPts val="600"/>
              </a:spcAft>
              <a:buNone/>
            </a:pPr>
            <a:r>
              <a:rPr lang="en-US" dirty="0">
                <a:solidFill>
                  <a:srgbClr val="FFFFCC"/>
                </a:solidFill>
              </a:rPr>
              <a:t>The unique thing about Jesus is not His Deity – </a:t>
            </a:r>
            <a:r>
              <a:rPr lang="en-US" dirty="0">
                <a:solidFill>
                  <a:schemeClr val="bg1"/>
                </a:solidFill>
              </a:rPr>
              <a:t>He shares it with Father and Spirit</a:t>
            </a:r>
          </a:p>
          <a:p>
            <a:pPr marL="0" indent="0">
              <a:buNone/>
            </a:pPr>
            <a:r>
              <a:rPr lang="en-US" dirty="0">
                <a:solidFill>
                  <a:srgbClr val="FFFFCC"/>
                </a:solidFill>
              </a:rPr>
              <a:t>His manhood is His alone . . .   </a:t>
            </a:r>
          </a:p>
          <a:p>
            <a:pPr marL="0" indent="0">
              <a:buNone/>
            </a:pPr>
            <a:r>
              <a:rPr lang="en-US" dirty="0">
                <a:solidFill>
                  <a:srgbClr val="FFFFCC"/>
                </a:solidFill>
              </a:rPr>
              <a:t>	</a:t>
            </a:r>
            <a:r>
              <a:rPr lang="en-US" dirty="0">
                <a:solidFill>
                  <a:schemeClr val="bg1"/>
                </a:solidFill>
              </a:rPr>
              <a:t>It makes Him unique in Godhood and 	in God’s plan.   There is no other 	“God-man.”</a:t>
            </a:r>
          </a:p>
        </p:txBody>
      </p:sp>
    </p:spTree>
    <p:extLst>
      <p:ext uri="{BB962C8B-B14F-4D97-AF65-F5344CB8AC3E}">
        <p14:creationId xmlns:p14="http://schemas.microsoft.com/office/powerpoint/2010/main" val="3561062874"/>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
      <p:transition spd="slow" advClick="0" advTm="3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Scriptures expressly call Him “God”</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r>
              <a:rPr lang="en-US" altLang="en-US" b="1" baseline="30000" dirty="0">
                <a:solidFill>
                  <a:srgbClr val="CCFFFF"/>
                </a:solidFill>
              </a:rPr>
              <a:t>1</a:t>
            </a:r>
            <a:r>
              <a:rPr lang="en-US" altLang="en-US" dirty="0">
                <a:solidFill>
                  <a:schemeClr val="bg1"/>
                </a:solidFill>
              </a:rPr>
              <a:t> </a:t>
            </a:r>
            <a:r>
              <a:rPr lang="en-US" dirty="0">
                <a:solidFill>
                  <a:schemeClr val="bg1"/>
                </a:solidFill>
              </a:rPr>
              <a:t>In the beginning was the Word, and the Word was with God, and the Word was God . . . </a:t>
            </a:r>
            <a:r>
              <a:rPr lang="en-US" b="1" baseline="30000" dirty="0">
                <a:solidFill>
                  <a:srgbClr val="CCFFFF"/>
                </a:solidFill>
              </a:rPr>
              <a:t>14</a:t>
            </a:r>
            <a:r>
              <a:rPr lang="en-US" dirty="0">
                <a:solidFill>
                  <a:schemeClr val="bg1"/>
                </a:solidFill>
              </a:rPr>
              <a:t> And the Word became flesh and dwelt among us, and we beheld His glory, the glory as of the only begotten of the Father, full of grace and truth  </a:t>
            </a:r>
            <a:r>
              <a:rPr lang="en-US" sz="2800" dirty="0">
                <a:solidFill>
                  <a:srgbClr val="CCFFFF"/>
                </a:solidFill>
              </a:rPr>
              <a:t>– Jn.1</a:t>
            </a:r>
          </a:p>
          <a:p>
            <a:pPr lvl="1">
              <a:spcAft>
                <a:spcPts val="600"/>
              </a:spcAft>
            </a:pPr>
            <a:r>
              <a:rPr lang="en-US" sz="3200" dirty="0">
                <a:solidFill>
                  <a:schemeClr val="bg1"/>
                </a:solidFill>
              </a:rPr>
              <a:t>He existed before time</a:t>
            </a:r>
          </a:p>
          <a:p>
            <a:pPr lvl="1">
              <a:spcAft>
                <a:spcPts val="600"/>
              </a:spcAft>
            </a:pPr>
            <a:r>
              <a:rPr lang="en-US" sz="3200" dirty="0">
                <a:solidFill>
                  <a:schemeClr val="bg1"/>
                </a:solidFill>
              </a:rPr>
              <a:t>He existed with God</a:t>
            </a:r>
          </a:p>
          <a:p>
            <a:pPr lvl="1">
              <a:spcAft>
                <a:spcPts val="600"/>
              </a:spcAft>
            </a:pPr>
            <a:r>
              <a:rPr lang="en-US" sz="3200" dirty="0">
                <a:solidFill>
                  <a:schemeClr val="bg1"/>
                </a:solidFill>
              </a:rPr>
              <a:t>His nature is God</a:t>
            </a:r>
          </a:p>
          <a:p>
            <a:pPr lvl="1"/>
            <a:r>
              <a:rPr lang="en-US" sz="3200" dirty="0">
                <a:solidFill>
                  <a:schemeClr val="bg1"/>
                </a:solidFill>
              </a:rPr>
              <a:t>He became flesh (14)</a:t>
            </a:r>
          </a:p>
          <a:p>
            <a:endParaRPr lang="en-US" dirty="0">
              <a:solidFill>
                <a:schemeClr val="bg1"/>
              </a:solidFill>
            </a:endParaRPr>
          </a:p>
        </p:txBody>
      </p:sp>
      <p:sp>
        <p:nvSpPr>
          <p:cNvPr id="2" name="Rectangle 1">
            <a:extLst>
              <a:ext uri="{FF2B5EF4-FFF2-40B4-BE49-F238E27FC236}">
                <a16:creationId xmlns:a16="http://schemas.microsoft.com/office/drawing/2014/main" id="{A69F3E7F-CE33-4A45-8A30-384587F1CB98}"/>
              </a:ext>
            </a:extLst>
          </p:cNvPr>
          <p:cNvSpPr/>
          <p:nvPr/>
        </p:nvSpPr>
        <p:spPr>
          <a:xfrm>
            <a:off x="4114800" y="1009072"/>
            <a:ext cx="2590800" cy="420256"/>
          </a:xfrm>
          <a:prstGeom prst="rect">
            <a:avLst/>
          </a:prstGeom>
          <a:solidFill>
            <a:srgbClr val="FF0000">
              <a:alpha val="20000"/>
            </a:srgb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3101911-B520-4ADB-BC4A-7B11AFA42E98}"/>
              </a:ext>
            </a:extLst>
          </p:cNvPr>
          <p:cNvSpPr/>
          <p:nvPr/>
        </p:nvSpPr>
        <p:spPr>
          <a:xfrm>
            <a:off x="2726249" y="1487056"/>
            <a:ext cx="1769551" cy="420256"/>
          </a:xfrm>
          <a:prstGeom prst="rect">
            <a:avLst/>
          </a:prstGeom>
          <a:solidFill>
            <a:srgbClr val="FF0000">
              <a:alpha val="20000"/>
            </a:srgb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ABC47D8-2206-41DC-AE31-92B2D2939A6B}"/>
              </a:ext>
            </a:extLst>
          </p:cNvPr>
          <p:cNvSpPr/>
          <p:nvPr/>
        </p:nvSpPr>
        <p:spPr>
          <a:xfrm>
            <a:off x="6019800" y="1487056"/>
            <a:ext cx="1946506" cy="420256"/>
          </a:xfrm>
          <a:prstGeom prst="rect">
            <a:avLst/>
          </a:prstGeom>
          <a:solidFill>
            <a:srgbClr val="FF0000">
              <a:alpha val="20000"/>
            </a:srgb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BE6E57C-9F11-4D1B-8C11-9397C8CF43B6}"/>
              </a:ext>
            </a:extLst>
          </p:cNvPr>
          <p:cNvSpPr/>
          <p:nvPr/>
        </p:nvSpPr>
        <p:spPr>
          <a:xfrm>
            <a:off x="840439" y="1960798"/>
            <a:ext cx="908059" cy="420256"/>
          </a:xfrm>
          <a:prstGeom prst="rect">
            <a:avLst/>
          </a:prstGeom>
          <a:solidFill>
            <a:srgbClr val="FF0000">
              <a:alpha val="20000"/>
            </a:srgb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DBEA17-E9F1-4B1C-ABE4-7157E4425162}"/>
              </a:ext>
            </a:extLst>
          </p:cNvPr>
          <p:cNvSpPr/>
          <p:nvPr/>
        </p:nvSpPr>
        <p:spPr>
          <a:xfrm>
            <a:off x="4279155" y="1962346"/>
            <a:ext cx="3658870" cy="420256"/>
          </a:xfrm>
          <a:prstGeom prst="rect">
            <a:avLst/>
          </a:prstGeom>
          <a:solidFill>
            <a:srgbClr val="FF0000">
              <a:alpha val="20000"/>
            </a:srgb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17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par>
                          <p:cTn id="26" fill="hold">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Scriptures expressly call Him “God”</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pPr>
              <a:spcAft>
                <a:spcPts val="600"/>
              </a:spcAft>
            </a:pPr>
            <a:r>
              <a:rPr lang="en-US" altLang="en-US" b="1" baseline="30000" dirty="0">
                <a:solidFill>
                  <a:srgbClr val="FFFF00"/>
                </a:solidFill>
              </a:rPr>
              <a:t>33</a:t>
            </a:r>
            <a:r>
              <a:rPr lang="en-US" altLang="en-US" dirty="0">
                <a:solidFill>
                  <a:schemeClr val="bg1"/>
                </a:solidFill>
              </a:rPr>
              <a:t> </a:t>
            </a:r>
            <a:r>
              <a:rPr lang="en-US" dirty="0">
                <a:solidFill>
                  <a:schemeClr val="bg1"/>
                </a:solidFill>
              </a:rPr>
              <a:t>The Jews answered Him, saying, “For a good work we do not stone You, but for blasphemy, and because You, being </a:t>
            </a:r>
            <a:r>
              <a:rPr lang="en-US" u="sng" dirty="0">
                <a:solidFill>
                  <a:schemeClr val="bg1"/>
                </a:solidFill>
              </a:rPr>
              <a:t>a Man</a:t>
            </a:r>
            <a:r>
              <a:rPr lang="en-US" dirty="0">
                <a:solidFill>
                  <a:schemeClr val="bg1"/>
                </a:solidFill>
              </a:rPr>
              <a:t>, </a:t>
            </a:r>
            <a:r>
              <a:rPr lang="en-US" u="sng" dirty="0">
                <a:solidFill>
                  <a:schemeClr val="bg1"/>
                </a:solidFill>
              </a:rPr>
              <a:t>make Yourself God</a:t>
            </a:r>
            <a:r>
              <a:rPr lang="en-US" dirty="0">
                <a:solidFill>
                  <a:schemeClr val="bg1"/>
                </a:solidFill>
              </a:rPr>
              <a:t>” </a:t>
            </a:r>
            <a:r>
              <a:rPr lang="en-US" sz="2800" dirty="0">
                <a:solidFill>
                  <a:srgbClr val="FFFF00"/>
                </a:solidFill>
              </a:rPr>
              <a:t>– Jn.10    </a:t>
            </a:r>
            <a:r>
              <a:rPr lang="en-US" sz="2800" dirty="0">
                <a:solidFill>
                  <a:srgbClr val="CCFFFF"/>
                </a:solidFill>
              </a:rPr>
              <a:t>[verse 30]</a:t>
            </a:r>
            <a:endParaRPr lang="en-US" dirty="0">
              <a:solidFill>
                <a:srgbClr val="CCFFFF"/>
              </a:solidFill>
            </a:endParaRPr>
          </a:p>
          <a:p>
            <a:pPr lvl="1">
              <a:spcAft>
                <a:spcPts val="600"/>
              </a:spcAft>
            </a:pPr>
            <a:r>
              <a:rPr lang="en-US" sz="3200" dirty="0">
                <a:solidFill>
                  <a:schemeClr val="bg1"/>
                </a:solidFill>
              </a:rPr>
              <a:t>Our idea of Father and Son refers to source of being, dependence, etc.  </a:t>
            </a:r>
          </a:p>
          <a:p>
            <a:pPr lvl="1">
              <a:spcAft>
                <a:spcPts val="600"/>
              </a:spcAft>
            </a:pPr>
            <a:r>
              <a:rPr lang="en-US" sz="3200" dirty="0">
                <a:solidFill>
                  <a:schemeClr val="bg1"/>
                </a:solidFill>
              </a:rPr>
              <a:t>Oriental expression refers to likeness or sameness of </a:t>
            </a:r>
            <a:r>
              <a:rPr lang="en-US" sz="3200" dirty="0">
                <a:solidFill>
                  <a:srgbClr val="CCECFF"/>
                </a:solidFill>
              </a:rPr>
              <a:t>nature</a:t>
            </a:r>
            <a:r>
              <a:rPr lang="en-US" sz="3200" dirty="0">
                <a:solidFill>
                  <a:schemeClr val="bg1"/>
                </a:solidFill>
              </a:rPr>
              <a:t>; </a:t>
            </a:r>
            <a:r>
              <a:rPr lang="en-US" sz="3200" dirty="0">
                <a:solidFill>
                  <a:srgbClr val="CCECFF"/>
                </a:solidFill>
              </a:rPr>
              <a:t>equality of being</a:t>
            </a:r>
          </a:p>
          <a:p>
            <a:pPr lvl="1">
              <a:spcAft>
                <a:spcPts val="600"/>
              </a:spcAft>
            </a:pPr>
            <a:r>
              <a:rPr lang="en-US" sz="3200" dirty="0">
                <a:solidFill>
                  <a:srgbClr val="FFC000"/>
                </a:solidFill>
              </a:rPr>
              <a:t>Human</a:t>
            </a:r>
            <a:r>
              <a:rPr lang="en-US" sz="3200" dirty="0">
                <a:solidFill>
                  <a:schemeClr val="bg1"/>
                </a:solidFill>
              </a:rPr>
              <a:t> son (nature = father’s).  </a:t>
            </a:r>
            <a:r>
              <a:rPr lang="en-US" sz="3200" dirty="0">
                <a:solidFill>
                  <a:srgbClr val="FFC000"/>
                </a:solidFill>
              </a:rPr>
              <a:t>Humanity</a:t>
            </a:r>
          </a:p>
          <a:p>
            <a:pPr lvl="1"/>
            <a:r>
              <a:rPr lang="en-US" sz="3200" dirty="0">
                <a:solidFill>
                  <a:srgbClr val="FFC000"/>
                </a:solidFill>
              </a:rPr>
              <a:t>Divine</a:t>
            </a:r>
            <a:r>
              <a:rPr lang="en-US" sz="3200" dirty="0">
                <a:solidFill>
                  <a:schemeClr val="bg1"/>
                </a:solidFill>
              </a:rPr>
              <a:t> Son (nature = Father’s).  </a:t>
            </a:r>
            <a:r>
              <a:rPr lang="en-US" sz="3200" dirty="0">
                <a:solidFill>
                  <a:srgbClr val="FFC000"/>
                </a:solidFill>
              </a:rPr>
              <a:t>Deity</a:t>
            </a:r>
          </a:p>
        </p:txBody>
      </p:sp>
    </p:spTree>
    <p:extLst>
      <p:ext uri="{BB962C8B-B14F-4D97-AF65-F5344CB8AC3E}">
        <p14:creationId xmlns:p14="http://schemas.microsoft.com/office/powerpoint/2010/main" val="105407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OT descriptions of God apply to Him</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pPr>
              <a:spcAft>
                <a:spcPts val="600"/>
              </a:spcAft>
            </a:pPr>
            <a:r>
              <a:rPr lang="en-US" altLang="en-US" dirty="0">
                <a:solidFill>
                  <a:schemeClr val="bg1"/>
                </a:solidFill>
              </a:rPr>
              <a:t>Is.40</a:t>
            </a:r>
            <a:r>
              <a:rPr lang="en-US" altLang="en-US" b="1" baseline="30000" dirty="0">
                <a:solidFill>
                  <a:schemeClr val="bg1"/>
                </a:solidFill>
              </a:rPr>
              <a:t>3</a:t>
            </a:r>
            <a:r>
              <a:rPr lang="en-US" altLang="en-US" dirty="0">
                <a:solidFill>
                  <a:schemeClr val="bg1"/>
                </a:solidFill>
              </a:rPr>
              <a:t> </a:t>
            </a:r>
            <a:r>
              <a:rPr lang="en-US" dirty="0">
                <a:solidFill>
                  <a:srgbClr val="FFFFCC"/>
                </a:solidFill>
              </a:rPr>
              <a:t>The voice of one crying in the wilder-ness: “Prepare the way of the L</a:t>
            </a:r>
            <a:r>
              <a:rPr lang="en-US" sz="2800" dirty="0">
                <a:solidFill>
                  <a:srgbClr val="FFFFCC"/>
                </a:solidFill>
              </a:rPr>
              <a:t>ORD</a:t>
            </a:r>
            <a:r>
              <a:rPr lang="en-US" dirty="0">
                <a:solidFill>
                  <a:srgbClr val="FFFFCC"/>
                </a:solidFill>
              </a:rPr>
              <a:t>; Make straight in the desert A highway </a:t>
            </a:r>
            <a:r>
              <a:rPr lang="en-US" u="sng" dirty="0">
                <a:solidFill>
                  <a:srgbClr val="FFFFCC"/>
                </a:solidFill>
              </a:rPr>
              <a:t>for our God</a:t>
            </a:r>
            <a:r>
              <a:rPr lang="en-US" dirty="0">
                <a:solidFill>
                  <a:srgbClr val="FFFFCC"/>
                </a:solidFill>
              </a:rPr>
              <a:t>.</a:t>
            </a:r>
          </a:p>
          <a:p>
            <a:pPr algn="just"/>
            <a:r>
              <a:rPr lang="en-US" dirty="0">
                <a:solidFill>
                  <a:schemeClr val="bg1"/>
                </a:solidFill>
              </a:rPr>
              <a:t>Mt.3</a:t>
            </a:r>
            <a:r>
              <a:rPr lang="en-US" b="1" baseline="30000" dirty="0">
                <a:solidFill>
                  <a:schemeClr val="bg1"/>
                </a:solidFill>
              </a:rPr>
              <a:t>3</a:t>
            </a:r>
            <a:r>
              <a:rPr lang="en-US" dirty="0">
                <a:solidFill>
                  <a:schemeClr val="bg1"/>
                </a:solidFill>
              </a:rPr>
              <a:t> </a:t>
            </a:r>
            <a:r>
              <a:rPr lang="en-US" dirty="0">
                <a:solidFill>
                  <a:srgbClr val="FFFFCC"/>
                </a:solidFill>
              </a:rPr>
              <a:t>For this is he who was spoken of by the prophet Isaiah, saying: </a:t>
            </a:r>
          </a:p>
          <a:p>
            <a:pPr algn="just"/>
            <a:r>
              <a:rPr lang="en-US" i="1" dirty="0">
                <a:solidFill>
                  <a:srgbClr val="FFFFCC"/>
                </a:solidFill>
              </a:rPr>
              <a:t>“The voice of one crying in the wilderness: ‘Prepare the </a:t>
            </a:r>
            <a:r>
              <a:rPr lang="en-US" i="1" u="sng" dirty="0">
                <a:solidFill>
                  <a:srgbClr val="FFFFCC"/>
                </a:solidFill>
              </a:rPr>
              <a:t>way of the L</a:t>
            </a:r>
            <a:r>
              <a:rPr lang="en-US" sz="2600" i="1" u="sng" dirty="0">
                <a:solidFill>
                  <a:srgbClr val="FFFFCC"/>
                </a:solidFill>
              </a:rPr>
              <a:t>ORD</a:t>
            </a:r>
            <a:r>
              <a:rPr lang="en-US" i="1" dirty="0">
                <a:solidFill>
                  <a:srgbClr val="FFFFCC"/>
                </a:solidFill>
              </a:rPr>
              <a:t>; Make His paths straight.’”</a:t>
            </a:r>
          </a:p>
          <a:p>
            <a:endParaRPr lang="en-US"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139795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OT descriptions of God apply to Him</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pPr>
              <a:spcAft>
                <a:spcPts val="600"/>
              </a:spcAft>
            </a:pPr>
            <a:r>
              <a:rPr lang="en-US" altLang="en-US" dirty="0">
                <a:solidFill>
                  <a:schemeClr val="bg1"/>
                </a:solidFill>
              </a:rPr>
              <a:t>Is.6</a:t>
            </a:r>
            <a:r>
              <a:rPr lang="en-US" altLang="en-US" b="1" baseline="30000" dirty="0">
                <a:solidFill>
                  <a:schemeClr val="bg1"/>
                </a:solidFill>
              </a:rPr>
              <a:t>1</a:t>
            </a:r>
            <a:r>
              <a:rPr lang="en-US" altLang="en-US" dirty="0">
                <a:solidFill>
                  <a:schemeClr val="bg1"/>
                </a:solidFill>
              </a:rPr>
              <a:t> </a:t>
            </a:r>
            <a:r>
              <a:rPr lang="en-US" dirty="0">
                <a:solidFill>
                  <a:srgbClr val="FFFFCC"/>
                </a:solidFill>
              </a:rPr>
              <a:t>In the year that King Uzziah died, I saw the Lord sitting on a throne, high and lifted up, and the train of His robe filled the temple.</a:t>
            </a:r>
          </a:p>
          <a:p>
            <a:r>
              <a:rPr lang="en-US" dirty="0">
                <a:solidFill>
                  <a:schemeClr val="bg1"/>
                </a:solidFill>
              </a:rPr>
              <a:t>Jn.12</a:t>
            </a:r>
            <a:r>
              <a:rPr lang="en-US" b="1" baseline="30000" dirty="0">
                <a:solidFill>
                  <a:schemeClr val="bg1"/>
                </a:solidFill>
              </a:rPr>
              <a:t>41</a:t>
            </a:r>
            <a:r>
              <a:rPr lang="en-US" dirty="0">
                <a:solidFill>
                  <a:schemeClr val="bg1"/>
                </a:solidFill>
              </a:rPr>
              <a:t>  </a:t>
            </a:r>
            <a:r>
              <a:rPr lang="en-US" dirty="0">
                <a:solidFill>
                  <a:srgbClr val="FFFFCC"/>
                </a:solidFill>
              </a:rPr>
              <a:t>These things Isaiah said when he saw His glory and spoke of Him.</a:t>
            </a:r>
          </a:p>
          <a:p>
            <a:pPr marL="0" indent="0">
              <a:buNone/>
            </a:pPr>
            <a:endParaRPr lang="en-US" sz="3200" dirty="0">
              <a:solidFill>
                <a:schemeClr val="bg1"/>
              </a:solidFill>
            </a:endParaRPr>
          </a:p>
        </p:txBody>
      </p:sp>
    </p:spTree>
    <p:extLst>
      <p:ext uri="{BB962C8B-B14F-4D97-AF65-F5344CB8AC3E}">
        <p14:creationId xmlns:p14="http://schemas.microsoft.com/office/powerpoint/2010/main" val="416308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OT descriptions of God apply to Him</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pPr>
              <a:spcAft>
                <a:spcPts val="600"/>
              </a:spcAft>
            </a:pPr>
            <a:r>
              <a:rPr lang="en-US" altLang="en-US" dirty="0">
                <a:solidFill>
                  <a:schemeClr val="bg1"/>
                </a:solidFill>
              </a:rPr>
              <a:t>Ps.68</a:t>
            </a:r>
            <a:r>
              <a:rPr lang="en-US" altLang="en-US" b="1" baseline="30000" dirty="0">
                <a:solidFill>
                  <a:schemeClr val="bg1"/>
                </a:solidFill>
              </a:rPr>
              <a:t>18</a:t>
            </a:r>
            <a:r>
              <a:rPr lang="en-US" altLang="en-US" dirty="0">
                <a:solidFill>
                  <a:schemeClr val="bg1"/>
                </a:solidFill>
              </a:rPr>
              <a:t> </a:t>
            </a:r>
            <a:r>
              <a:rPr lang="en-US" altLang="en-US" dirty="0">
                <a:solidFill>
                  <a:srgbClr val="FFFFCC"/>
                </a:solidFill>
              </a:rPr>
              <a:t>Y</a:t>
            </a:r>
            <a:r>
              <a:rPr lang="en-US" dirty="0">
                <a:solidFill>
                  <a:srgbClr val="FFFFCC"/>
                </a:solidFill>
              </a:rPr>
              <a:t>ou have ascended on high, You have led captivity captive; You have received gifts among men, Even </a:t>
            </a:r>
            <a:r>
              <a:rPr lang="en-US" i="1" dirty="0">
                <a:solidFill>
                  <a:srgbClr val="FFFFCC"/>
                </a:solidFill>
              </a:rPr>
              <a:t>from the rebellious, </a:t>
            </a:r>
            <a:r>
              <a:rPr lang="en-US" dirty="0">
                <a:solidFill>
                  <a:srgbClr val="FFFFCC"/>
                </a:solidFill>
              </a:rPr>
              <a:t>That the L</a:t>
            </a:r>
            <a:r>
              <a:rPr lang="en-US" sz="2600" dirty="0">
                <a:solidFill>
                  <a:srgbClr val="FFFFCC"/>
                </a:solidFill>
              </a:rPr>
              <a:t>ORD</a:t>
            </a:r>
            <a:r>
              <a:rPr lang="en-US" dirty="0">
                <a:solidFill>
                  <a:srgbClr val="FFFFCC"/>
                </a:solidFill>
              </a:rPr>
              <a:t> God might dwell </a:t>
            </a:r>
            <a:r>
              <a:rPr lang="en-US" i="1" dirty="0">
                <a:solidFill>
                  <a:srgbClr val="FFFFCC"/>
                </a:solidFill>
              </a:rPr>
              <a:t>there.</a:t>
            </a:r>
          </a:p>
          <a:p>
            <a:r>
              <a:rPr lang="en-US" dirty="0">
                <a:solidFill>
                  <a:schemeClr val="bg1"/>
                </a:solidFill>
              </a:rPr>
              <a:t>Ep.4</a:t>
            </a:r>
            <a:r>
              <a:rPr lang="en-US" b="1" baseline="30000" dirty="0">
                <a:solidFill>
                  <a:schemeClr val="bg1"/>
                </a:solidFill>
              </a:rPr>
              <a:t>7</a:t>
            </a:r>
            <a:r>
              <a:rPr lang="en-US" dirty="0">
                <a:solidFill>
                  <a:schemeClr val="bg1"/>
                </a:solidFill>
              </a:rPr>
              <a:t>  </a:t>
            </a:r>
            <a:r>
              <a:rPr lang="en-US" dirty="0">
                <a:solidFill>
                  <a:srgbClr val="FFFFCC"/>
                </a:solidFill>
              </a:rPr>
              <a:t>But to each one of us grace was given according to the measure of Christ’s gift.   </a:t>
            </a:r>
            <a:r>
              <a:rPr lang="en-US" b="1" baseline="30000" dirty="0">
                <a:solidFill>
                  <a:schemeClr val="bg1"/>
                </a:solidFill>
              </a:rPr>
              <a:t>8</a:t>
            </a:r>
            <a:r>
              <a:rPr lang="en-US" dirty="0">
                <a:solidFill>
                  <a:srgbClr val="FFFFCC"/>
                </a:solidFill>
              </a:rPr>
              <a:t> Therefore He says:  “When He ascended on high, He led captivity captive, And gave gifts to men.”</a:t>
            </a:r>
          </a:p>
        </p:txBody>
      </p:sp>
    </p:spTree>
    <p:extLst>
      <p:ext uri="{BB962C8B-B14F-4D97-AF65-F5344CB8AC3E}">
        <p14:creationId xmlns:p14="http://schemas.microsoft.com/office/powerpoint/2010/main" val="294572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does the works of God</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pPr>
              <a:spcAft>
                <a:spcPts val="600"/>
              </a:spcAft>
            </a:pPr>
            <a:r>
              <a:rPr lang="en-US" altLang="en-US" sz="3100" dirty="0">
                <a:solidFill>
                  <a:schemeClr val="bg1"/>
                </a:solidFill>
              </a:rPr>
              <a:t>Jn.1</a:t>
            </a:r>
            <a:r>
              <a:rPr lang="en-US" altLang="en-US" sz="3100" b="1" baseline="30000" dirty="0">
                <a:solidFill>
                  <a:schemeClr val="bg1"/>
                </a:solidFill>
              </a:rPr>
              <a:t>3</a:t>
            </a:r>
            <a:r>
              <a:rPr lang="en-US" sz="3100" dirty="0">
                <a:solidFill>
                  <a:schemeClr val="bg1"/>
                </a:solidFill>
              </a:rPr>
              <a:t> </a:t>
            </a:r>
            <a:r>
              <a:rPr lang="en-US" sz="3100" dirty="0">
                <a:solidFill>
                  <a:srgbClr val="FFFFCC"/>
                </a:solidFill>
              </a:rPr>
              <a:t>All things were </a:t>
            </a:r>
            <a:r>
              <a:rPr lang="en-US" sz="3100" u="sng" dirty="0">
                <a:solidFill>
                  <a:srgbClr val="FFFFCC"/>
                </a:solidFill>
              </a:rPr>
              <a:t>made through Him</a:t>
            </a:r>
            <a:r>
              <a:rPr lang="en-US" sz="3100" dirty="0">
                <a:solidFill>
                  <a:srgbClr val="FFFFCC"/>
                </a:solidFill>
              </a:rPr>
              <a:t>… without Him nothing was made that was made </a:t>
            </a:r>
          </a:p>
          <a:p>
            <a:r>
              <a:rPr lang="en-US" dirty="0">
                <a:solidFill>
                  <a:schemeClr val="bg1"/>
                </a:solidFill>
              </a:rPr>
              <a:t>Hb.3</a:t>
            </a:r>
            <a:r>
              <a:rPr lang="en-US" b="1" baseline="30000" dirty="0">
                <a:solidFill>
                  <a:schemeClr val="bg1"/>
                </a:solidFill>
              </a:rPr>
              <a:t>3</a:t>
            </a:r>
            <a:r>
              <a:rPr lang="en-US" dirty="0">
                <a:solidFill>
                  <a:schemeClr val="bg1"/>
                </a:solidFill>
              </a:rPr>
              <a:t> </a:t>
            </a:r>
            <a:r>
              <a:rPr lang="en-US" dirty="0">
                <a:solidFill>
                  <a:srgbClr val="FFFFCC"/>
                </a:solidFill>
              </a:rPr>
              <a:t>For this One has been counted worthy of more glory than Moses, inasmuch as He who built the house has more honor than the house.  </a:t>
            </a:r>
            <a:r>
              <a:rPr lang="en-US" b="1" baseline="30000" dirty="0">
                <a:solidFill>
                  <a:schemeClr val="bg1"/>
                </a:solidFill>
              </a:rPr>
              <a:t>4</a:t>
            </a:r>
            <a:r>
              <a:rPr lang="en-US" dirty="0">
                <a:solidFill>
                  <a:srgbClr val="FFFFCC"/>
                </a:solidFill>
              </a:rPr>
              <a:t> For every house is built by someone, but He who built all things is</a:t>
            </a:r>
            <a:r>
              <a:rPr lang="en-US" i="1" dirty="0">
                <a:solidFill>
                  <a:srgbClr val="FFFFCC"/>
                </a:solidFill>
              </a:rPr>
              <a:t> </a:t>
            </a:r>
            <a:r>
              <a:rPr lang="en-US" dirty="0">
                <a:solidFill>
                  <a:srgbClr val="FFFFCC"/>
                </a:solidFill>
              </a:rPr>
              <a:t>God</a:t>
            </a:r>
            <a:r>
              <a:rPr lang="en-US" i="1" dirty="0">
                <a:solidFill>
                  <a:srgbClr val="FFFFCC"/>
                </a:solidFill>
              </a:rPr>
              <a:t>.</a:t>
            </a:r>
          </a:p>
          <a:p>
            <a:pPr marL="0" indent="0">
              <a:buNone/>
            </a:pPr>
            <a:endParaRPr lang="en-US" dirty="0">
              <a:solidFill>
                <a:schemeClr val="bg1"/>
              </a:solidFill>
            </a:endParaRPr>
          </a:p>
        </p:txBody>
      </p:sp>
    </p:spTree>
    <p:extLst>
      <p:ext uri="{BB962C8B-B14F-4D97-AF65-F5344CB8AC3E}">
        <p14:creationId xmlns:p14="http://schemas.microsoft.com/office/powerpoint/2010/main" val="249330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does the works of God</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838200"/>
            <a:ext cx="8458200" cy="5715000"/>
          </a:xfrm>
        </p:spPr>
        <p:txBody>
          <a:bodyPr/>
          <a:lstStyle/>
          <a:p>
            <a:r>
              <a:rPr lang="en-US" sz="3100" dirty="0">
                <a:solidFill>
                  <a:schemeClr val="bg1"/>
                </a:solidFill>
              </a:rPr>
              <a:t>Mt.9:2, 6, forgiveness.  </a:t>
            </a:r>
          </a:p>
          <a:p>
            <a:pPr lvl="1"/>
            <a:r>
              <a:rPr lang="en-US" sz="3100" dirty="0">
                <a:solidFill>
                  <a:schemeClr val="bg1"/>
                </a:solidFill>
              </a:rPr>
              <a:t>Repeated in universal context:  Lk.24:47</a:t>
            </a:r>
          </a:p>
          <a:p>
            <a:pPr lvl="1"/>
            <a:r>
              <a:rPr lang="en-US" sz="3100" dirty="0">
                <a:solidFill>
                  <a:schemeClr val="bg1"/>
                </a:solidFill>
              </a:rPr>
              <a:t>If they misunderstood, why not correct their false views?</a:t>
            </a:r>
          </a:p>
          <a:p>
            <a:pPr lvl="1"/>
            <a:r>
              <a:rPr lang="en-US" sz="3100" dirty="0">
                <a:solidFill>
                  <a:schemeClr val="bg1"/>
                </a:solidFill>
              </a:rPr>
              <a:t>He charged them with evil thoughts (4); He reaffirmed His power to forgive (6)</a:t>
            </a:r>
          </a:p>
          <a:p>
            <a:pPr lvl="1">
              <a:spcAft>
                <a:spcPts val="600"/>
              </a:spcAft>
            </a:pPr>
            <a:r>
              <a:rPr lang="en-US" sz="3100" dirty="0">
                <a:solidFill>
                  <a:schemeClr val="bg1"/>
                </a:solidFill>
              </a:rPr>
              <a:t>True: only God can forgive.  What does this mean in Mt.9?</a:t>
            </a:r>
          </a:p>
          <a:p>
            <a:r>
              <a:rPr lang="en-US" sz="3100" dirty="0">
                <a:solidFill>
                  <a:schemeClr val="bg1"/>
                </a:solidFill>
              </a:rPr>
              <a:t>Col.1:17, </a:t>
            </a:r>
            <a:r>
              <a:rPr lang="en-US" sz="3100" dirty="0">
                <a:solidFill>
                  <a:srgbClr val="FFFFCC"/>
                </a:solidFill>
              </a:rPr>
              <a:t>And He is before all things, and in Him all things consist.</a:t>
            </a:r>
          </a:p>
          <a:p>
            <a:endParaRPr lang="en-US" dirty="0">
              <a:solidFill>
                <a:schemeClr val="bg1"/>
              </a:solidFill>
            </a:endParaRPr>
          </a:p>
        </p:txBody>
      </p:sp>
    </p:spTree>
    <p:extLst>
      <p:ext uri="{BB962C8B-B14F-4D97-AF65-F5344CB8AC3E}">
        <p14:creationId xmlns:p14="http://schemas.microsoft.com/office/powerpoint/2010/main" val="423584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CFF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CFF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CFF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CFFFF"/>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received honor and worship</a:t>
            </a:r>
            <a:endParaRPr lang="en-US" altLang="en-US" sz="3600" dirty="0">
              <a:solidFill>
                <a:schemeClr val="bg1"/>
              </a:solidFill>
            </a:endParaRPr>
          </a:p>
        </p:txBody>
      </p:sp>
      <p:sp>
        <p:nvSpPr>
          <p:cNvPr id="3075" name="Rectangle 3"/>
          <p:cNvSpPr>
            <a:spLocks noGrp="1" noChangeArrowheads="1"/>
          </p:cNvSpPr>
          <p:nvPr>
            <p:ph type="body" idx="1"/>
          </p:nvPr>
        </p:nvSpPr>
        <p:spPr>
          <a:xfrm>
            <a:off x="357554" y="838200"/>
            <a:ext cx="8458200" cy="5715000"/>
          </a:xfrm>
        </p:spPr>
        <p:txBody>
          <a:bodyPr/>
          <a:lstStyle/>
          <a:p>
            <a:pPr>
              <a:spcAft>
                <a:spcPts val="600"/>
              </a:spcAft>
            </a:pPr>
            <a:r>
              <a:rPr lang="en-US" sz="3100" dirty="0">
                <a:solidFill>
                  <a:schemeClr val="bg1"/>
                </a:solidFill>
              </a:rPr>
              <a:t>Mt.23</a:t>
            </a:r>
            <a:r>
              <a:rPr lang="en-US" sz="3100" b="1" baseline="30000" dirty="0">
                <a:solidFill>
                  <a:schemeClr val="bg1"/>
                </a:solidFill>
              </a:rPr>
              <a:t>8</a:t>
            </a:r>
            <a:r>
              <a:rPr lang="en-US" sz="3100" dirty="0">
                <a:solidFill>
                  <a:schemeClr val="bg1"/>
                </a:solidFill>
              </a:rPr>
              <a:t> </a:t>
            </a:r>
            <a:r>
              <a:rPr lang="en-US" sz="3100" dirty="0">
                <a:solidFill>
                  <a:srgbClr val="FFFFCC"/>
                </a:solidFill>
              </a:rPr>
              <a:t>But you, do not be called ‘Rabbi’; for One is your Teacher, the Christ, and you are all brethren. </a:t>
            </a:r>
            <a:r>
              <a:rPr lang="en-US" sz="3100" b="1" baseline="30000" dirty="0">
                <a:solidFill>
                  <a:schemeClr val="bg1"/>
                </a:solidFill>
              </a:rPr>
              <a:t>9</a:t>
            </a:r>
            <a:r>
              <a:rPr lang="en-US" sz="3100" dirty="0">
                <a:solidFill>
                  <a:srgbClr val="FFFFCC"/>
                </a:solidFill>
              </a:rPr>
              <a:t> Do not call anyone on earth your father; for One is your Father, He who is in heaven. </a:t>
            </a:r>
            <a:r>
              <a:rPr lang="en-US" sz="3100" b="1" baseline="30000" dirty="0">
                <a:solidFill>
                  <a:schemeClr val="bg1"/>
                </a:solidFill>
              </a:rPr>
              <a:t>10</a:t>
            </a:r>
            <a:r>
              <a:rPr lang="en-US" sz="3100" dirty="0">
                <a:solidFill>
                  <a:srgbClr val="FFFFCC"/>
                </a:solidFill>
              </a:rPr>
              <a:t> And do not be called teachers; for One is your Teacher, the Christ.  </a:t>
            </a:r>
          </a:p>
          <a:p>
            <a:r>
              <a:rPr lang="en-US" dirty="0">
                <a:solidFill>
                  <a:schemeClr val="bg1"/>
                </a:solidFill>
              </a:rPr>
              <a:t>Jesus accepted such titles / acts –</a:t>
            </a:r>
          </a:p>
          <a:p>
            <a:pPr lvl="1">
              <a:spcAft>
                <a:spcPts val="600"/>
              </a:spcAft>
            </a:pPr>
            <a:r>
              <a:rPr lang="en-US" sz="3200" dirty="0">
                <a:solidFill>
                  <a:schemeClr val="bg1"/>
                </a:solidFill>
              </a:rPr>
              <a:t>Jn.9:2, </a:t>
            </a:r>
            <a:r>
              <a:rPr lang="en-US" sz="3200" dirty="0">
                <a:solidFill>
                  <a:srgbClr val="CCFFFF"/>
                </a:solidFill>
              </a:rPr>
              <a:t>Rabbi</a:t>
            </a:r>
          </a:p>
          <a:p>
            <a:pPr lvl="1">
              <a:spcAft>
                <a:spcPts val="600"/>
              </a:spcAft>
            </a:pPr>
            <a:r>
              <a:rPr lang="en-US" sz="3200" dirty="0">
                <a:solidFill>
                  <a:schemeClr val="bg1"/>
                </a:solidFill>
              </a:rPr>
              <a:t>Jn.13:13, </a:t>
            </a:r>
            <a:r>
              <a:rPr lang="en-US" sz="3200" dirty="0">
                <a:solidFill>
                  <a:srgbClr val="CCFFFF"/>
                </a:solidFill>
              </a:rPr>
              <a:t>Teacher, Lord… </a:t>
            </a:r>
          </a:p>
          <a:p>
            <a:pPr lvl="1"/>
            <a:r>
              <a:rPr lang="en-US" sz="3200" dirty="0">
                <a:solidFill>
                  <a:schemeClr val="bg1"/>
                </a:solidFill>
              </a:rPr>
              <a:t>Jn.5:23, </a:t>
            </a:r>
            <a:r>
              <a:rPr lang="en-US" sz="3200" dirty="0">
                <a:solidFill>
                  <a:srgbClr val="CCFFFF"/>
                </a:solidFill>
              </a:rPr>
              <a:t>worship</a:t>
            </a:r>
          </a:p>
        </p:txBody>
      </p:sp>
    </p:spTree>
    <p:extLst>
      <p:ext uri="{BB962C8B-B14F-4D97-AF65-F5344CB8AC3E}">
        <p14:creationId xmlns:p14="http://schemas.microsoft.com/office/powerpoint/2010/main" val="40991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His Name is associated</a:t>
            </a:r>
            <a:br>
              <a:rPr lang="en-US" altLang="en-US" sz="3600" dirty="0">
                <a:solidFill>
                  <a:srgbClr val="FFFF00"/>
                </a:solidFill>
              </a:rPr>
            </a:br>
            <a:r>
              <a:rPr lang="en-US" altLang="en-US" sz="3600" dirty="0">
                <a:solidFill>
                  <a:srgbClr val="FFFF00"/>
                </a:solidFill>
              </a:rPr>
              <a:t>with God on equal basis</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1295400"/>
            <a:ext cx="8458200" cy="5257800"/>
          </a:xfrm>
        </p:spPr>
        <p:txBody>
          <a:bodyPr/>
          <a:lstStyle/>
          <a:p>
            <a:pPr algn="just">
              <a:spcAft>
                <a:spcPts val="600"/>
              </a:spcAft>
            </a:pPr>
            <a:r>
              <a:rPr lang="en-US" sz="3100" dirty="0">
                <a:solidFill>
                  <a:schemeClr val="bg1"/>
                </a:solidFill>
              </a:rPr>
              <a:t>Mt.2</a:t>
            </a:r>
            <a:r>
              <a:rPr lang="en-US" dirty="0">
                <a:solidFill>
                  <a:schemeClr val="bg1"/>
                </a:solidFill>
              </a:rPr>
              <a:t>8</a:t>
            </a:r>
            <a:r>
              <a:rPr lang="en-US" b="1" baseline="30000" dirty="0">
                <a:solidFill>
                  <a:schemeClr val="bg1"/>
                </a:solidFill>
              </a:rPr>
              <a:t>19</a:t>
            </a:r>
            <a:r>
              <a:rPr lang="en-US" dirty="0">
                <a:solidFill>
                  <a:schemeClr val="bg1"/>
                </a:solidFill>
              </a:rPr>
              <a:t> </a:t>
            </a:r>
            <a:r>
              <a:rPr lang="en-US" dirty="0">
                <a:solidFill>
                  <a:srgbClr val="FFFFCC"/>
                </a:solidFill>
              </a:rPr>
              <a:t>baptizing them in the name of the Father, Son, and Holy Spirit…</a:t>
            </a:r>
          </a:p>
          <a:p>
            <a:r>
              <a:rPr lang="en-US" dirty="0">
                <a:solidFill>
                  <a:schemeClr val="bg1"/>
                </a:solidFill>
              </a:rPr>
              <a:t>1 Co.1</a:t>
            </a:r>
            <a:r>
              <a:rPr lang="en-US" b="1" baseline="30000" dirty="0">
                <a:solidFill>
                  <a:schemeClr val="bg1"/>
                </a:solidFill>
              </a:rPr>
              <a:t>3</a:t>
            </a:r>
            <a:r>
              <a:rPr lang="en-US" dirty="0">
                <a:solidFill>
                  <a:schemeClr val="bg1"/>
                </a:solidFill>
              </a:rPr>
              <a:t> </a:t>
            </a:r>
            <a:r>
              <a:rPr lang="en-US" dirty="0">
                <a:solidFill>
                  <a:srgbClr val="FFFFCC"/>
                </a:solidFill>
              </a:rPr>
              <a:t>Grace to you and peace from God our Father and the Lord Jesus Christ …</a:t>
            </a:r>
            <a:r>
              <a:rPr lang="en-US" dirty="0">
                <a:solidFill>
                  <a:schemeClr val="bg1"/>
                </a:solidFill>
              </a:rPr>
              <a:t> </a:t>
            </a:r>
            <a:r>
              <a:rPr lang="en-US" b="1" baseline="30000" dirty="0">
                <a:solidFill>
                  <a:schemeClr val="bg1"/>
                </a:solidFill>
              </a:rPr>
              <a:t>13</a:t>
            </a:r>
            <a:r>
              <a:rPr lang="en-US" dirty="0">
                <a:solidFill>
                  <a:schemeClr val="bg1"/>
                </a:solidFill>
              </a:rPr>
              <a:t> </a:t>
            </a:r>
            <a:r>
              <a:rPr lang="en-US" dirty="0">
                <a:solidFill>
                  <a:srgbClr val="FFFFCC"/>
                </a:solidFill>
              </a:rPr>
              <a:t>Is Christ divided?   Was Paul crucified for you?   Or were you baptized in the name of Paul?</a:t>
            </a:r>
          </a:p>
          <a:p>
            <a:pPr marL="0" indent="0">
              <a:buNone/>
            </a:pPr>
            <a:endParaRPr lang="en-US" dirty="0">
              <a:solidFill>
                <a:schemeClr val="bg1"/>
              </a:solidFill>
            </a:endParaRPr>
          </a:p>
        </p:txBody>
      </p:sp>
    </p:spTree>
    <p:extLst>
      <p:ext uri="{BB962C8B-B14F-4D97-AF65-F5344CB8AC3E}">
        <p14:creationId xmlns:p14="http://schemas.microsoft.com/office/powerpoint/2010/main" val="258099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His Name is associated</a:t>
            </a:r>
            <a:br>
              <a:rPr lang="en-US" altLang="en-US" sz="3600" dirty="0">
                <a:solidFill>
                  <a:srgbClr val="FFFF00"/>
                </a:solidFill>
              </a:rPr>
            </a:br>
            <a:r>
              <a:rPr lang="en-US" altLang="en-US" sz="3600" dirty="0">
                <a:solidFill>
                  <a:srgbClr val="FFFF00"/>
                </a:solidFill>
              </a:rPr>
              <a:t>with God on equal basis</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1295400"/>
            <a:ext cx="8458200" cy="5257800"/>
          </a:xfrm>
        </p:spPr>
        <p:txBody>
          <a:bodyPr/>
          <a:lstStyle/>
          <a:p>
            <a:pPr>
              <a:spcAft>
                <a:spcPts val="600"/>
              </a:spcAft>
            </a:pPr>
            <a:r>
              <a:rPr lang="en-US" sz="3100" dirty="0">
                <a:solidFill>
                  <a:schemeClr val="bg1"/>
                </a:solidFill>
              </a:rPr>
              <a:t>Jn.5</a:t>
            </a:r>
            <a:r>
              <a:rPr lang="en-US" sz="3100" b="1" baseline="30000" dirty="0">
                <a:solidFill>
                  <a:schemeClr val="bg1"/>
                </a:solidFill>
              </a:rPr>
              <a:t>17</a:t>
            </a:r>
            <a:r>
              <a:rPr lang="en-US" sz="3100" dirty="0">
                <a:solidFill>
                  <a:schemeClr val="bg1"/>
                </a:solidFill>
              </a:rPr>
              <a:t> </a:t>
            </a:r>
            <a:r>
              <a:rPr lang="en-US" dirty="0">
                <a:solidFill>
                  <a:srgbClr val="FFFFCC"/>
                </a:solidFill>
              </a:rPr>
              <a:t>But Jesus answered them, “My Father has been working until now, </a:t>
            </a:r>
            <a:r>
              <a:rPr lang="en-US" u="sng" dirty="0">
                <a:solidFill>
                  <a:srgbClr val="FFFFCC"/>
                </a:solidFill>
              </a:rPr>
              <a:t>and I have been working</a:t>
            </a:r>
            <a:r>
              <a:rPr lang="en-US" dirty="0">
                <a:solidFill>
                  <a:srgbClr val="FFFFCC"/>
                </a:solidFill>
              </a:rPr>
              <a:t>.”</a:t>
            </a:r>
          </a:p>
          <a:p>
            <a:pPr>
              <a:spcAft>
                <a:spcPts val="600"/>
              </a:spcAft>
            </a:pPr>
            <a:r>
              <a:rPr lang="en-US" b="1" baseline="30000" dirty="0">
                <a:solidFill>
                  <a:schemeClr val="bg1"/>
                </a:solidFill>
              </a:rPr>
              <a:t>21</a:t>
            </a:r>
            <a:r>
              <a:rPr lang="en-US" dirty="0">
                <a:solidFill>
                  <a:schemeClr val="bg1"/>
                </a:solidFill>
              </a:rPr>
              <a:t> </a:t>
            </a:r>
            <a:r>
              <a:rPr lang="en-US" dirty="0">
                <a:solidFill>
                  <a:srgbClr val="FFFFCC"/>
                </a:solidFill>
              </a:rPr>
              <a:t>as the Father raises the dead and gives life to them, </a:t>
            </a:r>
            <a:r>
              <a:rPr lang="en-US" u="sng" dirty="0">
                <a:solidFill>
                  <a:srgbClr val="FFFFCC"/>
                </a:solidFill>
              </a:rPr>
              <a:t>even so the Son gives life to whom He will</a:t>
            </a:r>
            <a:r>
              <a:rPr lang="en-US" dirty="0">
                <a:solidFill>
                  <a:srgbClr val="FFFFCC"/>
                </a:solidFill>
              </a:rPr>
              <a:t>.</a:t>
            </a:r>
          </a:p>
          <a:p>
            <a:pPr>
              <a:spcAft>
                <a:spcPts val="600"/>
              </a:spcAft>
            </a:pPr>
            <a:r>
              <a:rPr lang="en-US" b="1" baseline="30000" dirty="0">
                <a:solidFill>
                  <a:schemeClr val="bg1"/>
                </a:solidFill>
              </a:rPr>
              <a:t>22</a:t>
            </a:r>
            <a:r>
              <a:rPr lang="en-US" dirty="0">
                <a:solidFill>
                  <a:schemeClr val="bg1"/>
                </a:solidFill>
              </a:rPr>
              <a:t> </a:t>
            </a:r>
            <a:r>
              <a:rPr lang="en-US" dirty="0">
                <a:solidFill>
                  <a:srgbClr val="FFFFCC"/>
                </a:solidFill>
              </a:rPr>
              <a:t>For the Father judges no one, but has </a:t>
            </a:r>
            <a:r>
              <a:rPr lang="en-US" u="sng" dirty="0">
                <a:solidFill>
                  <a:srgbClr val="FFFFCC"/>
                </a:solidFill>
              </a:rPr>
              <a:t>committed all judgment to the Son</a:t>
            </a:r>
            <a:r>
              <a:rPr lang="en-US" dirty="0">
                <a:solidFill>
                  <a:srgbClr val="FFFFCC"/>
                </a:solidFill>
              </a:rPr>
              <a:t>.</a:t>
            </a:r>
          </a:p>
        </p:txBody>
      </p:sp>
    </p:spTree>
    <p:extLst>
      <p:ext uri="{BB962C8B-B14F-4D97-AF65-F5344CB8AC3E}">
        <p14:creationId xmlns:p14="http://schemas.microsoft.com/office/powerpoint/2010/main" val="70400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A39F1-69DA-43C4-9C19-0F7617D4683D}"/>
              </a:ext>
            </a:extLst>
          </p:cNvPr>
          <p:cNvSpPr>
            <a:spLocks noGrp="1"/>
          </p:cNvSpPr>
          <p:nvPr>
            <p:ph type="title"/>
          </p:nvPr>
        </p:nvSpPr>
        <p:spPr>
          <a:xfrm>
            <a:off x="1171339" y="152400"/>
            <a:ext cx="6801323" cy="685800"/>
          </a:xfrm>
        </p:spPr>
        <p:txBody>
          <a:bodyPr/>
          <a:lstStyle/>
          <a:p>
            <a:r>
              <a:rPr lang="en-US" sz="3600" dirty="0">
                <a:solidFill>
                  <a:srgbClr val="FFFF00"/>
                </a:solidFill>
              </a:rPr>
              <a:t>Jesus in Daniel</a:t>
            </a:r>
          </a:p>
        </p:txBody>
      </p:sp>
      <p:sp>
        <p:nvSpPr>
          <p:cNvPr id="4" name="Content Placeholder 3">
            <a:extLst>
              <a:ext uri="{FF2B5EF4-FFF2-40B4-BE49-F238E27FC236}">
                <a16:creationId xmlns:a16="http://schemas.microsoft.com/office/drawing/2014/main" id="{72E45D7F-5785-4B08-9973-479755DF31F9}"/>
              </a:ext>
            </a:extLst>
          </p:cNvPr>
          <p:cNvSpPr>
            <a:spLocks noGrp="1"/>
          </p:cNvSpPr>
          <p:nvPr>
            <p:ph idx="1"/>
          </p:nvPr>
        </p:nvSpPr>
        <p:spPr>
          <a:xfrm>
            <a:off x="304800" y="838200"/>
            <a:ext cx="8534400" cy="5562600"/>
          </a:xfrm>
        </p:spPr>
        <p:txBody>
          <a:bodyPr/>
          <a:lstStyle/>
          <a:p>
            <a:pPr marL="0" lvl="0" indent="0">
              <a:spcBef>
                <a:spcPts val="0"/>
              </a:spcBef>
              <a:spcAft>
                <a:spcPts val="300"/>
              </a:spcAft>
              <a:buNone/>
            </a:pPr>
            <a:r>
              <a:rPr lang="en-US" sz="2800" baseline="30000" dirty="0">
                <a:solidFill>
                  <a:srgbClr val="FFFF00"/>
                </a:solidFill>
              </a:rPr>
              <a:t>13</a:t>
            </a:r>
            <a:r>
              <a:rPr lang="en-US" dirty="0">
                <a:solidFill>
                  <a:srgbClr val="FFFFFF"/>
                </a:solidFill>
              </a:rPr>
              <a:t> “I was watching in the night visions,  And behold, One like the Son of Man, Coming with the clouds of heaven!  He came to the Ancient of Days, And they brought Him near before Him.   </a:t>
            </a:r>
            <a:r>
              <a:rPr lang="en-US" sz="2800" baseline="30000" dirty="0">
                <a:solidFill>
                  <a:srgbClr val="FFFF00"/>
                </a:solidFill>
              </a:rPr>
              <a:t>14</a:t>
            </a:r>
            <a:r>
              <a:rPr lang="en-US" dirty="0">
                <a:solidFill>
                  <a:srgbClr val="FFFFFF"/>
                </a:solidFill>
              </a:rPr>
              <a:t> Then </a:t>
            </a:r>
            <a:r>
              <a:rPr lang="en-US" u="sng" dirty="0">
                <a:solidFill>
                  <a:srgbClr val="FFFFFF"/>
                </a:solidFill>
              </a:rPr>
              <a:t>to Him</a:t>
            </a:r>
            <a:r>
              <a:rPr lang="en-US" dirty="0">
                <a:solidFill>
                  <a:srgbClr val="FFFFFF"/>
                </a:solidFill>
              </a:rPr>
              <a:t> was given </a:t>
            </a:r>
            <a:r>
              <a:rPr lang="en-US" u="sng" dirty="0">
                <a:solidFill>
                  <a:srgbClr val="FFFFFF"/>
                </a:solidFill>
              </a:rPr>
              <a:t>dominion</a:t>
            </a:r>
            <a:r>
              <a:rPr lang="en-US" dirty="0">
                <a:solidFill>
                  <a:srgbClr val="FFFFFF"/>
                </a:solidFill>
              </a:rPr>
              <a:t> and </a:t>
            </a:r>
            <a:r>
              <a:rPr lang="en-US" u="sng" dirty="0">
                <a:solidFill>
                  <a:srgbClr val="FFFFFF"/>
                </a:solidFill>
              </a:rPr>
              <a:t>glory</a:t>
            </a:r>
            <a:r>
              <a:rPr lang="en-US" dirty="0">
                <a:solidFill>
                  <a:srgbClr val="FFFFFF"/>
                </a:solidFill>
              </a:rPr>
              <a:t> and a </a:t>
            </a:r>
            <a:r>
              <a:rPr lang="en-US" u="sng" dirty="0">
                <a:solidFill>
                  <a:srgbClr val="FFFFFF"/>
                </a:solidFill>
              </a:rPr>
              <a:t>kingdom</a:t>
            </a:r>
            <a:r>
              <a:rPr lang="en-US" dirty="0">
                <a:solidFill>
                  <a:srgbClr val="FFFFFF"/>
                </a:solidFill>
              </a:rPr>
              <a:t>, That </a:t>
            </a:r>
            <a:r>
              <a:rPr lang="en-US" u="sng" dirty="0">
                <a:solidFill>
                  <a:srgbClr val="FFFFFF"/>
                </a:solidFill>
              </a:rPr>
              <a:t>all</a:t>
            </a:r>
            <a:r>
              <a:rPr lang="en-US" dirty="0">
                <a:solidFill>
                  <a:srgbClr val="FFFFFF"/>
                </a:solidFill>
              </a:rPr>
              <a:t> peoples, nations, and languages should </a:t>
            </a:r>
            <a:r>
              <a:rPr lang="en-US" u="sng" dirty="0">
                <a:solidFill>
                  <a:srgbClr val="FFFFFF"/>
                </a:solidFill>
              </a:rPr>
              <a:t>serve Him</a:t>
            </a:r>
            <a:r>
              <a:rPr lang="en-US" dirty="0">
                <a:solidFill>
                  <a:srgbClr val="FFFFFF"/>
                </a:solidFill>
              </a:rPr>
              <a:t>.  His dominion is an </a:t>
            </a:r>
            <a:r>
              <a:rPr lang="en-US" u="sng" dirty="0">
                <a:solidFill>
                  <a:srgbClr val="FFFFFF"/>
                </a:solidFill>
              </a:rPr>
              <a:t>everlasting dominion</a:t>
            </a:r>
            <a:r>
              <a:rPr lang="en-US" dirty="0">
                <a:solidFill>
                  <a:srgbClr val="FFFFFF"/>
                </a:solidFill>
              </a:rPr>
              <a:t>, Which shall not pass away, And His kingdom the one Which shall </a:t>
            </a:r>
            <a:r>
              <a:rPr lang="en-US" u="sng" dirty="0">
                <a:solidFill>
                  <a:srgbClr val="FFFFFF"/>
                </a:solidFill>
              </a:rPr>
              <a:t>not</a:t>
            </a:r>
            <a:r>
              <a:rPr lang="en-US" dirty="0">
                <a:solidFill>
                  <a:srgbClr val="FFFFFF"/>
                </a:solidFill>
              </a:rPr>
              <a:t> be </a:t>
            </a:r>
            <a:r>
              <a:rPr lang="en-US" u="sng" dirty="0">
                <a:solidFill>
                  <a:srgbClr val="FFFFFF"/>
                </a:solidFill>
              </a:rPr>
              <a:t>destroyed</a:t>
            </a:r>
            <a:r>
              <a:rPr lang="en-US" dirty="0">
                <a:solidFill>
                  <a:srgbClr val="FFFFFF"/>
                </a:solidFill>
              </a:rPr>
              <a:t>” </a:t>
            </a:r>
            <a:r>
              <a:rPr lang="en-US" sz="2800" dirty="0">
                <a:solidFill>
                  <a:srgbClr val="FFFF00"/>
                </a:solidFill>
              </a:rPr>
              <a:t>– Dn.7</a:t>
            </a:r>
            <a:endParaRPr lang="en-US" dirty="0">
              <a:solidFill>
                <a:srgbClr val="FFFF00"/>
              </a:solidFill>
            </a:endParaRPr>
          </a:p>
          <a:p>
            <a:pPr marL="0" lvl="0" indent="0">
              <a:spcBef>
                <a:spcPts val="0"/>
              </a:spcBef>
              <a:spcAft>
                <a:spcPts val="300"/>
              </a:spcAft>
              <a:buNone/>
            </a:pPr>
            <a:endParaRPr lang="en-US" dirty="0">
              <a:solidFill>
                <a:srgbClr val="FFFFFF"/>
              </a:solidFill>
            </a:endParaRPr>
          </a:p>
          <a:p>
            <a:pPr marL="0" lvl="0" indent="0">
              <a:spcBef>
                <a:spcPts val="0"/>
              </a:spcBef>
              <a:spcAft>
                <a:spcPts val="300"/>
              </a:spcAft>
              <a:buNone/>
            </a:pPr>
            <a:endParaRPr lang="en-US" dirty="0">
              <a:solidFill>
                <a:srgbClr val="FFFFFF"/>
              </a:solidFill>
            </a:endParaRPr>
          </a:p>
        </p:txBody>
      </p:sp>
      <p:sp>
        <p:nvSpPr>
          <p:cNvPr id="2" name="Rectangle 1">
            <a:extLst>
              <a:ext uri="{FF2B5EF4-FFF2-40B4-BE49-F238E27FC236}">
                <a16:creationId xmlns:a16="http://schemas.microsoft.com/office/drawing/2014/main" id="{D09E39E8-CBBD-4205-B8EE-F90F5E1884CB}"/>
              </a:ext>
            </a:extLst>
          </p:cNvPr>
          <p:cNvSpPr/>
          <p:nvPr/>
        </p:nvSpPr>
        <p:spPr>
          <a:xfrm>
            <a:off x="4087092" y="1399308"/>
            <a:ext cx="2133600" cy="457200"/>
          </a:xfrm>
          <a:prstGeom prst="rect">
            <a:avLst/>
          </a:prstGeom>
          <a:solidFill>
            <a:srgbClr val="FFFF00">
              <a:alpha val="31000"/>
            </a:srgb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002498894"/>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
      <p:transition spd="slow" advClick="0" advTm="3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His Name is associated</a:t>
            </a:r>
            <a:br>
              <a:rPr lang="en-US" altLang="en-US" sz="3600" dirty="0">
                <a:solidFill>
                  <a:srgbClr val="FFFF00"/>
                </a:solidFill>
              </a:rPr>
            </a:br>
            <a:r>
              <a:rPr lang="en-US" altLang="en-US" sz="3600" dirty="0">
                <a:solidFill>
                  <a:srgbClr val="FFFF00"/>
                </a:solidFill>
              </a:rPr>
              <a:t>with God on equal basis</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1295400"/>
            <a:ext cx="8458200" cy="5257800"/>
          </a:xfrm>
        </p:spPr>
        <p:txBody>
          <a:bodyPr/>
          <a:lstStyle/>
          <a:p>
            <a:pPr>
              <a:spcAft>
                <a:spcPts val="600"/>
              </a:spcAft>
            </a:pPr>
            <a:r>
              <a:rPr lang="en-US" sz="3100" dirty="0">
                <a:solidFill>
                  <a:schemeClr val="bg1"/>
                </a:solidFill>
              </a:rPr>
              <a:t>Jn.5:17  </a:t>
            </a:r>
            <a:r>
              <a:rPr lang="en-US" dirty="0">
                <a:solidFill>
                  <a:schemeClr val="bg1"/>
                </a:solidFill>
              </a:rPr>
              <a:t>21  22 </a:t>
            </a:r>
          </a:p>
          <a:p>
            <a:pPr>
              <a:spcAft>
                <a:spcPts val="600"/>
              </a:spcAft>
            </a:pPr>
            <a:r>
              <a:rPr lang="en-US" b="1" baseline="30000" dirty="0">
                <a:solidFill>
                  <a:schemeClr val="bg1"/>
                </a:solidFill>
              </a:rPr>
              <a:t>23</a:t>
            </a:r>
            <a:r>
              <a:rPr lang="en-US" dirty="0">
                <a:solidFill>
                  <a:schemeClr val="bg1"/>
                </a:solidFill>
              </a:rPr>
              <a:t> </a:t>
            </a:r>
            <a:r>
              <a:rPr lang="en-US" dirty="0">
                <a:solidFill>
                  <a:srgbClr val="FFFFCC"/>
                </a:solidFill>
              </a:rPr>
              <a:t>that all should </a:t>
            </a:r>
            <a:r>
              <a:rPr lang="en-US" u="sng" dirty="0">
                <a:solidFill>
                  <a:srgbClr val="FFFFCC"/>
                </a:solidFill>
              </a:rPr>
              <a:t>honor the Son just as</a:t>
            </a:r>
            <a:r>
              <a:rPr lang="en-US" dirty="0">
                <a:solidFill>
                  <a:srgbClr val="FFFFCC"/>
                </a:solidFill>
              </a:rPr>
              <a:t> they </a:t>
            </a:r>
            <a:r>
              <a:rPr lang="en-US" u="sng" dirty="0">
                <a:solidFill>
                  <a:srgbClr val="FFFFCC"/>
                </a:solidFill>
              </a:rPr>
              <a:t>honor the Father</a:t>
            </a:r>
            <a:r>
              <a:rPr lang="en-US" dirty="0">
                <a:solidFill>
                  <a:srgbClr val="FFFFCC"/>
                </a:solidFill>
              </a:rPr>
              <a:t>. He who does not honor the Son does not honor the Father who sent Him.</a:t>
            </a:r>
          </a:p>
          <a:p>
            <a:r>
              <a:rPr lang="en-US" b="1" baseline="30000" dirty="0">
                <a:solidFill>
                  <a:schemeClr val="bg1"/>
                </a:solidFill>
              </a:rPr>
              <a:t>28</a:t>
            </a:r>
            <a:r>
              <a:rPr lang="en-US" dirty="0">
                <a:solidFill>
                  <a:schemeClr val="bg1"/>
                </a:solidFill>
              </a:rPr>
              <a:t> </a:t>
            </a:r>
            <a:r>
              <a:rPr lang="en-US" dirty="0">
                <a:solidFill>
                  <a:srgbClr val="FFFFCC"/>
                </a:solidFill>
              </a:rPr>
              <a:t>Do not marvel at this; for the hour is coming in which </a:t>
            </a:r>
            <a:r>
              <a:rPr lang="en-US" u="sng" dirty="0">
                <a:solidFill>
                  <a:srgbClr val="FFFFCC"/>
                </a:solidFill>
              </a:rPr>
              <a:t>all who are in the graves</a:t>
            </a:r>
            <a:r>
              <a:rPr lang="en-US" dirty="0">
                <a:solidFill>
                  <a:srgbClr val="FFFFCC"/>
                </a:solidFill>
              </a:rPr>
              <a:t> will hear His voice…</a:t>
            </a:r>
          </a:p>
        </p:txBody>
      </p:sp>
    </p:spTree>
    <p:extLst>
      <p:ext uri="{BB962C8B-B14F-4D97-AF65-F5344CB8AC3E}">
        <p14:creationId xmlns:p14="http://schemas.microsoft.com/office/powerpoint/2010/main" val="46897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He claimed equality with God</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1066800"/>
            <a:ext cx="8458200" cy="5257800"/>
          </a:xfrm>
        </p:spPr>
        <p:txBody>
          <a:bodyPr/>
          <a:lstStyle/>
          <a:p>
            <a:pPr>
              <a:spcAft>
                <a:spcPts val="600"/>
              </a:spcAft>
            </a:pPr>
            <a:r>
              <a:rPr lang="en-US" sz="3100" dirty="0">
                <a:solidFill>
                  <a:schemeClr val="bg1"/>
                </a:solidFill>
              </a:rPr>
              <a:t>Jn.5</a:t>
            </a:r>
            <a:r>
              <a:rPr lang="en-US" sz="3100" b="1" baseline="30000" dirty="0">
                <a:solidFill>
                  <a:schemeClr val="bg1"/>
                </a:solidFill>
              </a:rPr>
              <a:t>18</a:t>
            </a:r>
            <a:r>
              <a:rPr lang="en-US" dirty="0">
                <a:solidFill>
                  <a:schemeClr val="bg1"/>
                </a:solidFill>
              </a:rPr>
              <a:t> </a:t>
            </a:r>
            <a:r>
              <a:rPr lang="en-US" dirty="0">
                <a:solidFill>
                  <a:srgbClr val="FFFFCC"/>
                </a:solidFill>
              </a:rPr>
              <a:t>Therefore the Jews sought all the more to kill Him, because He not only broke the Sabbath, but also </a:t>
            </a:r>
            <a:r>
              <a:rPr lang="en-US" u="sng" dirty="0">
                <a:solidFill>
                  <a:srgbClr val="FFFFCC"/>
                </a:solidFill>
              </a:rPr>
              <a:t>said that God was His Father</a:t>
            </a:r>
            <a:r>
              <a:rPr lang="en-US" dirty="0">
                <a:solidFill>
                  <a:srgbClr val="FFFFCC"/>
                </a:solidFill>
              </a:rPr>
              <a:t>, making Himself </a:t>
            </a:r>
            <a:r>
              <a:rPr lang="en-US" u="sng" dirty="0">
                <a:solidFill>
                  <a:srgbClr val="FFFFCC"/>
                </a:solidFill>
              </a:rPr>
              <a:t>equal with God</a:t>
            </a:r>
            <a:r>
              <a:rPr lang="en-US" dirty="0">
                <a:solidFill>
                  <a:srgbClr val="FFFFCC"/>
                </a:solidFill>
              </a:rPr>
              <a:t>.</a:t>
            </a:r>
          </a:p>
          <a:p>
            <a:pPr lvl="1">
              <a:spcAft>
                <a:spcPts val="600"/>
              </a:spcAft>
            </a:pPr>
            <a:r>
              <a:rPr lang="en-US" sz="3200" dirty="0">
                <a:solidFill>
                  <a:schemeClr val="bg1"/>
                </a:solidFill>
              </a:rPr>
              <a:t>“Behold, the Jews understand what the Arians fail to understand”</a:t>
            </a:r>
          </a:p>
          <a:p>
            <a:pPr lvl="1"/>
            <a:r>
              <a:rPr lang="en-US" sz="3200" dirty="0">
                <a:solidFill>
                  <a:schemeClr val="bg1"/>
                </a:solidFill>
              </a:rPr>
              <a:t>Instead of denying or clarifying, He reaffirms and defends it</a:t>
            </a:r>
          </a:p>
          <a:p>
            <a:endParaRPr lang="en-US" dirty="0">
              <a:solidFill>
                <a:schemeClr val="bg1"/>
              </a:solidFill>
            </a:endParaRPr>
          </a:p>
        </p:txBody>
      </p:sp>
    </p:spTree>
    <p:extLst>
      <p:ext uri="{BB962C8B-B14F-4D97-AF65-F5344CB8AC3E}">
        <p14:creationId xmlns:p14="http://schemas.microsoft.com/office/powerpoint/2010/main" val="416799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Conclusions</a:t>
            </a:r>
            <a:endParaRPr lang="en-US" altLang="en-US" sz="3600" dirty="0">
              <a:solidFill>
                <a:schemeClr val="bg1"/>
              </a:solidFill>
            </a:endParaRPr>
          </a:p>
        </p:txBody>
      </p:sp>
      <p:sp>
        <p:nvSpPr>
          <p:cNvPr id="3075" name="Rectangle 3"/>
          <p:cNvSpPr>
            <a:spLocks noGrp="1" noChangeArrowheads="1"/>
          </p:cNvSpPr>
          <p:nvPr>
            <p:ph type="body" idx="1"/>
          </p:nvPr>
        </p:nvSpPr>
        <p:spPr>
          <a:xfrm>
            <a:off x="348029" y="1066800"/>
            <a:ext cx="8458200" cy="5257800"/>
          </a:xfrm>
        </p:spPr>
        <p:txBody>
          <a:bodyPr/>
          <a:lstStyle/>
          <a:p>
            <a:r>
              <a:rPr lang="en-US" sz="3100" dirty="0">
                <a:solidFill>
                  <a:schemeClr val="bg1"/>
                </a:solidFill>
              </a:rPr>
              <a:t>If Jesus is not God then . . . </a:t>
            </a:r>
          </a:p>
          <a:p>
            <a:pPr lvl="1"/>
            <a:r>
              <a:rPr lang="en-US" sz="3200" dirty="0">
                <a:solidFill>
                  <a:schemeClr val="bg1"/>
                </a:solidFill>
              </a:rPr>
              <a:t>I am an idolater…</a:t>
            </a:r>
          </a:p>
          <a:p>
            <a:pPr lvl="1"/>
            <a:r>
              <a:rPr lang="en-US" sz="3200" dirty="0">
                <a:solidFill>
                  <a:schemeClr val="bg1"/>
                </a:solidFill>
              </a:rPr>
              <a:t>Bible is the most blasphemous book in the world</a:t>
            </a:r>
          </a:p>
          <a:p>
            <a:pPr lvl="1"/>
            <a:r>
              <a:rPr lang="en-US" sz="3200" dirty="0">
                <a:solidFill>
                  <a:schemeClr val="bg1"/>
                </a:solidFill>
              </a:rPr>
              <a:t>Jesus cannot be good</a:t>
            </a:r>
          </a:p>
        </p:txBody>
      </p:sp>
    </p:spTree>
    <p:extLst>
      <p:ext uri="{BB962C8B-B14F-4D97-AF65-F5344CB8AC3E}">
        <p14:creationId xmlns:p14="http://schemas.microsoft.com/office/powerpoint/2010/main" val="323067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A39F1-69DA-43C4-9C19-0F7617D4683D}"/>
              </a:ext>
            </a:extLst>
          </p:cNvPr>
          <p:cNvSpPr>
            <a:spLocks noGrp="1"/>
          </p:cNvSpPr>
          <p:nvPr>
            <p:ph type="title"/>
          </p:nvPr>
        </p:nvSpPr>
        <p:spPr>
          <a:xfrm>
            <a:off x="1171339" y="152400"/>
            <a:ext cx="6801323" cy="685800"/>
          </a:xfrm>
        </p:spPr>
        <p:txBody>
          <a:bodyPr/>
          <a:lstStyle/>
          <a:p>
            <a:r>
              <a:rPr lang="en-US" sz="3600" dirty="0">
                <a:solidFill>
                  <a:srgbClr val="FFFF00"/>
                </a:solidFill>
              </a:rPr>
              <a:t>Jesus in Mark</a:t>
            </a:r>
          </a:p>
        </p:txBody>
      </p:sp>
      <p:sp>
        <p:nvSpPr>
          <p:cNvPr id="4" name="Content Placeholder 3">
            <a:extLst>
              <a:ext uri="{FF2B5EF4-FFF2-40B4-BE49-F238E27FC236}">
                <a16:creationId xmlns:a16="http://schemas.microsoft.com/office/drawing/2014/main" id="{72E45D7F-5785-4B08-9973-479755DF31F9}"/>
              </a:ext>
            </a:extLst>
          </p:cNvPr>
          <p:cNvSpPr>
            <a:spLocks noGrp="1"/>
          </p:cNvSpPr>
          <p:nvPr>
            <p:ph idx="1"/>
          </p:nvPr>
        </p:nvSpPr>
        <p:spPr>
          <a:xfrm>
            <a:off x="304800" y="838200"/>
            <a:ext cx="8534400" cy="5562600"/>
          </a:xfrm>
        </p:spPr>
        <p:txBody>
          <a:bodyPr/>
          <a:lstStyle/>
          <a:p>
            <a:pPr marL="0" lvl="0" indent="0">
              <a:spcBef>
                <a:spcPts val="0"/>
              </a:spcBef>
              <a:spcAft>
                <a:spcPts val="1500"/>
              </a:spcAft>
              <a:buNone/>
            </a:pPr>
            <a:r>
              <a:rPr lang="en-US" sz="2800" b="1" baseline="30000" dirty="0">
                <a:solidFill>
                  <a:srgbClr val="FFFF00"/>
                </a:solidFill>
              </a:rPr>
              <a:t>61</a:t>
            </a:r>
            <a:r>
              <a:rPr lang="en-US" b="1" baseline="30000" dirty="0">
                <a:solidFill>
                  <a:srgbClr val="FFFFFF"/>
                </a:solidFill>
              </a:rPr>
              <a:t> </a:t>
            </a:r>
            <a:r>
              <a:rPr lang="en-US" dirty="0">
                <a:solidFill>
                  <a:srgbClr val="FFFFFF"/>
                </a:solidFill>
              </a:rPr>
              <a:t>Again the high priest asked Him, saying to Him, “Are You the Christ, the Son of the Blessed?”  </a:t>
            </a:r>
            <a:r>
              <a:rPr lang="en-US" sz="2800" b="1" baseline="30000" dirty="0">
                <a:solidFill>
                  <a:srgbClr val="FFFF00"/>
                </a:solidFill>
              </a:rPr>
              <a:t>62</a:t>
            </a:r>
            <a:r>
              <a:rPr lang="en-US" dirty="0">
                <a:solidFill>
                  <a:srgbClr val="FFFFFF"/>
                </a:solidFill>
              </a:rPr>
              <a:t> Jesus said, “I am. And you will see the Son of Man sitting at the right hand of the Power, and coming with the clouds of heaven” </a:t>
            </a:r>
            <a:r>
              <a:rPr lang="en-US" sz="2400" dirty="0">
                <a:solidFill>
                  <a:srgbClr val="FFFF00"/>
                </a:solidFill>
              </a:rPr>
              <a:t>– Mk.14</a:t>
            </a:r>
            <a:endParaRPr lang="en-US" dirty="0">
              <a:solidFill>
                <a:srgbClr val="FFFF00"/>
              </a:solidFill>
            </a:endParaRPr>
          </a:p>
          <a:p>
            <a:pPr marL="0" lvl="0" indent="0">
              <a:spcBef>
                <a:spcPts val="0"/>
              </a:spcBef>
              <a:spcAft>
                <a:spcPts val="300"/>
              </a:spcAft>
              <a:buNone/>
            </a:pPr>
            <a:r>
              <a:rPr lang="en-US" dirty="0">
                <a:solidFill>
                  <a:srgbClr val="99FF33"/>
                </a:solidFill>
              </a:rPr>
              <a:t>Reaction: </a:t>
            </a:r>
            <a:r>
              <a:rPr lang="en-US" sz="2800" b="1" baseline="30000" dirty="0">
                <a:solidFill>
                  <a:srgbClr val="FFFF00"/>
                </a:solidFill>
              </a:rPr>
              <a:t>64</a:t>
            </a:r>
            <a:r>
              <a:rPr lang="en-US" dirty="0">
                <a:solidFill>
                  <a:srgbClr val="FFFFFF"/>
                </a:solidFill>
              </a:rPr>
              <a:t> “You have heard the </a:t>
            </a:r>
            <a:r>
              <a:rPr lang="en-US" u="sng" dirty="0">
                <a:solidFill>
                  <a:srgbClr val="FFFFFF"/>
                </a:solidFill>
              </a:rPr>
              <a:t>blasphemy</a:t>
            </a:r>
            <a:r>
              <a:rPr lang="en-US" dirty="0">
                <a:solidFill>
                  <a:srgbClr val="FFFFFF"/>
                </a:solidFill>
              </a:rPr>
              <a:t>. What do you think?” And they all condemned him to be deserving of </a:t>
            </a:r>
            <a:r>
              <a:rPr lang="en-US" u="sng" dirty="0">
                <a:solidFill>
                  <a:srgbClr val="FFFFFF"/>
                </a:solidFill>
              </a:rPr>
              <a:t>death</a:t>
            </a:r>
            <a:r>
              <a:rPr lang="en-US" dirty="0">
                <a:solidFill>
                  <a:srgbClr val="FFFFFF"/>
                </a:solidFill>
              </a:rPr>
              <a:t>.</a:t>
            </a:r>
          </a:p>
          <a:p>
            <a:pPr marL="0" lvl="0" indent="0">
              <a:spcBef>
                <a:spcPts val="0"/>
              </a:spcBef>
              <a:spcAft>
                <a:spcPts val="300"/>
              </a:spcAft>
              <a:buNone/>
            </a:pPr>
            <a:endParaRPr lang="en-US" dirty="0">
              <a:solidFill>
                <a:srgbClr val="FFFFFF"/>
              </a:solidFill>
            </a:endParaRPr>
          </a:p>
          <a:p>
            <a:pPr marL="0" lvl="0" indent="0">
              <a:spcBef>
                <a:spcPts val="0"/>
              </a:spcBef>
              <a:spcAft>
                <a:spcPts val="300"/>
              </a:spcAft>
              <a:buNone/>
            </a:pPr>
            <a:endParaRPr lang="en-US" dirty="0">
              <a:solidFill>
                <a:srgbClr val="FFFFFF"/>
              </a:solidFill>
            </a:endParaRPr>
          </a:p>
        </p:txBody>
      </p:sp>
      <p:sp>
        <p:nvSpPr>
          <p:cNvPr id="5" name="Rectangle 4">
            <a:extLst>
              <a:ext uri="{FF2B5EF4-FFF2-40B4-BE49-F238E27FC236}">
                <a16:creationId xmlns:a16="http://schemas.microsoft.com/office/drawing/2014/main" id="{1D5EFA47-A549-4986-A661-C51E4352B00F}"/>
              </a:ext>
            </a:extLst>
          </p:cNvPr>
          <p:cNvSpPr/>
          <p:nvPr/>
        </p:nvSpPr>
        <p:spPr>
          <a:xfrm>
            <a:off x="1819564" y="2382984"/>
            <a:ext cx="2133600" cy="457200"/>
          </a:xfrm>
          <a:prstGeom prst="rect">
            <a:avLst/>
          </a:prstGeom>
          <a:solidFill>
            <a:srgbClr val="FFFF00">
              <a:alpha val="31000"/>
            </a:srgb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88265322"/>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
      <p:transition spd="slow" advClick="0" advTm="3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4656" y="838200"/>
            <a:ext cx="6889172" cy="1295400"/>
          </a:xfrm>
          <a:solidFill>
            <a:schemeClr val="tx1">
              <a:lumMod val="95000"/>
              <a:lumOff val="5000"/>
            </a:schemeClr>
          </a:solidFill>
          <a:ln>
            <a:solidFill>
              <a:srgbClr val="CCFFFF"/>
            </a:solidFill>
          </a:ln>
          <a:effectLst/>
        </p:spPr>
        <p:txBody>
          <a:bodyPr anchor="ctr" anchorCtr="0"/>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a:t>
            </a:r>
            <a:r>
              <a:rPr lang="en-US" sz="3600" dirty="0">
                <a:solidFill>
                  <a:schemeClr val="bg1"/>
                </a:solidFill>
                <a:latin typeface="+mn-lt"/>
                <a:ea typeface="Verdana" panose="020B0604030504040204" pitchFamily="34" charset="0"/>
                <a:cs typeface="Verdana" panose="020B0604030504040204" pitchFamily="34" charset="0"/>
              </a:rPr>
              <a:t>. </a:t>
            </a:r>
            <a:r>
              <a:rPr lang="en-US" sz="3600" dirty="0">
                <a:solidFill>
                  <a:srgbClr val="CCECFF"/>
                </a:solidFill>
                <a:latin typeface="+mn-lt"/>
                <a:ea typeface="Verdana" panose="020B0604030504040204" pitchFamily="34" charset="0"/>
                <a:cs typeface="Verdana" panose="020B0604030504040204" pitchFamily="34" charset="0"/>
              </a:rPr>
              <a:t>The Nature of Jesus Always Provoked Controversy</a:t>
            </a:r>
            <a:endParaRPr lang="en-US" sz="3000" dirty="0">
              <a:solidFill>
                <a:srgbClr val="CCECFF"/>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Ebionism </a:t>
            </a:r>
            <a:r>
              <a:rPr lang="en-US" altLang="en-US" sz="3600" dirty="0">
                <a:solidFill>
                  <a:schemeClr val="bg1"/>
                </a:solidFill>
              </a:rPr>
              <a:t>(AD 107?)</a:t>
            </a:r>
          </a:p>
        </p:txBody>
      </p:sp>
      <p:sp>
        <p:nvSpPr>
          <p:cNvPr id="3075" name="Rectangle 3"/>
          <p:cNvSpPr>
            <a:spLocks noGrp="1" noChangeArrowheads="1"/>
          </p:cNvSpPr>
          <p:nvPr>
            <p:ph type="body" idx="1"/>
          </p:nvPr>
        </p:nvSpPr>
        <p:spPr>
          <a:xfrm>
            <a:off x="457200" y="990600"/>
            <a:ext cx="8229600" cy="4876800"/>
          </a:xfrm>
        </p:spPr>
        <p:txBody>
          <a:bodyPr/>
          <a:lstStyle/>
          <a:p>
            <a:pPr>
              <a:spcAft>
                <a:spcPts val="600"/>
              </a:spcAft>
              <a:buFont typeface="Arial" panose="020B0604020202020204" pitchFamily="34" charset="0"/>
              <a:buChar char="•"/>
            </a:pPr>
            <a:r>
              <a:rPr lang="en-US" altLang="en-US" dirty="0">
                <a:solidFill>
                  <a:schemeClr val="bg1"/>
                </a:solidFill>
              </a:rPr>
              <a:t>Sect of Jews who denied divinity of Christ, believing Him to be merely a man with an unmeasured fullness of the divine Spirit resting on Him.     </a:t>
            </a:r>
          </a:p>
          <a:p>
            <a:pPr>
              <a:spcAft>
                <a:spcPts val="600"/>
              </a:spcAft>
              <a:buFont typeface="Arial" panose="020B0604020202020204" pitchFamily="34" charset="0"/>
              <a:buChar char="•"/>
            </a:pPr>
            <a:r>
              <a:rPr lang="en-US" altLang="en-US" dirty="0">
                <a:solidFill>
                  <a:srgbClr val="99FF33"/>
                </a:solidFill>
              </a:rPr>
              <a:t>Translated: [He is on par with apostles]</a:t>
            </a:r>
            <a:endParaRPr lang="en-US" altLang="en-US" sz="3200" dirty="0">
              <a:solidFill>
                <a:srgbClr val="99FF33"/>
              </a:solidFill>
            </a:endParaRPr>
          </a:p>
        </p:txBody>
      </p:sp>
    </p:spTree>
    <p:extLst>
      <p:ext uri="{BB962C8B-B14F-4D97-AF65-F5344CB8AC3E}">
        <p14:creationId xmlns:p14="http://schemas.microsoft.com/office/powerpoint/2010/main" val="3974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Docetism </a:t>
            </a:r>
            <a:r>
              <a:rPr lang="en-US" altLang="en-US" sz="3600" dirty="0">
                <a:solidFill>
                  <a:schemeClr val="bg1"/>
                </a:solidFill>
              </a:rPr>
              <a:t>(AD 70-170)</a:t>
            </a:r>
          </a:p>
        </p:txBody>
      </p:sp>
      <p:sp>
        <p:nvSpPr>
          <p:cNvPr id="3075" name="Rectangle 3"/>
          <p:cNvSpPr>
            <a:spLocks noGrp="1" noChangeArrowheads="1"/>
          </p:cNvSpPr>
          <p:nvPr>
            <p:ph type="body" idx="1"/>
          </p:nvPr>
        </p:nvSpPr>
        <p:spPr>
          <a:xfrm>
            <a:off x="457200" y="990600"/>
            <a:ext cx="8229600" cy="4876800"/>
          </a:xfrm>
        </p:spPr>
        <p:txBody>
          <a:bodyPr/>
          <a:lstStyle/>
          <a:p>
            <a:pPr>
              <a:spcAft>
                <a:spcPts val="600"/>
              </a:spcAft>
              <a:buFont typeface="Arial" panose="020B0604020202020204" pitchFamily="34" charset="0"/>
              <a:buChar char="•"/>
            </a:pPr>
            <a:r>
              <a:rPr lang="en-US" altLang="en-US" dirty="0">
                <a:solidFill>
                  <a:schemeClr val="bg1"/>
                </a:solidFill>
              </a:rPr>
              <a:t>Believed matter is evil, thus denied reality of Christ’s body.  </a:t>
            </a:r>
          </a:p>
          <a:p>
            <a:pPr>
              <a:spcAft>
                <a:spcPts val="600"/>
              </a:spcAft>
              <a:buFont typeface="Arial" panose="020B0604020202020204" pitchFamily="34" charset="0"/>
              <a:buChar char="•"/>
            </a:pPr>
            <a:r>
              <a:rPr lang="en-US" altLang="en-US" dirty="0">
                <a:solidFill>
                  <a:srgbClr val="99FF33"/>
                </a:solidFill>
              </a:rPr>
              <a:t>[Like Casper]</a:t>
            </a:r>
            <a:endParaRPr lang="en-US" altLang="en-US" sz="3200" dirty="0">
              <a:solidFill>
                <a:srgbClr val="99FF33"/>
              </a:solidFill>
            </a:endParaRPr>
          </a:p>
        </p:txBody>
      </p:sp>
    </p:spTree>
    <p:extLst>
      <p:ext uri="{BB962C8B-B14F-4D97-AF65-F5344CB8AC3E}">
        <p14:creationId xmlns:p14="http://schemas.microsoft.com/office/powerpoint/2010/main" val="164961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Arianism </a:t>
            </a:r>
            <a:r>
              <a:rPr lang="en-US" altLang="en-US" sz="3600" dirty="0">
                <a:solidFill>
                  <a:schemeClr val="bg1"/>
                </a:solidFill>
              </a:rPr>
              <a:t>(AD 325)</a:t>
            </a:r>
          </a:p>
        </p:txBody>
      </p:sp>
      <p:sp>
        <p:nvSpPr>
          <p:cNvPr id="3075" name="Rectangle 3"/>
          <p:cNvSpPr>
            <a:spLocks noGrp="1" noChangeArrowheads="1"/>
          </p:cNvSpPr>
          <p:nvPr>
            <p:ph type="body" idx="1"/>
          </p:nvPr>
        </p:nvSpPr>
        <p:spPr>
          <a:xfrm>
            <a:off x="304800" y="838200"/>
            <a:ext cx="8534400" cy="5715000"/>
          </a:xfrm>
        </p:spPr>
        <p:txBody>
          <a:bodyPr/>
          <a:lstStyle/>
          <a:p>
            <a:pPr marL="285750" indent="-285750">
              <a:spcAft>
                <a:spcPts val="400"/>
              </a:spcAft>
              <a:buFont typeface="Arial" panose="020B0604020202020204" pitchFamily="34" charset="0"/>
              <a:buChar char="•"/>
            </a:pPr>
            <a:r>
              <a:rPr lang="en-US" altLang="en-US" dirty="0">
                <a:solidFill>
                  <a:schemeClr val="bg1"/>
                </a:solidFill>
              </a:rPr>
              <a:t>Arianism (Arius: </a:t>
            </a:r>
            <a:r>
              <a:rPr lang="en-US" altLang="en-US" sz="3100" dirty="0">
                <a:solidFill>
                  <a:schemeClr val="bg1"/>
                </a:solidFill>
              </a:rPr>
              <a:t>condemned at Nice, 325).   </a:t>
            </a:r>
          </a:p>
          <a:p>
            <a:pPr marL="285750" indent="-285750">
              <a:spcAft>
                <a:spcPts val="400"/>
              </a:spcAft>
              <a:buFont typeface="Arial" panose="020B0604020202020204" pitchFamily="34" charset="0"/>
              <a:buChar char="•"/>
            </a:pPr>
            <a:r>
              <a:rPr lang="en-US" altLang="en-US" sz="3100" dirty="0">
                <a:solidFill>
                  <a:schemeClr val="bg1"/>
                </a:solidFill>
              </a:rPr>
              <a:t>Origen had taught separate essence bet-ween Father and Son, and subordination of Son as secondary God beneath Father.   </a:t>
            </a:r>
          </a:p>
          <a:p>
            <a:pPr marL="285750" indent="-285750">
              <a:spcAft>
                <a:spcPts val="400"/>
              </a:spcAft>
              <a:buFont typeface="Arial" panose="020B0604020202020204" pitchFamily="34" charset="0"/>
              <a:buChar char="•"/>
            </a:pPr>
            <a:r>
              <a:rPr lang="en-US" altLang="en-US" sz="3100" dirty="0">
                <a:solidFill>
                  <a:schemeClr val="bg1"/>
                </a:solidFill>
              </a:rPr>
              <a:t>Furnished starting point for Arian heresy. Father alone is God; Jesus is a creature.   Passages seem to place Christ in category of what is created, ascribe growth, lack of knowledge, weariness, sorrow, and other changing human affections to Him.</a:t>
            </a:r>
          </a:p>
          <a:p>
            <a:pPr marL="285750" indent="-285750">
              <a:spcAft>
                <a:spcPts val="400"/>
              </a:spcAft>
              <a:buFont typeface="Arial" panose="020B0604020202020204" pitchFamily="34" charset="0"/>
              <a:buChar char="•"/>
            </a:pPr>
            <a:r>
              <a:rPr lang="en-US" altLang="en-US" sz="3100" dirty="0">
                <a:solidFill>
                  <a:srgbClr val="99FF33"/>
                </a:solidFill>
              </a:rPr>
              <a:t>[Watchtower]</a:t>
            </a:r>
          </a:p>
        </p:txBody>
      </p:sp>
    </p:spTree>
    <p:extLst>
      <p:ext uri="{BB962C8B-B14F-4D97-AF65-F5344CB8AC3E}">
        <p14:creationId xmlns:p14="http://schemas.microsoft.com/office/powerpoint/2010/main" val="107740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00"/>
                </a:solidFill>
              </a:rPr>
              <a:t>Apollinarianism </a:t>
            </a:r>
            <a:r>
              <a:rPr lang="en-US" altLang="en-US" sz="3600" dirty="0">
                <a:solidFill>
                  <a:schemeClr val="bg1"/>
                </a:solidFill>
              </a:rPr>
              <a:t>(AD 362-431)</a:t>
            </a:r>
          </a:p>
        </p:txBody>
      </p:sp>
      <p:sp>
        <p:nvSpPr>
          <p:cNvPr id="3075" name="Rectangle 3"/>
          <p:cNvSpPr>
            <a:spLocks noGrp="1" noChangeArrowheads="1"/>
          </p:cNvSpPr>
          <p:nvPr>
            <p:ph type="body" idx="1"/>
          </p:nvPr>
        </p:nvSpPr>
        <p:spPr>
          <a:xfrm>
            <a:off x="304800" y="838200"/>
            <a:ext cx="8534400" cy="5562600"/>
          </a:xfrm>
        </p:spPr>
        <p:txBody>
          <a:bodyPr/>
          <a:lstStyle/>
          <a:p>
            <a:pPr marL="285750" indent="-285750">
              <a:spcAft>
                <a:spcPts val="400"/>
              </a:spcAft>
              <a:buFont typeface="Arial" panose="020B0604020202020204" pitchFamily="34" charset="0"/>
              <a:buChar char="•"/>
            </a:pPr>
            <a:r>
              <a:rPr lang="en-US" altLang="en-US" dirty="0">
                <a:solidFill>
                  <a:schemeClr val="bg1"/>
                </a:solidFill>
              </a:rPr>
              <a:t>Apollinaris was condemned at Constantin-</a:t>
            </a:r>
            <a:r>
              <a:rPr lang="en-US" altLang="en-US" dirty="0" err="1">
                <a:solidFill>
                  <a:schemeClr val="bg1"/>
                </a:solidFill>
              </a:rPr>
              <a:t>ople</a:t>
            </a:r>
            <a:r>
              <a:rPr lang="en-US" altLang="en-US" dirty="0">
                <a:solidFill>
                  <a:schemeClr val="bg1"/>
                </a:solidFill>
              </a:rPr>
              <a:t>, 381</a:t>
            </a:r>
          </a:p>
          <a:p>
            <a:pPr marL="285750" indent="-285750">
              <a:spcAft>
                <a:spcPts val="400"/>
              </a:spcAft>
              <a:buFont typeface="Arial" panose="020B0604020202020204" pitchFamily="34" charset="0"/>
              <a:buChar char="•"/>
            </a:pPr>
            <a:r>
              <a:rPr lang="en-US" altLang="en-US" dirty="0">
                <a:solidFill>
                  <a:schemeClr val="bg1"/>
                </a:solidFill>
              </a:rPr>
              <a:t>Denied the completeness of Christ’s humanity.   He believed it was impossible to join full divinity with full humanity in one person, of two wholes in one whole.   </a:t>
            </a:r>
          </a:p>
          <a:p>
            <a:pPr marL="285750" indent="-285750">
              <a:spcAft>
                <a:spcPts val="400"/>
              </a:spcAft>
              <a:buFont typeface="Arial" panose="020B0604020202020204" pitchFamily="34" charset="0"/>
              <a:buChar char="•"/>
            </a:pPr>
            <a:r>
              <a:rPr lang="en-US" altLang="en-US" dirty="0">
                <a:solidFill>
                  <a:srgbClr val="99FF33"/>
                </a:solidFill>
              </a:rPr>
              <a:t>[A god not all-powerful]</a:t>
            </a:r>
          </a:p>
        </p:txBody>
      </p:sp>
    </p:spTree>
    <p:extLst>
      <p:ext uri="{BB962C8B-B14F-4D97-AF65-F5344CB8AC3E}">
        <p14:creationId xmlns:p14="http://schemas.microsoft.com/office/powerpoint/2010/main" val="32407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5652</TotalTime>
  <Words>2026</Words>
  <Application>Microsoft Office PowerPoint</Application>
  <PresentationFormat>On-screen Show (4:3)</PresentationFormat>
  <Paragraphs>157</Paragraphs>
  <Slides>32</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Verdana</vt:lpstr>
      <vt:lpstr>Default Design</vt:lpstr>
      <vt:lpstr>1_Default Design</vt:lpstr>
      <vt:lpstr>PowerPoint Presentation</vt:lpstr>
      <vt:lpstr>Jesus</vt:lpstr>
      <vt:lpstr>Jesus in Daniel</vt:lpstr>
      <vt:lpstr>Jesus in Mark</vt:lpstr>
      <vt:lpstr>I. The Nature of Jesus Always Provoked Controversy</vt:lpstr>
      <vt:lpstr>Ebionism (AD 107?)</vt:lpstr>
      <vt:lpstr>Docetism (AD 70-170)</vt:lpstr>
      <vt:lpstr>Arianism (AD 325)</vt:lpstr>
      <vt:lpstr>Apollinarianism (AD 362-431)</vt:lpstr>
      <vt:lpstr>Nestorianism (AD 428-431)</vt:lpstr>
      <vt:lpstr>Eutychianism (AD 449)</vt:lpstr>
      <vt:lpstr>I. The Nature of Jesus Always Provoked Controversy</vt:lpstr>
      <vt:lpstr>He is fully man (1/2)</vt:lpstr>
      <vt:lpstr>He is fully man (2/2)</vt:lpstr>
      <vt:lpstr>He is fully God</vt:lpstr>
      <vt:lpstr>He led a double life</vt:lpstr>
      <vt:lpstr>Summary</vt:lpstr>
      <vt:lpstr>I. The Nature of Jesus Always Provoked Controversy</vt:lpstr>
      <vt:lpstr>Scriptures expressly call Him “God”</vt:lpstr>
      <vt:lpstr>Scriptures expressly call Him “God”</vt:lpstr>
      <vt:lpstr>Scriptures expressly call Him “God”</vt:lpstr>
      <vt:lpstr>OT descriptions of God apply to Him</vt:lpstr>
      <vt:lpstr>OT descriptions of God apply to Him</vt:lpstr>
      <vt:lpstr>OT descriptions of God apply to Him</vt:lpstr>
      <vt:lpstr>He does the works of God</vt:lpstr>
      <vt:lpstr>He does the works of God</vt:lpstr>
      <vt:lpstr>He received honor and worship</vt:lpstr>
      <vt:lpstr>His Name is associated with God on equal basis</vt:lpstr>
      <vt:lpstr>His Name is associated with God on equal basis</vt:lpstr>
      <vt:lpstr>His Name is associated with God on equal basis</vt:lpstr>
      <vt:lpstr>He claimed equality with God</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534</cp:revision>
  <dcterms:created xsi:type="dcterms:W3CDTF">2004-01-08T21:08:14Z</dcterms:created>
  <dcterms:modified xsi:type="dcterms:W3CDTF">2021-05-17T18:58:03Z</dcterms:modified>
</cp:coreProperties>
</file>