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305" r:id="rId2"/>
    <p:sldId id="475" r:id="rId3"/>
    <p:sldId id="653" r:id="rId4"/>
    <p:sldId id="632" r:id="rId5"/>
    <p:sldId id="654" r:id="rId6"/>
    <p:sldId id="656" r:id="rId7"/>
    <p:sldId id="633" r:id="rId8"/>
    <p:sldId id="634" r:id="rId9"/>
    <p:sldId id="609" r:id="rId10"/>
    <p:sldId id="610" r:id="rId11"/>
    <p:sldId id="636" r:id="rId12"/>
    <p:sldId id="635" r:id="rId13"/>
    <p:sldId id="637" r:id="rId14"/>
    <p:sldId id="638" r:id="rId15"/>
    <p:sldId id="639" r:id="rId16"/>
    <p:sldId id="640" r:id="rId17"/>
    <p:sldId id="641" r:id="rId18"/>
    <p:sldId id="642" r:id="rId19"/>
    <p:sldId id="643" r:id="rId20"/>
    <p:sldId id="644" r:id="rId21"/>
    <p:sldId id="625" r:id="rId22"/>
    <p:sldId id="652" r:id="rId23"/>
    <p:sldId id="645" r:id="rId24"/>
    <p:sldId id="646" r:id="rId25"/>
    <p:sldId id="647" r:id="rId26"/>
    <p:sldId id="648" r:id="rId27"/>
    <p:sldId id="649" r:id="rId28"/>
    <p:sldId id="650" r:id="rId29"/>
    <p:sldId id="651"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CC"/>
    <a:srgbClr val="00FFCC"/>
    <a:srgbClr val="99FF66"/>
    <a:srgbClr val="CCFFFF"/>
    <a:srgbClr val="FFFF99"/>
    <a:srgbClr val="FF9900"/>
    <a:srgbClr val="FFCC99"/>
    <a:srgbClr val="0000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86" d="100"/>
          <a:sy n="86" d="100"/>
        </p:scale>
        <p:origin x="113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32693E8E-39FD-483E-A9DB-E12A6DA0EC2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6E567A2-252C-4724-9EBD-9E11C35E2F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25C52FD-B4D4-42C6-90CD-75680F2C2ACA}"/>
              </a:ext>
            </a:extLst>
          </p:cNvPr>
          <p:cNvSpPr>
            <a:spLocks noGrp="1" noChangeArrowheads="1"/>
          </p:cNvSpPr>
          <p:nvPr>
            <p:ph type="sldNum" sz="quarter" idx="12"/>
          </p:nvPr>
        </p:nvSpPr>
        <p:spPr>
          <a:ln/>
        </p:spPr>
        <p:txBody>
          <a:bodyPr/>
          <a:lstStyle>
            <a:lvl1pPr>
              <a:defRPr/>
            </a:lvl1pPr>
          </a:lstStyle>
          <a:p>
            <a:pPr>
              <a:defRPr/>
            </a:pPr>
            <a:fld id="{10F4DA3B-E579-429F-B100-3D6C82B4B971}" type="slidenum">
              <a:rPr lang="en-US" altLang="en-US"/>
              <a:pPr>
                <a:defRPr/>
              </a:pPr>
              <a:t>‹#›</a:t>
            </a:fld>
            <a:endParaRPr lang="en-US" altLang="en-US"/>
          </a:p>
        </p:txBody>
      </p:sp>
    </p:spTree>
    <p:extLst>
      <p:ext uri="{BB962C8B-B14F-4D97-AF65-F5344CB8AC3E}">
        <p14:creationId xmlns:p14="http://schemas.microsoft.com/office/powerpoint/2010/main" val="3122222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A17294F-ED2C-4319-8322-B87842BE265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DC6B21E-C112-49C0-B351-8DC9BFB9FD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7F2E53B-17FF-40B7-B95E-3B5EA6A0F8DF}"/>
              </a:ext>
            </a:extLst>
          </p:cNvPr>
          <p:cNvSpPr>
            <a:spLocks noGrp="1" noChangeArrowheads="1"/>
          </p:cNvSpPr>
          <p:nvPr>
            <p:ph type="sldNum" sz="quarter" idx="12"/>
          </p:nvPr>
        </p:nvSpPr>
        <p:spPr>
          <a:ln/>
        </p:spPr>
        <p:txBody>
          <a:bodyPr/>
          <a:lstStyle>
            <a:lvl1pPr>
              <a:defRPr/>
            </a:lvl1pPr>
          </a:lstStyle>
          <a:p>
            <a:pPr>
              <a:defRPr/>
            </a:pPr>
            <a:fld id="{75FFC0AF-E6C9-435B-9B2B-490DAE1611B5}" type="slidenum">
              <a:rPr lang="en-US" altLang="en-US"/>
              <a:pPr>
                <a:defRPr/>
              </a:pPr>
              <a:t>‹#›</a:t>
            </a:fld>
            <a:endParaRPr lang="en-US" altLang="en-US"/>
          </a:p>
        </p:txBody>
      </p:sp>
    </p:spTree>
    <p:extLst>
      <p:ext uri="{BB962C8B-B14F-4D97-AF65-F5344CB8AC3E}">
        <p14:creationId xmlns:p14="http://schemas.microsoft.com/office/powerpoint/2010/main" val="83857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6CF25D-01B7-4EE7-9F00-9BE73295F0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51373C8-96E5-4D5A-A91F-47B21CF73D7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0831544-90DD-4DEF-9A1D-A5F26F35E907}"/>
              </a:ext>
            </a:extLst>
          </p:cNvPr>
          <p:cNvSpPr>
            <a:spLocks noGrp="1" noChangeArrowheads="1"/>
          </p:cNvSpPr>
          <p:nvPr>
            <p:ph type="sldNum" sz="quarter" idx="12"/>
          </p:nvPr>
        </p:nvSpPr>
        <p:spPr>
          <a:ln/>
        </p:spPr>
        <p:txBody>
          <a:bodyPr/>
          <a:lstStyle>
            <a:lvl1pPr>
              <a:defRPr/>
            </a:lvl1pPr>
          </a:lstStyle>
          <a:p>
            <a:pPr>
              <a:defRPr/>
            </a:pPr>
            <a:fld id="{B2791A14-4106-4D57-A966-841D28FA2C1F}" type="slidenum">
              <a:rPr lang="en-US" altLang="en-US"/>
              <a:pPr>
                <a:defRPr/>
              </a:pPr>
              <a:t>‹#›</a:t>
            </a:fld>
            <a:endParaRPr lang="en-US" altLang="en-US"/>
          </a:p>
        </p:txBody>
      </p:sp>
    </p:spTree>
    <p:extLst>
      <p:ext uri="{BB962C8B-B14F-4D97-AF65-F5344CB8AC3E}">
        <p14:creationId xmlns:p14="http://schemas.microsoft.com/office/powerpoint/2010/main" val="46788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F98D87-FFF2-41D1-84C5-5B5D14A9A1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FC89EFF-1244-4E70-9703-062CF5F73A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6D42C04-9346-458F-A06C-0F1FA8F36F4F}"/>
              </a:ext>
            </a:extLst>
          </p:cNvPr>
          <p:cNvSpPr>
            <a:spLocks noGrp="1" noChangeArrowheads="1"/>
          </p:cNvSpPr>
          <p:nvPr>
            <p:ph type="sldNum" sz="quarter" idx="12"/>
          </p:nvPr>
        </p:nvSpPr>
        <p:spPr>
          <a:ln/>
        </p:spPr>
        <p:txBody>
          <a:bodyPr/>
          <a:lstStyle>
            <a:lvl1pPr>
              <a:defRPr/>
            </a:lvl1pPr>
          </a:lstStyle>
          <a:p>
            <a:pPr>
              <a:defRPr/>
            </a:pPr>
            <a:fld id="{D0EB5F1D-A032-4F73-B9AB-066441233003}" type="slidenum">
              <a:rPr lang="en-US" altLang="en-US"/>
              <a:pPr>
                <a:defRPr/>
              </a:pPr>
              <a:t>‹#›</a:t>
            </a:fld>
            <a:endParaRPr lang="en-US" altLang="en-US"/>
          </a:p>
        </p:txBody>
      </p:sp>
    </p:spTree>
    <p:extLst>
      <p:ext uri="{BB962C8B-B14F-4D97-AF65-F5344CB8AC3E}">
        <p14:creationId xmlns:p14="http://schemas.microsoft.com/office/powerpoint/2010/main" val="394186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95F89F8A-4D9C-41BB-B607-42F54ADD0FA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D5A5484-4D52-4851-8873-A5F36D9B5F3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2A2595E-6208-41A3-A54B-7574619F6295}"/>
              </a:ext>
            </a:extLst>
          </p:cNvPr>
          <p:cNvSpPr>
            <a:spLocks noGrp="1" noChangeArrowheads="1"/>
          </p:cNvSpPr>
          <p:nvPr>
            <p:ph type="sldNum" sz="quarter" idx="12"/>
          </p:nvPr>
        </p:nvSpPr>
        <p:spPr>
          <a:ln/>
        </p:spPr>
        <p:txBody>
          <a:bodyPr/>
          <a:lstStyle>
            <a:lvl1pPr>
              <a:defRPr/>
            </a:lvl1pPr>
          </a:lstStyle>
          <a:p>
            <a:pPr>
              <a:defRPr/>
            </a:pPr>
            <a:fld id="{0153E231-D2BF-42D1-B6F8-945C3F4DB5AE}" type="slidenum">
              <a:rPr lang="en-US" altLang="en-US"/>
              <a:pPr>
                <a:defRPr/>
              </a:pPr>
              <a:t>‹#›</a:t>
            </a:fld>
            <a:endParaRPr lang="en-US" altLang="en-US"/>
          </a:p>
        </p:txBody>
      </p:sp>
    </p:spTree>
    <p:extLst>
      <p:ext uri="{BB962C8B-B14F-4D97-AF65-F5344CB8AC3E}">
        <p14:creationId xmlns:p14="http://schemas.microsoft.com/office/powerpoint/2010/main" val="3105404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B834686-6303-4ADE-AC09-4C5746566B3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A66E28A-B925-4E65-8D24-B57E0F79149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18C4DC8-0CF5-4F97-9A9D-B0F4D5D03C0C}"/>
              </a:ext>
            </a:extLst>
          </p:cNvPr>
          <p:cNvSpPr>
            <a:spLocks noGrp="1" noChangeArrowheads="1"/>
          </p:cNvSpPr>
          <p:nvPr>
            <p:ph type="sldNum" sz="quarter" idx="12"/>
          </p:nvPr>
        </p:nvSpPr>
        <p:spPr>
          <a:ln/>
        </p:spPr>
        <p:txBody>
          <a:bodyPr/>
          <a:lstStyle>
            <a:lvl1pPr>
              <a:defRPr/>
            </a:lvl1pPr>
          </a:lstStyle>
          <a:p>
            <a:pPr>
              <a:defRPr/>
            </a:pPr>
            <a:fld id="{0331DCC2-57A4-4182-9F6B-C2DCB432A299}" type="slidenum">
              <a:rPr lang="en-US" altLang="en-US"/>
              <a:pPr>
                <a:defRPr/>
              </a:pPr>
              <a:t>‹#›</a:t>
            </a:fld>
            <a:endParaRPr lang="en-US" altLang="en-US"/>
          </a:p>
        </p:txBody>
      </p:sp>
    </p:spTree>
    <p:extLst>
      <p:ext uri="{BB962C8B-B14F-4D97-AF65-F5344CB8AC3E}">
        <p14:creationId xmlns:p14="http://schemas.microsoft.com/office/powerpoint/2010/main" val="1711818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A34702E-35DE-42A2-A290-937CE5172CE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8E9B298-8964-4A00-9110-0DBC984AF3F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CE932F0F-2BCD-48A6-BA37-2D4DE766F6C5}"/>
              </a:ext>
            </a:extLst>
          </p:cNvPr>
          <p:cNvSpPr>
            <a:spLocks noGrp="1" noChangeArrowheads="1"/>
          </p:cNvSpPr>
          <p:nvPr>
            <p:ph type="sldNum" sz="quarter" idx="12"/>
          </p:nvPr>
        </p:nvSpPr>
        <p:spPr>
          <a:ln/>
        </p:spPr>
        <p:txBody>
          <a:bodyPr/>
          <a:lstStyle>
            <a:lvl1pPr>
              <a:defRPr/>
            </a:lvl1pPr>
          </a:lstStyle>
          <a:p>
            <a:pPr>
              <a:defRPr/>
            </a:pPr>
            <a:fld id="{6FB4B438-A833-4EF3-9C33-AD72DE2CC814}" type="slidenum">
              <a:rPr lang="en-US" altLang="en-US"/>
              <a:pPr>
                <a:defRPr/>
              </a:pPr>
              <a:t>‹#›</a:t>
            </a:fld>
            <a:endParaRPr lang="en-US" altLang="en-US"/>
          </a:p>
        </p:txBody>
      </p:sp>
    </p:spTree>
    <p:extLst>
      <p:ext uri="{BB962C8B-B14F-4D97-AF65-F5344CB8AC3E}">
        <p14:creationId xmlns:p14="http://schemas.microsoft.com/office/powerpoint/2010/main" val="3827598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84147C9-A3F1-433F-AAFF-6ECA9D4780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6773EA48-7B33-4777-8A3C-EDB44182DAD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94A91A2-B1BE-49B2-A188-D4F95793F6FB}"/>
              </a:ext>
            </a:extLst>
          </p:cNvPr>
          <p:cNvSpPr>
            <a:spLocks noGrp="1" noChangeArrowheads="1"/>
          </p:cNvSpPr>
          <p:nvPr>
            <p:ph type="sldNum" sz="quarter" idx="12"/>
          </p:nvPr>
        </p:nvSpPr>
        <p:spPr>
          <a:ln/>
        </p:spPr>
        <p:txBody>
          <a:bodyPr/>
          <a:lstStyle>
            <a:lvl1pPr>
              <a:defRPr/>
            </a:lvl1pPr>
          </a:lstStyle>
          <a:p>
            <a:pPr>
              <a:defRPr/>
            </a:pPr>
            <a:fld id="{9BB790CD-B251-47C4-8093-16BDA4369A98}" type="slidenum">
              <a:rPr lang="en-US" altLang="en-US"/>
              <a:pPr>
                <a:defRPr/>
              </a:pPr>
              <a:t>‹#›</a:t>
            </a:fld>
            <a:endParaRPr lang="en-US" altLang="en-US"/>
          </a:p>
        </p:txBody>
      </p:sp>
    </p:spTree>
    <p:extLst>
      <p:ext uri="{BB962C8B-B14F-4D97-AF65-F5344CB8AC3E}">
        <p14:creationId xmlns:p14="http://schemas.microsoft.com/office/powerpoint/2010/main" val="2694614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68D967E-F350-40B1-919C-E575A11685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4C4E2942-544A-469B-AB2E-7DFA450F28E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42D87BED-4BC3-4933-B77A-CF96324A2120}"/>
              </a:ext>
            </a:extLst>
          </p:cNvPr>
          <p:cNvSpPr>
            <a:spLocks noGrp="1" noChangeArrowheads="1"/>
          </p:cNvSpPr>
          <p:nvPr>
            <p:ph type="sldNum" sz="quarter" idx="12"/>
          </p:nvPr>
        </p:nvSpPr>
        <p:spPr>
          <a:ln/>
        </p:spPr>
        <p:txBody>
          <a:bodyPr/>
          <a:lstStyle>
            <a:lvl1pPr>
              <a:defRPr/>
            </a:lvl1pPr>
          </a:lstStyle>
          <a:p>
            <a:pPr>
              <a:defRPr/>
            </a:pPr>
            <a:fld id="{FCBAD56C-4A5D-40BB-A9CB-E8F5FBED69D2}" type="slidenum">
              <a:rPr lang="en-US" altLang="en-US"/>
              <a:pPr>
                <a:defRPr/>
              </a:pPr>
              <a:t>‹#›</a:t>
            </a:fld>
            <a:endParaRPr lang="en-US" altLang="en-US"/>
          </a:p>
        </p:txBody>
      </p:sp>
    </p:spTree>
    <p:extLst>
      <p:ext uri="{BB962C8B-B14F-4D97-AF65-F5344CB8AC3E}">
        <p14:creationId xmlns:p14="http://schemas.microsoft.com/office/powerpoint/2010/main" val="2194893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B098DB6-F78D-4B85-96E1-99C3B88C131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DC69AFD-271D-4764-A228-7A2B382F11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8422691-E3A7-4FEC-8503-3D7B10778614}"/>
              </a:ext>
            </a:extLst>
          </p:cNvPr>
          <p:cNvSpPr>
            <a:spLocks noGrp="1" noChangeArrowheads="1"/>
          </p:cNvSpPr>
          <p:nvPr>
            <p:ph type="sldNum" sz="quarter" idx="12"/>
          </p:nvPr>
        </p:nvSpPr>
        <p:spPr>
          <a:ln/>
        </p:spPr>
        <p:txBody>
          <a:bodyPr/>
          <a:lstStyle>
            <a:lvl1pPr>
              <a:defRPr/>
            </a:lvl1pPr>
          </a:lstStyle>
          <a:p>
            <a:pPr>
              <a:defRPr/>
            </a:pPr>
            <a:fld id="{5C9A409D-BB9A-49DD-9EE7-D83C34375027}" type="slidenum">
              <a:rPr lang="en-US" altLang="en-US"/>
              <a:pPr>
                <a:defRPr/>
              </a:pPr>
              <a:t>‹#›</a:t>
            </a:fld>
            <a:endParaRPr lang="en-US" altLang="en-US"/>
          </a:p>
        </p:txBody>
      </p:sp>
    </p:spTree>
    <p:extLst>
      <p:ext uri="{BB962C8B-B14F-4D97-AF65-F5344CB8AC3E}">
        <p14:creationId xmlns:p14="http://schemas.microsoft.com/office/powerpoint/2010/main" val="309631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5D7EBEBA-6559-43C8-A599-BC51EB7FD3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F509530-16DF-48D1-B5F5-C98A8D3D85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25ED5AD-6DB9-4ADA-9DB5-F56AF4682986}"/>
              </a:ext>
            </a:extLst>
          </p:cNvPr>
          <p:cNvSpPr>
            <a:spLocks noGrp="1" noChangeArrowheads="1"/>
          </p:cNvSpPr>
          <p:nvPr>
            <p:ph type="sldNum" sz="quarter" idx="12"/>
          </p:nvPr>
        </p:nvSpPr>
        <p:spPr>
          <a:ln/>
        </p:spPr>
        <p:txBody>
          <a:bodyPr/>
          <a:lstStyle>
            <a:lvl1pPr>
              <a:defRPr/>
            </a:lvl1pPr>
          </a:lstStyle>
          <a:p>
            <a:pPr>
              <a:defRPr/>
            </a:pPr>
            <a:fld id="{D42290AD-1421-4630-B7C0-21FD9A44DCC6}" type="slidenum">
              <a:rPr lang="en-US" altLang="en-US"/>
              <a:pPr>
                <a:defRPr/>
              </a:pPr>
              <a:t>‹#›</a:t>
            </a:fld>
            <a:endParaRPr lang="en-US" altLang="en-US"/>
          </a:p>
        </p:txBody>
      </p:sp>
    </p:spTree>
    <p:extLst>
      <p:ext uri="{BB962C8B-B14F-4D97-AF65-F5344CB8AC3E}">
        <p14:creationId xmlns:p14="http://schemas.microsoft.com/office/powerpoint/2010/main" val="45063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CF1B833-C6E0-46FB-A23C-F4986F4EEAA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337713B-F5E7-430C-A59B-1DDF4749622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2036185-70A9-42BE-9A12-B66F77F4651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8A873452-E442-4C5E-AA4F-DEECDAFB792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70153418-0622-41A8-B1A5-9138FED9B5B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373DC09-5685-4D12-8DF6-4F8A4E96F1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ref.ly/logosres/nkjv?ref=BibleNKJV.Ac15.1&amp;off=30&amp;ctx=ver+Circumcision%0a15+~And+a%EF%BB%BFcertain+men+c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 name="Rectangle: Rounded Corners 2">
            <a:extLst>
              <a:ext uri="{FF2B5EF4-FFF2-40B4-BE49-F238E27FC236}">
                <a16:creationId xmlns:a16="http://schemas.microsoft.com/office/drawing/2014/main" id="{1BBC1824-2D85-4E16-8CEF-63034EC2D16E}"/>
              </a:ext>
            </a:extLst>
          </p:cNvPr>
          <p:cNvSpPr/>
          <p:nvPr/>
        </p:nvSpPr>
        <p:spPr>
          <a:xfrm>
            <a:off x="1633883" y="1143000"/>
            <a:ext cx="5887347" cy="1295400"/>
          </a:xfrm>
          <a:prstGeom prst="roundRect">
            <a:avLst/>
          </a:prstGeom>
          <a:solidFill>
            <a:schemeClr val="tx1"/>
          </a:solidFill>
          <a:ln w="12700">
            <a:solidFill>
              <a:srgbClr val="FFFF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dirty="0">
                <a:solidFill>
                  <a:srgbClr val="FFFF00"/>
                </a:solidFill>
              </a:rPr>
              <a:t>Hypothermia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828964"/>
          </a:xfrm>
        </p:spPr>
        <p:txBody>
          <a:bodyPr/>
          <a:lstStyle/>
          <a:p>
            <a:r>
              <a:rPr lang="en-US" sz="3600" dirty="0">
                <a:solidFill>
                  <a:srgbClr val="CCFFFF"/>
                </a:solidFill>
              </a:rPr>
              <a:t>Worship loses joy</a:t>
            </a:r>
            <a:endParaRPr lang="en-US" sz="3200" dirty="0">
              <a:solidFill>
                <a:schemeClr val="bg1"/>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914400"/>
            <a:ext cx="8610600" cy="5562600"/>
          </a:xfrm>
        </p:spPr>
        <p:txBody>
          <a:bodyPr/>
          <a:lstStyle/>
          <a:p>
            <a:r>
              <a:rPr lang="en-US" dirty="0">
                <a:solidFill>
                  <a:schemeClr val="bg1"/>
                </a:solidFill>
                <a:ea typeface="Verdana" panose="020B0604030504040204" pitchFamily="34" charset="0"/>
                <a:cs typeface="Times New Roman" panose="02020603050405020304" pitchFamily="18" charset="0"/>
              </a:rPr>
              <a:t>Malachi 1:13 </a:t>
            </a:r>
            <a:r>
              <a:rPr lang="en-US" dirty="0">
                <a:solidFill>
                  <a:srgbClr val="FFFFCC"/>
                </a:solidFill>
              </a:rPr>
              <a:t>You also say, Oh, what a weariness!  And you sneer at it, Says the Lord of hosts.  And you bring the stolen, the lame, and the sick; Thus you bring an offering!  Should I accept this from your hand?  Says the Lord.</a:t>
            </a:r>
          </a:p>
          <a:p>
            <a:endParaRPr lang="en-US" sz="3200" dirty="0">
              <a:solidFill>
                <a:schemeClr val="bg1"/>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52068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828964"/>
          </a:xfrm>
        </p:spPr>
        <p:txBody>
          <a:bodyPr/>
          <a:lstStyle/>
          <a:p>
            <a:r>
              <a:rPr lang="en-US" sz="3600" dirty="0">
                <a:solidFill>
                  <a:srgbClr val="CCFFFF"/>
                </a:solidFill>
              </a:rPr>
              <a:t>Financial support of church slacks</a:t>
            </a:r>
            <a:endParaRPr lang="en-US" sz="3200" dirty="0">
              <a:solidFill>
                <a:schemeClr val="bg1"/>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914400"/>
            <a:ext cx="8610600" cy="5257800"/>
          </a:xfrm>
        </p:spPr>
        <p:txBody>
          <a:bodyPr/>
          <a:lstStyle/>
          <a:p>
            <a:pPr>
              <a:spcAft>
                <a:spcPts val="900"/>
              </a:spcAft>
            </a:pPr>
            <a:r>
              <a:rPr lang="en-US" dirty="0">
                <a:solidFill>
                  <a:schemeClr val="bg1"/>
                </a:solidFill>
                <a:ea typeface="Verdana" panose="020B0604030504040204" pitchFamily="34" charset="0"/>
                <a:cs typeface="Times New Roman" panose="02020603050405020304" pitchFamily="18" charset="0"/>
              </a:rPr>
              <a:t>Malachi 3:8 </a:t>
            </a:r>
            <a:r>
              <a:rPr lang="en-US" dirty="0">
                <a:solidFill>
                  <a:srgbClr val="FFFFCC"/>
                </a:solidFill>
              </a:rPr>
              <a:t>Will a man rob God?  Yet you have robbed Me!  But you say, In what way have we robbed You? In tithes and offerings.</a:t>
            </a:r>
          </a:p>
          <a:p>
            <a:r>
              <a:rPr lang="en-US" dirty="0">
                <a:solidFill>
                  <a:schemeClr val="bg1"/>
                </a:solidFill>
              </a:rPr>
              <a:t>2 Cor.8:10 </a:t>
            </a:r>
            <a:r>
              <a:rPr lang="en-US" dirty="0">
                <a:solidFill>
                  <a:srgbClr val="FFFFCC"/>
                </a:solidFill>
              </a:rPr>
              <a:t>And in this I give advice: It is to your advantage not only to be doing what you began and were desiring to do a year ago . . .</a:t>
            </a:r>
          </a:p>
          <a:p>
            <a:pPr marL="457200" lvl="1" indent="0">
              <a:buNone/>
            </a:pPr>
            <a:endParaRPr lang="en-US" sz="3200" dirty="0">
              <a:solidFill>
                <a:schemeClr val="bg1"/>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4826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1057564"/>
          </a:xfrm>
        </p:spPr>
        <p:txBody>
          <a:bodyPr/>
          <a:lstStyle/>
          <a:p>
            <a:r>
              <a:rPr lang="en-US" sz="3600" dirty="0">
                <a:solidFill>
                  <a:srgbClr val="CCFFFF"/>
                </a:solidFill>
              </a:rPr>
              <a:t>Prayers decrease in frequency; become a formality</a:t>
            </a:r>
            <a:endParaRPr lang="en-US" sz="3200" dirty="0">
              <a:solidFill>
                <a:schemeClr val="bg1"/>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371600"/>
            <a:ext cx="8610600" cy="5105400"/>
          </a:xfrm>
        </p:spPr>
        <p:txBody>
          <a:bodyPr/>
          <a:lstStyle/>
          <a:p>
            <a:pPr>
              <a:spcAft>
                <a:spcPts val="600"/>
              </a:spcAft>
            </a:pPr>
            <a:r>
              <a:rPr lang="en-US" dirty="0">
                <a:solidFill>
                  <a:schemeClr val="bg1"/>
                </a:solidFill>
                <a:ea typeface="Verdana" panose="020B0604030504040204" pitchFamily="34" charset="0"/>
                <a:cs typeface="Times New Roman" panose="02020603050405020304" pitchFamily="18" charset="0"/>
              </a:rPr>
              <a:t>Mt.6:5 </a:t>
            </a:r>
            <a:r>
              <a:rPr lang="en-US" dirty="0">
                <a:solidFill>
                  <a:srgbClr val="FFFFCC"/>
                </a:solidFill>
              </a:rPr>
              <a:t>And when you pray, you shall not be like the hypocrites.  For they love to pray standing in the synagogues and on the corners of the streets, that they may be seen by men.  Assuredly, I say to you, they have their reward.</a:t>
            </a:r>
          </a:p>
          <a:p>
            <a:r>
              <a:rPr lang="en-US" dirty="0">
                <a:solidFill>
                  <a:schemeClr val="bg1"/>
                </a:solidFill>
              </a:rPr>
              <a:t>Ja.4:2</a:t>
            </a:r>
            <a:r>
              <a:rPr lang="en-US" dirty="0">
                <a:solidFill>
                  <a:srgbClr val="FFFFCC"/>
                </a:solidFill>
              </a:rPr>
              <a:t> You lust and do not have. You murder and covet and cannot obtain. You fight and war. Yet you do not have because you do not ask. </a:t>
            </a:r>
          </a:p>
        </p:txBody>
      </p:sp>
    </p:spTree>
    <p:extLst>
      <p:ext uri="{BB962C8B-B14F-4D97-AF65-F5344CB8AC3E}">
        <p14:creationId xmlns:p14="http://schemas.microsoft.com/office/powerpoint/2010/main" val="237554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1057564"/>
          </a:xfrm>
        </p:spPr>
        <p:txBody>
          <a:bodyPr/>
          <a:lstStyle/>
          <a:p>
            <a:r>
              <a:rPr lang="en-US" sz="3600" dirty="0">
                <a:solidFill>
                  <a:srgbClr val="CCFFFF"/>
                </a:solidFill>
              </a:rPr>
              <a:t>Hypercriticism</a:t>
            </a:r>
            <a:endParaRPr lang="en-US" sz="3200" dirty="0">
              <a:solidFill>
                <a:schemeClr val="bg1"/>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066800"/>
            <a:ext cx="8610600" cy="5105400"/>
          </a:xfrm>
        </p:spPr>
        <p:txBody>
          <a:bodyPr/>
          <a:lstStyle/>
          <a:p>
            <a:r>
              <a:rPr lang="en-US" dirty="0">
                <a:solidFill>
                  <a:schemeClr val="bg1"/>
                </a:solidFill>
                <a:ea typeface="Verdana" panose="020B0604030504040204" pitchFamily="34" charset="0"/>
                <a:cs typeface="Times New Roman" panose="02020603050405020304" pitchFamily="18" charset="0"/>
              </a:rPr>
              <a:t>Ac.6:1 </a:t>
            </a:r>
            <a:r>
              <a:rPr lang="en-US" dirty="0">
                <a:solidFill>
                  <a:srgbClr val="FFFFCC"/>
                </a:solidFill>
              </a:rPr>
              <a:t>Now in those days, when the number of the disciples was multiplying, there arose a complaint against the Hebrews by the Hellenists, because their widows were neglected in the daily distribution. </a:t>
            </a:r>
          </a:p>
        </p:txBody>
      </p:sp>
    </p:spTree>
    <p:extLst>
      <p:ext uri="{BB962C8B-B14F-4D97-AF65-F5344CB8AC3E}">
        <p14:creationId xmlns:p14="http://schemas.microsoft.com/office/powerpoint/2010/main" val="2634364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1057564"/>
          </a:xfrm>
        </p:spPr>
        <p:txBody>
          <a:bodyPr/>
          <a:lstStyle/>
          <a:p>
            <a:r>
              <a:rPr lang="en-US" sz="3600" dirty="0">
                <a:solidFill>
                  <a:srgbClr val="CCFFFF"/>
                </a:solidFill>
              </a:rPr>
              <a:t>Discontentment; growing desire</a:t>
            </a:r>
            <a:br>
              <a:rPr lang="en-US" sz="3600" dirty="0">
                <a:solidFill>
                  <a:srgbClr val="CCFFFF"/>
                </a:solidFill>
              </a:rPr>
            </a:br>
            <a:r>
              <a:rPr lang="en-US" sz="3600" dirty="0">
                <a:solidFill>
                  <a:srgbClr val="CCFFFF"/>
                </a:solidFill>
              </a:rPr>
              <a:t>for something new</a:t>
            </a:r>
            <a:endParaRPr lang="en-US" sz="3200" dirty="0">
              <a:solidFill>
                <a:schemeClr val="bg1"/>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371600"/>
            <a:ext cx="8610600" cy="5105400"/>
          </a:xfrm>
        </p:spPr>
        <p:txBody>
          <a:bodyPr/>
          <a:lstStyle/>
          <a:p>
            <a:pPr>
              <a:spcAft>
                <a:spcPts val="1200"/>
              </a:spcAft>
            </a:pPr>
            <a:r>
              <a:rPr lang="en-US" dirty="0">
                <a:solidFill>
                  <a:schemeClr val="bg1"/>
                </a:solidFill>
                <a:ea typeface="Verdana" panose="020B0604030504040204" pitchFamily="34" charset="0"/>
                <a:cs typeface="Times New Roman" panose="02020603050405020304" pitchFamily="18" charset="0"/>
              </a:rPr>
              <a:t>Ac.15:1 </a:t>
            </a:r>
            <a:r>
              <a:rPr lang="en-US" dirty="0">
                <a:solidFill>
                  <a:srgbClr val="FFFFCC"/>
                </a:solidFill>
              </a:rPr>
              <a:t>And certain men came down from Judea and taught the brethren, Unless you are circumcised according to the custom of Moses, you cannot be saved.</a:t>
            </a:r>
            <a:endParaRPr lang="en-US" dirty="0">
              <a:solidFill>
                <a:srgbClr val="FFFFCC"/>
              </a:solidFill>
              <a:hlinkClick r:id="rId2">
                <a:extLst>
                  <a:ext uri="{A12FA001-AC4F-418D-AE19-62706E023703}">
                    <ahyp:hlinkClr xmlns:ahyp="http://schemas.microsoft.com/office/drawing/2018/hyperlinkcolor" val="tx"/>
                  </a:ext>
                </a:extLst>
              </a:hlinkClick>
            </a:endParaRPr>
          </a:p>
          <a:p>
            <a:pPr>
              <a:spcAft>
                <a:spcPts val="900"/>
              </a:spcAft>
            </a:pPr>
            <a:r>
              <a:rPr lang="en-US" dirty="0">
                <a:solidFill>
                  <a:schemeClr val="bg1"/>
                </a:solidFill>
                <a:ea typeface="Verdana" panose="020B0604030504040204" pitchFamily="34" charset="0"/>
                <a:cs typeface="Times New Roman" panose="02020603050405020304" pitchFamily="18" charset="0"/>
              </a:rPr>
              <a:t>Ac.20:29-30</a:t>
            </a:r>
          </a:p>
          <a:p>
            <a:r>
              <a:rPr lang="en-US" dirty="0">
                <a:solidFill>
                  <a:schemeClr val="bg1"/>
                </a:solidFill>
                <a:ea typeface="Verdana" panose="020B0604030504040204" pitchFamily="34" charset="0"/>
                <a:cs typeface="Times New Roman" panose="02020603050405020304" pitchFamily="18" charset="0"/>
              </a:rPr>
              <a:t>Gal.1:6-9</a:t>
            </a:r>
            <a:endParaRPr lang="en-US" dirty="0">
              <a:solidFill>
                <a:srgbClr val="FFFFCC"/>
              </a:solidFill>
            </a:endParaRPr>
          </a:p>
        </p:txBody>
      </p:sp>
    </p:spTree>
    <p:extLst>
      <p:ext uri="{BB962C8B-B14F-4D97-AF65-F5344CB8AC3E}">
        <p14:creationId xmlns:p14="http://schemas.microsoft.com/office/powerpoint/2010/main" val="62283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1057564"/>
          </a:xfrm>
        </p:spPr>
        <p:txBody>
          <a:bodyPr/>
          <a:lstStyle/>
          <a:p>
            <a:r>
              <a:rPr lang="en-US" sz="3600" dirty="0">
                <a:solidFill>
                  <a:srgbClr val="CCFFFF"/>
                </a:solidFill>
              </a:rPr>
              <a:t>Worldliness grows stronger</a:t>
            </a:r>
            <a:endParaRPr lang="en-US" sz="3200" dirty="0">
              <a:solidFill>
                <a:schemeClr val="bg1"/>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219200"/>
            <a:ext cx="8610600" cy="5105400"/>
          </a:xfrm>
        </p:spPr>
        <p:txBody>
          <a:bodyPr/>
          <a:lstStyle/>
          <a:p>
            <a:r>
              <a:rPr lang="en-US" dirty="0">
                <a:solidFill>
                  <a:schemeClr val="bg1"/>
                </a:solidFill>
                <a:ea typeface="Verdana" panose="020B0604030504040204" pitchFamily="34" charset="0"/>
                <a:cs typeface="Times New Roman" panose="02020603050405020304" pitchFamily="18" charset="0"/>
              </a:rPr>
              <a:t>2 Tim.4:10 </a:t>
            </a:r>
            <a:r>
              <a:rPr lang="en-US" dirty="0">
                <a:solidFill>
                  <a:srgbClr val="FFFFCC"/>
                </a:solidFill>
              </a:rPr>
              <a:t>Demas has forsaken me, having loved this present world, and has departed for Thessalonica.</a:t>
            </a:r>
          </a:p>
        </p:txBody>
      </p:sp>
    </p:spTree>
    <p:extLst>
      <p:ext uri="{BB962C8B-B14F-4D97-AF65-F5344CB8AC3E}">
        <p14:creationId xmlns:p14="http://schemas.microsoft.com/office/powerpoint/2010/main" val="608564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1057564"/>
          </a:xfrm>
        </p:spPr>
        <p:txBody>
          <a:bodyPr/>
          <a:lstStyle/>
          <a:p>
            <a:r>
              <a:rPr lang="en-US" sz="3600" dirty="0">
                <a:solidFill>
                  <a:srgbClr val="CCFFFF"/>
                </a:solidFill>
              </a:rPr>
              <a:t>Irritating sermons</a:t>
            </a:r>
            <a:endParaRPr lang="en-US" sz="3200" dirty="0">
              <a:solidFill>
                <a:schemeClr val="bg1"/>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219200"/>
            <a:ext cx="8610600" cy="5105400"/>
          </a:xfrm>
        </p:spPr>
        <p:txBody>
          <a:bodyPr/>
          <a:lstStyle/>
          <a:p>
            <a:r>
              <a:rPr lang="en-US" dirty="0">
                <a:solidFill>
                  <a:schemeClr val="bg1"/>
                </a:solidFill>
                <a:ea typeface="Verdana" panose="020B0604030504040204" pitchFamily="34" charset="0"/>
                <a:cs typeface="Times New Roman" panose="02020603050405020304" pitchFamily="18" charset="0"/>
              </a:rPr>
              <a:t>Hebrews 4:12 </a:t>
            </a:r>
            <a:r>
              <a:rPr lang="en-US" dirty="0">
                <a:solidFill>
                  <a:srgbClr val="FFFFCC"/>
                </a:solidFill>
              </a:rPr>
              <a:t>For the word of God is living and powerful, and sharper than any two-edged sword, piercing even to the division of soul and spirit, and of joints and marrow, and is a discerner of the thoughts and intents of the heart.</a:t>
            </a:r>
          </a:p>
        </p:txBody>
      </p:sp>
    </p:spTree>
    <p:extLst>
      <p:ext uri="{BB962C8B-B14F-4D97-AF65-F5344CB8AC3E}">
        <p14:creationId xmlns:p14="http://schemas.microsoft.com/office/powerpoint/2010/main" val="2745789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1057564"/>
          </a:xfrm>
        </p:spPr>
        <p:txBody>
          <a:bodyPr/>
          <a:lstStyle/>
          <a:p>
            <a:r>
              <a:rPr lang="en-US" sz="3600" dirty="0">
                <a:solidFill>
                  <a:srgbClr val="CCFFFF"/>
                </a:solidFill>
              </a:rPr>
              <a:t>Hobbies replace Bible study</a:t>
            </a:r>
            <a:endParaRPr lang="en-US" sz="3200" dirty="0">
              <a:solidFill>
                <a:schemeClr val="bg1"/>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066800"/>
            <a:ext cx="8610600" cy="5410200"/>
          </a:xfrm>
        </p:spPr>
        <p:txBody>
          <a:bodyPr/>
          <a:lstStyle/>
          <a:p>
            <a:r>
              <a:rPr lang="en-US" dirty="0">
                <a:solidFill>
                  <a:schemeClr val="bg1"/>
                </a:solidFill>
                <a:ea typeface="Verdana" panose="020B0604030504040204" pitchFamily="34" charset="0"/>
                <a:cs typeface="Times New Roman" panose="02020603050405020304" pitchFamily="18" charset="0"/>
              </a:rPr>
              <a:t>Hebrews 5:12 </a:t>
            </a:r>
            <a:r>
              <a:rPr lang="en-US" dirty="0">
                <a:solidFill>
                  <a:srgbClr val="FFFFCC"/>
                </a:solidFill>
              </a:rPr>
              <a:t>For though by this time you ought to be teachers, you need someone to teach you again the first principles of the oracles of God; and you have come to need milk and not solid food. </a:t>
            </a:r>
            <a:r>
              <a:rPr lang="en-US" dirty="0">
                <a:solidFill>
                  <a:schemeClr val="bg1"/>
                </a:solidFill>
              </a:rPr>
              <a:t>13</a:t>
            </a:r>
            <a:r>
              <a:rPr lang="en-US" dirty="0">
                <a:solidFill>
                  <a:srgbClr val="FFFFCC"/>
                </a:solidFill>
              </a:rPr>
              <a:t> For everyone who partakes only of milk is unskilled in the word of righteousness, for he is a babe. </a:t>
            </a:r>
            <a:r>
              <a:rPr lang="en-US" dirty="0">
                <a:solidFill>
                  <a:schemeClr val="bg1"/>
                </a:solidFill>
              </a:rPr>
              <a:t>14</a:t>
            </a:r>
            <a:r>
              <a:rPr lang="en-US" baseline="30000" dirty="0">
                <a:solidFill>
                  <a:schemeClr val="bg1"/>
                </a:solidFill>
              </a:rPr>
              <a:t> </a:t>
            </a:r>
            <a:r>
              <a:rPr lang="en-US" dirty="0">
                <a:solidFill>
                  <a:srgbClr val="FFFFCC"/>
                </a:solidFill>
              </a:rPr>
              <a:t>But solid food belongs to those who are of full age, that is, those who by reason of use have their senses exercised to discern both good and evil.</a:t>
            </a:r>
          </a:p>
        </p:txBody>
      </p:sp>
    </p:spTree>
    <p:extLst>
      <p:ext uri="{BB962C8B-B14F-4D97-AF65-F5344CB8AC3E}">
        <p14:creationId xmlns:p14="http://schemas.microsoft.com/office/powerpoint/2010/main" val="123886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1057564"/>
          </a:xfrm>
        </p:spPr>
        <p:txBody>
          <a:bodyPr/>
          <a:lstStyle/>
          <a:p>
            <a:r>
              <a:rPr lang="en-US" sz="3600" dirty="0">
                <a:solidFill>
                  <a:srgbClr val="CCFFFF"/>
                </a:solidFill>
              </a:rPr>
              <a:t>Absenteeism</a:t>
            </a:r>
            <a:endParaRPr lang="en-US" sz="3200" dirty="0">
              <a:solidFill>
                <a:schemeClr val="bg1"/>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143000"/>
            <a:ext cx="8610600" cy="5410200"/>
          </a:xfrm>
        </p:spPr>
        <p:txBody>
          <a:bodyPr/>
          <a:lstStyle/>
          <a:p>
            <a:r>
              <a:rPr lang="en-US" dirty="0">
                <a:solidFill>
                  <a:schemeClr val="bg1"/>
                </a:solidFill>
                <a:ea typeface="Verdana" panose="020B0604030504040204" pitchFamily="34" charset="0"/>
                <a:cs typeface="Times New Roman" panose="02020603050405020304" pitchFamily="18" charset="0"/>
              </a:rPr>
              <a:t>Hebrews 10:25 </a:t>
            </a:r>
            <a:r>
              <a:rPr lang="en-US" dirty="0">
                <a:solidFill>
                  <a:srgbClr val="FFFFCC"/>
                </a:solidFill>
              </a:rPr>
              <a:t>not forsaking the </a:t>
            </a:r>
            <a:r>
              <a:rPr lang="en-US" dirty="0" err="1">
                <a:solidFill>
                  <a:srgbClr val="FFFFCC"/>
                </a:solidFill>
              </a:rPr>
              <a:t>assem</a:t>
            </a:r>
            <a:r>
              <a:rPr lang="en-US" dirty="0">
                <a:solidFill>
                  <a:srgbClr val="FFFFCC"/>
                </a:solidFill>
              </a:rPr>
              <a:t>-bling of ourselves together, as is the manner of some, but exhorting one another, and so much the more as you see the Day approaching.</a:t>
            </a:r>
          </a:p>
        </p:txBody>
      </p:sp>
    </p:spTree>
    <p:extLst>
      <p:ext uri="{BB962C8B-B14F-4D97-AF65-F5344CB8AC3E}">
        <p14:creationId xmlns:p14="http://schemas.microsoft.com/office/powerpoint/2010/main" val="1164282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1057564"/>
          </a:xfrm>
        </p:spPr>
        <p:txBody>
          <a:bodyPr/>
          <a:lstStyle/>
          <a:p>
            <a:r>
              <a:rPr lang="en-US" sz="3600" dirty="0">
                <a:solidFill>
                  <a:srgbClr val="CCFFFF"/>
                </a:solidFill>
              </a:rPr>
              <a:t>Sympathy for error and worldliness</a:t>
            </a:r>
            <a:endParaRPr lang="en-US" sz="3200" dirty="0">
              <a:solidFill>
                <a:schemeClr val="bg1"/>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143000"/>
            <a:ext cx="8610600" cy="5410200"/>
          </a:xfrm>
        </p:spPr>
        <p:txBody>
          <a:bodyPr/>
          <a:lstStyle/>
          <a:p>
            <a:r>
              <a:rPr lang="en-US" dirty="0">
                <a:solidFill>
                  <a:schemeClr val="bg1"/>
                </a:solidFill>
                <a:ea typeface="Verdana" panose="020B0604030504040204" pitchFamily="34" charset="0"/>
                <a:cs typeface="Times New Roman" panose="02020603050405020304" pitchFamily="18" charset="0"/>
              </a:rPr>
              <a:t>1 Jn.4:1 </a:t>
            </a:r>
            <a:r>
              <a:rPr lang="en-US" dirty="0">
                <a:solidFill>
                  <a:srgbClr val="FFFFCC"/>
                </a:solidFill>
              </a:rPr>
              <a:t>Beloved, do not believe every spirit, but test the spirits, whether they are of God; because many false prophets have gone out into the world.  </a:t>
            </a:r>
            <a:r>
              <a:rPr lang="en-US" dirty="0">
                <a:solidFill>
                  <a:schemeClr val="bg1"/>
                </a:solidFill>
              </a:rPr>
              <a:t>. . .</a:t>
            </a:r>
            <a:r>
              <a:rPr lang="en-US" dirty="0">
                <a:solidFill>
                  <a:srgbClr val="FFFFCC"/>
                </a:solidFill>
              </a:rPr>
              <a:t>  </a:t>
            </a:r>
            <a:r>
              <a:rPr lang="en-US" dirty="0">
                <a:solidFill>
                  <a:schemeClr val="bg1"/>
                </a:solidFill>
              </a:rPr>
              <a:t>6 </a:t>
            </a:r>
            <a:r>
              <a:rPr lang="en-US" dirty="0">
                <a:solidFill>
                  <a:srgbClr val="FFFFCC"/>
                </a:solidFill>
              </a:rPr>
              <a:t>We are of God.  He who knows God hears us; he who is not of God does not hear us.  By this we know the spirit of truth and the spirit of error.</a:t>
            </a:r>
          </a:p>
        </p:txBody>
      </p:sp>
    </p:spTree>
    <p:extLst>
      <p:ext uri="{BB962C8B-B14F-4D97-AF65-F5344CB8AC3E}">
        <p14:creationId xmlns:p14="http://schemas.microsoft.com/office/powerpoint/2010/main" val="3119780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Rectangle 3">
            <a:extLst>
              <a:ext uri="{FF2B5EF4-FFF2-40B4-BE49-F238E27FC236}">
                <a16:creationId xmlns:a16="http://schemas.microsoft.com/office/drawing/2014/main" id="{16F4116C-12DE-46B7-8C11-C3F1020D414D}"/>
              </a:ext>
            </a:extLst>
          </p:cNvPr>
          <p:cNvSpPr/>
          <p:nvPr/>
        </p:nvSpPr>
        <p:spPr>
          <a:xfrm>
            <a:off x="1417780" y="1219200"/>
            <a:ext cx="6324600" cy="1160463"/>
          </a:xfrm>
          <a:prstGeom prst="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latin typeface="Verdana" panose="020B0604030504040204" pitchFamily="34" charset="0"/>
                <a:ea typeface="Verdana" panose="020B0604030504040204" pitchFamily="34" charset="0"/>
              </a:rPr>
              <a:t>I</a:t>
            </a:r>
            <a:r>
              <a:rPr lang="en-US" sz="2800" dirty="0"/>
              <a:t>.</a:t>
            </a:r>
            <a:r>
              <a:rPr lang="en-US" dirty="0"/>
              <a:t>  </a:t>
            </a:r>
            <a:r>
              <a:rPr lang="en-US" sz="3600" dirty="0">
                <a:solidFill>
                  <a:srgbClr val="CCFFFF"/>
                </a:solidFill>
              </a:rPr>
              <a:t>Seriousness of Hypothermia</a:t>
            </a:r>
            <a:endParaRPr lang="en-US" dirty="0">
              <a:solidFill>
                <a:srgbClr val="CCFFFF"/>
              </a:solidFill>
            </a:endParaRPr>
          </a:p>
        </p:txBody>
      </p:sp>
    </p:spTree>
    <p:extLst>
      <p:ext uri="{BB962C8B-B14F-4D97-AF65-F5344CB8AC3E}">
        <p14:creationId xmlns:p14="http://schemas.microsoft.com/office/powerpoint/2010/main" val="225994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Rectangle 3">
            <a:extLst>
              <a:ext uri="{FF2B5EF4-FFF2-40B4-BE49-F238E27FC236}">
                <a16:creationId xmlns:a16="http://schemas.microsoft.com/office/drawing/2014/main" id="{16F4116C-12DE-46B7-8C11-C3F1020D414D}"/>
              </a:ext>
            </a:extLst>
          </p:cNvPr>
          <p:cNvSpPr/>
          <p:nvPr/>
        </p:nvSpPr>
        <p:spPr>
          <a:xfrm>
            <a:off x="1417780" y="914401"/>
            <a:ext cx="6324600" cy="609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Verdana" panose="020B0604030504040204" pitchFamily="34" charset="0"/>
                <a:ea typeface="Verdana" panose="020B0604030504040204" pitchFamily="34" charset="0"/>
              </a:rPr>
              <a:t>I</a:t>
            </a:r>
            <a:r>
              <a:rPr lang="en-US" sz="2400" dirty="0"/>
              <a:t>.  Seriousness of Hypothermia</a:t>
            </a:r>
          </a:p>
        </p:txBody>
      </p:sp>
      <p:sp>
        <p:nvSpPr>
          <p:cNvPr id="5" name="Rectangle 4">
            <a:extLst>
              <a:ext uri="{FF2B5EF4-FFF2-40B4-BE49-F238E27FC236}">
                <a16:creationId xmlns:a16="http://schemas.microsoft.com/office/drawing/2014/main" id="{E93BB308-9E0B-4AC4-910B-8AFE5D64B562}"/>
              </a:ext>
            </a:extLst>
          </p:cNvPr>
          <p:cNvSpPr/>
          <p:nvPr/>
        </p:nvSpPr>
        <p:spPr>
          <a:xfrm>
            <a:off x="1417780" y="2478665"/>
            <a:ext cx="6324600" cy="1160463"/>
          </a:xfrm>
          <a:prstGeom prst="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latin typeface="Verdana" panose="020B0604030504040204" pitchFamily="34" charset="0"/>
                <a:ea typeface="Verdana" panose="020B0604030504040204" pitchFamily="34" charset="0"/>
              </a:rPr>
              <a:t>III</a:t>
            </a:r>
            <a:r>
              <a:rPr lang="en-US" sz="2800" dirty="0"/>
              <a:t>.</a:t>
            </a:r>
            <a:r>
              <a:rPr lang="en-US" dirty="0"/>
              <a:t>  </a:t>
            </a:r>
            <a:r>
              <a:rPr lang="en-US" sz="3600" dirty="0">
                <a:solidFill>
                  <a:srgbClr val="CCFFFF"/>
                </a:solidFill>
              </a:rPr>
              <a:t>Salvation From Hypothermia  </a:t>
            </a:r>
            <a:r>
              <a:rPr lang="en-US" sz="2800" dirty="0">
                <a:solidFill>
                  <a:schemeClr val="bg1"/>
                </a:solidFill>
              </a:rPr>
              <a:t>[1 Peter]</a:t>
            </a:r>
            <a:endParaRPr lang="en-US" dirty="0">
              <a:solidFill>
                <a:schemeClr val="bg1"/>
              </a:solidFill>
            </a:endParaRPr>
          </a:p>
        </p:txBody>
      </p:sp>
      <p:sp>
        <p:nvSpPr>
          <p:cNvPr id="6" name="Rectangle 5">
            <a:extLst>
              <a:ext uri="{FF2B5EF4-FFF2-40B4-BE49-F238E27FC236}">
                <a16:creationId xmlns:a16="http://schemas.microsoft.com/office/drawing/2014/main" id="{D80D4BF5-5397-44DC-9C06-1ED11A783070}"/>
              </a:ext>
            </a:extLst>
          </p:cNvPr>
          <p:cNvSpPr/>
          <p:nvPr/>
        </p:nvSpPr>
        <p:spPr>
          <a:xfrm>
            <a:off x="1410856" y="1676400"/>
            <a:ext cx="6324600" cy="609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Verdana" panose="020B0604030504040204" pitchFamily="34" charset="0"/>
                <a:ea typeface="Verdana" panose="020B0604030504040204" pitchFamily="34" charset="0"/>
              </a:rPr>
              <a:t>II</a:t>
            </a:r>
            <a:r>
              <a:rPr lang="en-US" sz="2400" dirty="0"/>
              <a:t>.  Symptoms of Hypothermia</a:t>
            </a:r>
          </a:p>
        </p:txBody>
      </p:sp>
    </p:spTree>
    <p:extLst>
      <p:ext uri="{BB962C8B-B14F-4D97-AF65-F5344CB8AC3E}">
        <p14:creationId xmlns:p14="http://schemas.microsoft.com/office/powerpoint/2010/main" val="696168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828964"/>
          </a:xfrm>
        </p:spPr>
        <p:txBody>
          <a:bodyPr/>
          <a:lstStyle/>
          <a:p>
            <a:r>
              <a:rPr lang="en-US" sz="3600" dirty="0">
                <a:solidFill>
                  <a:srgbClr val="CCFFFF"/>
                </a:solidFill>
              </a:rPr>
              <a:t>Peter</a:t>
            </a:r>
            <a:endParaRPr lang="en-US" sz="3200" dirty="0">
              <a:solidFill>
                <a:schemeClr val="bg1"/>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921324" y="914400"/>
            <a:ext cx="7315200" cy="5562600"/>
          </a:xfrm>
        </p:spPr>
        <p:txBody>
          <a:bodyPr/>
          <a:lstStyle/>
          <a:p>
            <a:pPr>
              <a:spcAft>
                <a:spcPts val="900"/>
              </a:spcAft>
              <a:buFont typeface="Arial" panose="020B0604020202020204" pitchFamily="34" charset="0"/>
              <a:buChar char="•"/>
            </a:pPr>
            <a:r>
              <a:rPr lang="en-US" dirty="0">
                <a:solidFill>
                  <a:srgbClr val="CCFFFF"/>
                </a:solidFill>
                <a:ea typeface="Verdana" panose="020B0604030504040204" pitchFamily="34" charset="0"/>
                <a:cs typeface="Times New Roman" panose="02020603050405020304" pitchFamily="18" charset="0"/>
              </a:rPr>
              <a:t>Fall, </a:t>
            </a:r>
            <a:r>
              <a:rPr lang="en-US" dirty="0">
                <a:solidFill>
                  <a:schemeClr val="bg1"/>
                </a:solidFill>
                <a:ea typeface="Verdana" panose="020B0604030504040204" pitchFamily="34" charset="0"/>
                <a:cs typeface="Times New Roman" panose="02020603050405020304" pitchFamily="18" charset="0"/>
              </a:rPr>
              <a:t>Lk.22:54-61</a:t>
            </a:r>
          </a:p>
          <a:p>
            <a:pPr>
              <a:spcAft>
                <a:spcPts val="900"/>
              </a:spcAft>
              <a:buFont typeface="Arial" panose="020B0604020202020204" pitchFamily="34" charset="0"/>
              <a:buChar char="•"/>
            </a:pPr>
            <a:r>
              <a:rPr lang="en-US" dirty="0">
                <a:solidFill>
                  <a:srgbClr val="CCFFFF"/>
                </a:solidFill>
                <a:ea typeface="Verdana" panose="020B0604030504040204" pitchFamily="34" charset="0"/>
                <a:cs typeface="Times New Roman" panose="02020603050405020304" pitchFamily="18" charset="0"/>
              </a:rPr>
              <a:t>Recovery,</a:t>
            </a:r>
            <a:r>
              <a:rPr lang="en-US" dirty="0">
                <a:solidFill>
                  <a:schemeClr val="bg1"/>
                </a:solidFill>
                <a:ea typeface="Verdana" panose="020B0604030504040204" pitchFamily="34" charset="0"/>
                <a:cs typeface="Times New Roman" panose="02020603050405020304" pitchFamily="18" charset="0"/>
              </a:rPr>
              <a:t> Lk.22:62</a:t>
            </a:r>
          </a:p>
          <a:p>
            <a:pPr>
              <a:spcAft>
                <a:spcPts val="900"/>
              </a:spcAft>
              <a:buFont typeface="Arial" panose="020B0604020202020204" pitchFamily="34" charset="0"/>
              <a:buChar char="•"/>
            </a:pPr>
            <a:r>
              <a:rPr lang="en-US" dirty="0">
                <a:solidFill>
                  <a:srgbClr val="CCFFFF"/>
                </a:solidFill>
                <a:ea typeface="Verdana" panose="020B0604030504040204" pitchFamily="34" charset="0"/>
                <a:cs typeface="Times New Roman" panose="02020603050405020304" pitchFamily="18" charset="0"/>
              </a:rPr>
              <a:t>Return,</a:t>
            </a:r>
            <a:r>
              <a:rPr lang="en-US" dirty="0">
                <a:solidFill>
                  <a:schemeClr val="bg1"/>
                </a:solidFill>
                <a:ea typeface="Verdana" panose="020B0604030504040204" pitchFamily="34" charset="0"/>
                <a:cs typeface="Times New Roman" panose="02020603050405020304" pitchFamily="18" charset="0"/>
              </a:rPr>
              <a:t> Jn.21</a:t>
            </a:r>
          </a:p>
          <a:p>
            <a:pPr>
              <a:spcAft>
                <a:spcPts val="0"/>
              </a:spcAft>
              <a:buFont typeface="Arial" panose="020B0604020202020204" pitchFamily="34" charset="0"/>
              <a:buChar char="•"/>
            </a:pPr>
            <a:r>
              <a:rPr lang="en-US" dirty="0">
                <a:solidFill>
                  <a:srgbClr val="CCFFFF"/>
                </a:solidFill>
                <a:ea typeface="Verdana" panose="020B0604030504040204" pitchFamily="34" charset="0"/>
                <a:cs typeface="Times New Roman" panose="02020603050405020304" pitchFamily="18" charset="0"/>
              </a:rPr>
              <a:t>Commission,</a:t>
            </a:r>
            <a:r>
              <a:rPr lang="en-US" dirty="0">
                <a:solidFill>
                  <a:schemeClr val="bg1"/>
                </a:solidFill>
                <a:ea typeface="Verdana" panose="020B0604030504040204" pitchFamily="34" charset="0"/>
                <a:cs typeface="Times New Roman" panose="02020603050405020304" pitchFamily="18" charset="0"/>
              </a:rPr>
              <a:t> Lk.22:31-32</a:t>
            </a:r>
          </a:p>
          <a:p>
            <a:pPr marL="973138" lvl="2" indent="-287338">
              <a:spcAft>
                <a:spcPts val="600"/>
              </a:spcAft>
              <a:buFont typeface="Wingdings" panose="05000000000000000000" pitchFamily="2" charset="2"/>
              <a:buChar char="§"/>
            </a:pPr>
            <a:endParaRPr lang="en-US" sz="3200" dirty="0">
              <a:solidFill>
                <a:schemeClr val="bg1"/>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8464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828964"/>
          </a:xfrm>
        </p:spPr>
        <p:txBody>
          <a:bodyPr/>
          <a:lstStyle/>
          <a:p>
            <a:r>
              <a:rPr lang="en-US" sz="3600" dirty="0">
                <a:solidFill>
                  <a:schemeClr val="bg1"/>
                </a:solidFill>
              </a:rPr>
              <a:t>Peter’s original audience</a:t>
            </a:r>
            <a:endParaRPr lang="en-US" sz="3200" dirty="0">
              <a:solidFill>
                <a:schemeClr val="bg1"/>
              </a:solidFill>
            </a:endParaRPr>
          </a:p>
        </p:txBody>
      </p:sp>
      <p:pic>
        <p:nvPicPr>
          <p:cNvPr id="3" name="Content Placeholder 2">
            <a:extLst>
              <a:ext uri="{FF2B5EF4-FFF2-40B4-BE49-F238E27FC236}">
                <a16:creationId xmlns:a16="http://schemas.microsoft.com/office/drawing/2014/main" id="{10856C5E-015F-47CA-B665-CD90ADC9A31D}"/>
              </a:ext>
            </a:extLst>
          </p:cNvPr>
          <p:cNvPicPr>
            <a:picLocks noGrp="1" noChangeAspect="1"/>
          </p:cNvPicPr>
          <p:nvPr>
            <p:ph idx="1"/>
          </p:nvPr>
        </p:nvPicPr>
        <p:blipFill>
          <a:blip r:embed="rId2"/>
          <a:stretch>
            <a:fillRect/>
          </a:stretch>
        </p:blipFill>
        <p:spPr>
          <a:xfrm>
            <a:off x="274638" y="1072542"/>
            <a:ext cx="8610600" cy="5246315"/>
          </a:xfrm>
          <a:prstGeom prst="rect">
            <a:avLst/>
          </a:prstGeom>
        </p:spPr>
      </p:pic>
    </p:spTree>
    <p:extLst>
      <p:ext uri="{BB962C8B-B14F-4D97-AF65-F5344CB8AC3E}">
        <p14:creationId xmlns:p14="http://schemas.microsoft.com/office/powerpoint/2010/main" val="841256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1133764"/>
          </a:xfrm>
        </p:spPr>
        <p:txBody>
          <a:bodyPr/>
          <a:lstStyle/>
          <a:p>
            <a:r>
              <a:rPr lang="en-US" sz="3600" dirty="0">
                <a:solidFill>
                  <a:srgbClr val="CCFFFF"/>
                </a:solidFill>
              </a:rPr>
              <a:t>How could Peter save anyone</a:t>
            </a:r>
            <a:br>
              <a:rPr lang="en-US" sz="3600" dirty="0">
                <a:solidFill>
                  <a:srgbClr val="CCFFFF"/>
                </a:solidFill>
              </a:rPr>
            </a:br>
            <a:r>
              <a:rPr lang="en-US" sz="3600" dirty="0">
                <a:solidFill>
                  <a:srgbClr val="CCFFFF"/>
                </a:solidFill>
              </a:rPr>
              <a:t>from spiritual hypothermia?</a:t>
            </a:r>
            <a:endParaRPr lang="en-US" sz="3200" dirty="0">
              <a:solidFill>
                <a:schemeClr val="bg1"/>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447800"/>
            <a:ext cx="8610600" cy="5029200"/>
          </a:xfrm>
        </p:spPr>
        <p:txBody>
          <a:bodyPr/>
          <a:lstStyle/>
          <a:p>
            <a:pPr marL="0" indent="0">
              <a:spcAft>
                <a:spcPts val="600"/>
              </a:spcAft>
              <a:buNone/>
            </a:pPr>
            <a:r>
              <a:rPr lang="en-US" sz="2400" dirty="0">
                <a:solidFill>
                  <a:srgbClr val="FFFF00"/>
                </a:solidFill>
                <a:ea typeface="Verdana" panose="020B0604030504040204" pitchFamily="34" charset="0"/>
                <a:cs typeface="Times New Roman" panose="02020603050405020304" pitchFamily="18" charset="0"/>
              </a:rPr>
              <a:t>1. </a:t>
            </a:r>
            <a:r>
              <a:rPr lang="en-US" dirty="0">
                <a:solidFill>
                  <a:srgbClr val="FFFFCC"/>
                </a:solidFill>
                <a:ea typeface="Verdana" panose="020B0604030504040204" pitchFamily="34" charset="0"/>
                <a:cs typeface="Times New Roman" panose="02020603050405020304" pitchFamily="18" charset="0"/>
              </a:rPr>
              <a:t>Leading example, </a:t>
            </a:r>
            <a:r>
              <a:rPr lang="en-US" dirty="0">
                <a:solidFill>
                  <a:schemeClr val="bg1"/>
                </a:solidFill>
                <a:ea typeface="Verdana" panose="020B0604030504040204" pitchFamily="34" charset="0"/>
                <a:cs typeface="Times New Roman" panose="02020603050405020304" pitchFamily="18" charset="0"/>
              </a:rPr>
              <a:t>1 Pt.1:1</a:t>
            </a:r>
          </a:p>
          <a:p>
            <a:pPr lvl="1">
              <a:spcAft>
                <a:spcPts val="600"/>
              </a:spcAft>
              <a:buFont typeface="Arial" panose="020B0604020202020204" pitchFamily="34" charset="0"/>
              <a:buChar char="•"/>
            </a:pPr>
            <a:r>
              <a:rPr lang="en-US" sz="3200" i="1" u="sng" dirty="0">
                <a:solidFill>
                  <a:schemeClr val="bg1"/>
                </a:solidFill>
                <a:ea typeface="Verdana" panose="020B0604030504040204" pitchFamily="34" charset="0"/>
                <a:cs typeface="Times New Roman" panose="02020603050405020304" pitchFamily="18" charset="0"/>
              </a:rPr>
              <a:t>Peter</a:t>
            </a:r>
            <a:r>
              <a:rPr lang="en-US" sz="3200" dirty="0">
                <a:solidFill>
                  <a:schemeClr val="bg1"/>
                </a:solidFill>
                <a:ea typeface="Verdana" panose="020B0604030504040204" pitchFamily="34" charset="0"/>
                <a:cs typeface="Times New Roman" panose="02020603050405020304" pitchFamily="18" charset="0"/>
              </a:rPr>
              <a:t> – man who fell down a lot?</a:t>
            </a:r>
          </a:p>
          <a:p>
            <a:pPr lvl="1">
              <a:spcAft>
                <a:spcPts val="600"/>
              </a:spcAft>
              <a:buFont typeface="Arial" panose="020B0604020202020204" pitchFamily="34" charset="0"/>
              <a:buChar char="•"/>
            </a:pPr>
            <a:r>
              <a:rPr lang="en-US" sz="3200" dirty="0">
                <a:solidFill>
                  <a:schemeClr val="bg1"/>
                </a:solidFill>
                <a:ea typeface="Verdana" panose="020B0604030504040204" pitchFamily="34" charset="0"/>
                <a:cs typeface="Times New Roman" panose="02020603050405020304" pitchFamily="18" charset="0"/>
              </a:rPr>
              <a:t>Have we not?</a:t>
            </a:r>
          </a:p>
          <a:p>
            <a:pPr lvl="1">
              <a:spcAft>
                <a:spcPts val="600"/>
              </a:spcAft>
              <a:buFont typeface="Arial" panose="020B0604020202020204" pitchFamily="34" charset="0"/>
              <a:buChar char="•"/>
            </a:pPr>
            <a:r>
              <a:rPr lang="en-US" sz="3200" dirty="0">
                <a:solidFill>
                  <a:schemeClr val="bg1"/>
                </a:solidFill>
                <a:ea typeface="Verdana" panose="020B0604030504040204" pitchFamily="34" charset="0"/>
                <a:cs typeface="Times New Roman" panose="02020603050405020304" pitchFamily="18" charset="0"/>
              </a:rPr>
              <a:t>He recovered, (Ac.4, 5, 12)   2 Pt.1:12-15   </a:t>
            </a:r>
          </a:p>
          <a:p>
            <a:pPr lvl="1">
              <a:spcAft>
                <a:spcPts val="600"/>
              </a:spcAft>
              <a:buFont typeface="Arial" panose="020B0604020202020204" pitchFamily="34" charset="0"/>
              <a:buChar char="•"/>
            </a:pPr>
            <a:r>
              <a:rPr lang="en-US" sz="3200" dirty="0">
                <a:solidFill>
                  <a:schemeClr val="bg1"/>
                </a:solidFill>
                <a:ea typeface="Verdana" panose="020B0604030504040204" pitchFamily="34" charset="0"/>
                <a:cs typeface="Times New Roman" panose="02020603050405020304" pitchFamily="18" charset="0"/>
              </a:rPr>
              <a:t>1 Pt.5:13, influence on Mark</a:t>
            </a:r>
          </a:p>
          <a:p>
            <a:pPr marL="1430338" lvl="3" indent="-287338">
              <a:spcAft>
                <a:spcPts val="600"/>
              </a:spcAft>
              <a:buFont typeface="Wingdings" panose="05000000000000000000" pitchFamily="2" charset="2"/>
              <a:buChar char="§"/>
            </a:pPr>
            <a:r>
              <a:rPr lang="en-US" sz="3200" dirty="0">
                <a:solidFill>
                  <a:schemeClr val="bg1"/>
                </a:solidFill>
                <a:ea typeface="Verdana" panose="020B0604030504040204" pitchFamily="34" charset="0"/>
                <a:cs typeface="Times New Roman" panose="02020603050405020304" pitchFamily="18" charset="0"/>
              </a:rPr>
              <a:t>If he could change, so could Mark . . . and so can we</a:t>
            </a:r>
          </a:p>
        </p:txBody>
      </p:sp>
    </p:spTree>
    <p:extLst>
      <p:ext uri="{BB962C8B-B14F-4D97-AF65-F5344CB8AC3E}">
        <p14:creationId xmlns:p14="http://schemas.microsoft.com/office/powerpoint/2010/main" val="204085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1133764"/>
          </a:xfrm>
        </p:spPr>
        <p:txBody>
          <a:bodyPr/>
          <a:lstStyle/>
          <a:p>
            <a:r>
              <a:rPr lang="en-US" sz="3600" dirty="0">
                <a:solidFill>
                  <a:srgbClr val="CCFFFF"/>
                </a:solidFill>
              </a:rPr>
              <a:t>How could Peter save anyone</a:t>
            </a:r>
            <a:br>
              <a:rPr lang="en-US" sz="3600" dirty="0">
                <a:solidFill>
                  <a:srgbClr val="CCFFFF"/>
                </a:solidFill>
              </a:rPr>
            </a:br>
            <a:r>
              <a:rPr lang="en-US" sz="3600" dirty="0">
                <a:solidFill>
                  <a:srgbClr val="CCFFFF"/>
                </a:solidFill>
              </a:rPr>
              <a:t>from spiritual hypothermia?</a:t>
            </a:r>
            <a:endParaRPr lang="en-US" sz="3200" dirty="0">
              <a:solidFill>
                <a:schemeClr val="bg1"/>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447800"/>
            <a:ext cx="8610600" cy="5029200"/>
          </a:xfrm>
        </p:spPr>
        <p:txBody>
          <a:bodyPr/>
          <a:lstStyle/>
          <a:p>
            <a:pPr marL="0" indent="0">
              <a:spcAft>
                <a:spcPts val="600"/>
              </a:spcAft>
              <a:buNone/>
            </a:pPr>
            <a:r>
              <a:rPr lang="en-US" sz="2400" dirty="0">
                <a:solidFill>
                  <a:srgbClr val="FFFF00"/>
                </a:solidFill>
                <a:ea typeface="Verdana" panose="020B0604030504040204" pitchFamily="34" charset="0"/>
                <a:cs typeface="Times New Roman" panose="02020603050405020304" pitchFamily="18" charset="0"/>
              </a:rPr>
              <a:t>2. </a:t>
            </a:r>
            <a:r>
              <a:rPr lang="en-US" dirty="0">
                <a:solidFill>
                  <a:srgbClr val="FFFFCC"/>
                </a:solidFill>
                <a:ea typeface="Verdana" panose="020B0604030504040204" pitchFamily="34" charset="0"/>
                <a:cs typeface="Times New Roman" panose="02020603050405020304" pitchFamily="18" charset="0"/>
              </a:rPr>
              <a:t>Liberal salvation, </a:t>
            </a:r>
            <a:r>
              <a:rPr lang="en-US" dirty="0">
                <a:solidFill>
                  <a:schemeClr val="bg1"/>
                </a:solidFill>
                <a:ea typeface="Verdana" panose="020B0604030504040204" pitchFamily="34" charset="0"/>
                <a:cs typeface="Times New Roman" panose="02020603050405020304" pitchFamily="18" charset="0"/>
              </a:rPr>
              <a:t>1 Pt.1:2</a:t>
            </a:r>
          </a:p>
          <a:p>
            <a:pPr lvl="1">
              <a:spcAft>
                <a:spcPts val="600"/>
              </a:spcAft>
              <a:buFont typeface="Arial" panose="020B0604020202020204" pitchFamily="34" charset="0"/>
              <a:buChar char="•"/>
            </a:pPr>
            <a:r>
              <a:rPr lang="en-US" sz="3200" dirty="0">
                <a:solidFill>
                  <a:srgbClr val="CCFFCC"/>
                </a:solidFill>
                <a:ea typeface="Verdana" panose="020B0604030504040204" pitchFamily="34" charset="0"/>
                <a:cs typeface="Times New Roman" panose="02020603050405020304" pitchFamily="18" charset="0"/>
              </a:rPr>
              <a:t>Elect</a:t>
            </a:r>
            <a:r>
              <a:rPr lang="en-US" sz="3200" dirty="0">
                <a:solidFill>
                  <a:schemeClr val="bg1"/>
                </a:solidFill>
                <a:ea typeface="Verdana" panose="020B0604030504040204" pitchFamily="34" charset="0"/>
                <a:cs typeface="Times New Roman" panose="02020603050405020304" pitchFamily="18" charset="0"/>
              </a:rPr>
              <a:t> – 2 Pt.1:10.   1 Pt.2:4</a:t>
            </a:r>
          </a:p>
          <a:p>
            <a:pPr lvl="2">
              <a:spcAft>
                <a:spcPts val="600"/>
              </a:spcAft>
              <a:buFont typeface="Arial" panose="020B0604020202020204" pitchFamily="34" charset="0"/>
              <a:buChar char="•"/>
            </a:pPr>
            <a:r>
              <a:rPr lang="en-US" sz="3200" dirty="0">
                <a:solidFill>
                  <a:schemeClr val="bg1"/>
                </a:solidFill>
                <a:ea typeface="Verdana" panose="020B0604030504040204" pitchFamily="34" charset="0"/>
                <a:cs typeface="Times New Roman" panose="02020603050405020304" pitchFamily="18" charset="0"/>
              </a:rPr>
              <a:t>Rejected Lord … disciples</a:t>
            </a:r>
          </a:p>
          <a:p>
            <a:pPr lvl="1">
              <a:spcAft>
                <a:spcPts val="600"/>
              </a:spcAft>
              <a:buFont typeface="Arial" panose="020B0604020202020204" pitchFamily="34" charset="0"/>
              <a:buChar char="•"/>
            </a:pPr>
            <a:r>
              <a:rPr lang="en-US" sz="3200" dirty="0">
                <a:solidFill>
                  <a:srgbClr val="CCFFCC"/>
                </a:solidFill>
                <a:ea typeface="Verdana" panose="020B0604030504040204" pitchFamily="34" charset="0"/>
                <a:cs typeface="Times New Roman" panose="02020603050405020304" pitchFamily="18" charset="0"/>
              </a:rPr>
              <a:t>Grace</a:t>
            </a:r>
            <a:r>
              <a:rPr lang="en-US" sz="3200" dirty="0">
                <a:solidFill>
                  <a:schemeClr val="bg1"/>
                </a:solidFill>
                <a:ea typeface="Verdana" panose="020B0604030504040204" pitchFamily="34" charset="0"/>
                <a:cs typeface="Times New Roman" panose="02020603050405020304" pitchFamily="18" charset="0"/>
              </a:rPr>
              <a:t> – 3:14;  4:1;  4:12</a:t>
            </a:r>
          </a:p>
          <a:p>
            <a:pPr lvl="1">
              <a:spcAft>
                <a:spcPts val="0"/>
              </a:spcAft>
              <a:buFont typeface="Arial" panose="020B0604020202020204" pitchFamily="34" charset="0"/>
              <a:buChar char="•"/>
            </a:pPr>
            <a:r>
              <a:rPr lang="en-US" sz="3200" dirty="0">
                <a:solidFill>
                  <a:srgbClr val="CCFFCC"/>
                </a:solidFill>
                <a:ea typeface="Verdana" panose="020B0604030504040204" pitchFamily="34" charset="0"/>
                <a:cs typeface="Times New Roman" panose="02020603050405020304" pitchFamily="18" charset="0"/>
              </a:rPr>
              <a:t>Peace</a:t>
            </a:r>
            <a:r>
              <a:rPr lang="en-US" sz="3200" dirty="0">
                <a:solidFill>
                  <a:schemeClr val="bg1"/>
                </a:solidFill>
                <a:ea typeface="Verdana" panose="020B0604030504040204" pitchFamily="34" charset="0"/>
                <a:cs typeface="Times New Roman" panose="02020603050405020304" pitchFamily="18" charset="0"/>
              </a:rPr>
              <a:t> – not much earthly peace</a:t>
            </a:r>
          </a:p>
          <a:p>
            <a:pPr lvl="2">
              <a:spcAft>
                <a:spcPts val="600"/>
              </a:spcAft>
              <a:buFont typeface="Arial" panose="020B0604020202020204" pitchFamily="34" charset="0"/>
              <a:buChar char="•"/>
            </a:pPr>
            <a:r>
              <a:rPr lang="en-US" sz="3200" dirty="0">
                <a:solidFill>
                  <a:schemeClr val="bg1"/>
                </a:solidFill>
                <a:ea typeface="Verdana" panose="020B0604030504040204" pitchFamily="34" charset="0"/>
                <a:cs typeface="Times New Roman" panose="02020603050405020304" pitchFamily="18" charset="0"/>
              </a:rPr>
              <a:t>Rejected idols of Roman Empire</a:t>
            </a:r>
          </a:p>
          <a:p>
            <a:pPr lvl="2">
              <a:spcAft>
                <a:spcPts val="300"/>
              </a:spcAft>
              <a:buFont typeface="Arial" panose="020B0604020202020204" pitchFamily="34" charset="0"/>
              <a:buChar char="•"/>
            </a:pPr>
            <a:r>
              <a:rPr lang="en-US" sz="3200" dirty="0">
                <a:solidFill>
                  <a:schemeClr val="bg1"/>
                </a:solidFill>
                <a:ea typeface="Verdana" panose="020B0604030504040204" pitchFamily="34" charset="0"/>
                <a:cs typeface="Times New Roman" panose="02020603050405020304" pitchFamily="18" charset="0"/>
              </a:rPr>
              <a:t>Changed behavior:  2:11-12;  4:3-4</a:t>
            </a:r>
          </a:p>
          <a:p>
            <a:pPr lvl="2">
              <a:spcAft>
                <a:spcPts val="600"/>
              </a:spcAft>
              <a:buFont typeface="Arial" panose="020B0604020202020204" pitchFamily="34" charset="0"/>
              <a:buChar char="•"/>
            </a:pPr>
            <a:r>
              <a:rPr lang="en-US" sz="3200" dirty="0">
                <a:solidFill>
                  <a:schemeClr val="bg1"/>
                </a:solidFill>
                <a:ea typeface="Verdana" panose="020B0604030504040204" pitchFamily="34" charset="0"/>
                <a:cs typeface="Times New Roman" panose="02020603050405020304" pitchFamily="18" charset="0"/>
              </a:rPr>
              <a:t>“Peace” – 1 Pt.1:2 . . . 5:14</a:t>
            </a:r>
          </a:p>
        </p:txBody>
      </p:sp>
    </p:spTree>
    <p:extLst>
      <p:ext uri="{BB962C8B-B14F-4D97-AF65-F5344CB8AC3E}">
        <p14:creationId xmlns:p14="http://schemas.microsoft.com/office/powerpoint/2010/main" val="97914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1133764"/>
          </a:xfrm>
        </p:spPr>
        <p:txBody>
          <a:bodyPr/>
          <a:lstStyle/>
          <a:p>
            <a:r>
              <a:rPr lang="en-US" sz="3600" dirty="0">
                <a:solidFill>
                  <a:srgbClr val="CCFFFF"/>
                </a:solidFill>
              </a:rPr>
              <a:t>How could Peter save anyone</a:t>
            </a:r>
            <a:br>
              <a:rPr lang="en-US" sz="3600" dirty="0">
                <a:solidFill>
                  <a:srgbClr val="CCFFFF"/>
                </a:solidFill>
              </a:rPr>
            </a:br>
            <a:r>
              <a:rPr lang="en-US" sz="3600" dirty="0">
                <a:solidFill>
                  <a:srgbClr val="CCFFFF"/>
                </a:solidFill>
              </a:rPr>
              <a:t>from spiritual hypothermia?</a:t>
            </a:r>
            <a:endParaRPr lang="en-US" sz="3200" dirty="0">
              <a:solidFill>
                <a:schemeClr val="bg1"/>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447800"/>
            <a:ext cx="8610600" cy="5029200"/>
          </a:xfrm>
        </p:spPr>
        <p:txBody>
          <a:bodyPr/>
          <a:lstStyle/>
          <a:p>
            <a:pPr marL="0" indent="0">
              <a:spcAft>
                <a:spcPts val="600"/>
              </a:spcAft>
              <a:buNone/>
            </a:pPr>
            <a:r>
              <a:rPr lang="en-US" sz="2400" dirty="0">
                <a:solidFill>
                  <a:srgbClr val="FFFF00"/>
                </a:solidFill>
                <a:ea typeface="Verdana" panose="020B0604030504040204" pitchFamily="34" charset="0"/>
                <a:cs typeface="Times New Roman" panose="02020603050405020304" pitchFamily="18" charset="0"/>
              </a:rPr>
              <a:t>3. </a:t>
            </a:r>
            <a:r>
              <a:rPr lang="en-US" dirty="0">
                <a:solidFill>
                  <a:srgbClr val="FFFFCC"/>
                </a:solidFill>
                <a:ea typeface="Verdana" panose="020B0604030504040204" pitchFamily="34" charset="0"/>
                <a:cs typeface="Times New Roman" panose="02020603050405020304" pitchFamily="18" charset="0"/>
              </a:rPr>
              <a:t>Living hope, </a:t>
            </a:r>
            <a:r>
              <a:rPr lang="en-US" dirty="0">
                <a:solidFill>
                  <a:schemeClr val="bg1"/>
                </a:solidFill>
                <a:ea typeface="Verdana" panose="020B0604030504040204" pitchFamily="34" charset="0"/>
                <a:cs typeface="Times New Roman" panose="02020603050405020304" pitchFamily="18" charset="0"/>
              </a:rPr>
              <a:t>1 Pt.1:3</a:t>
            </a:r>
          </a:p>
          <a:p>
            <a:pPr lvl="1">
              <a:spcAft>
                <a:spcPts val="0"/>
              </a:spcAft>
              <a:buFont typeface="Arial" panose="020B0604020202020204" pitchFamily="34" charset="0"/>
              <a:buChar char="•"/>
            </a:pPr>
            <a:r>
              <a:rPr lang="en-US" sz="3200" dirty="0">
                <a:solidFill>
                  <a:schemeClr val="bg1"/>
                </a:solidFill>
                <a:ea typeface="Verdana" panose="020B0604030504040204" pitchFamily="34" charset="0"/>
                <a:cs typeface="Times New Roman" panose="02020603050405020304" pitchFamily="18" charset="0"/>
              </a:rPr>
              <a:t>1:13, rests on His grace</a:t>
            </a:r>
          </a:p>
          <a:p>
            <a:pPr lvl="1">
              <a:spcAft>
                <a:spcPts val="600"/>
              </a:spcAft>
              <a:buFont typeface="Arial" panose="020B0604020202020204" pitchFamily="34" charset="0"/>
              <a:buChar char="•"/>
            </a:pPr>
            <a:endParaRPr lang="en-US" sz="3200" dirty="0">
              <a:solidFill>
                <a:schemeClr val="bg1"/>
              </a:solidFill>
              <a:ea typeface="Verdana" panose="020B0604030504040204" pitchFamily="34" charset="0"/>
              <a:cs typeface="Times New Roman" panose="02020603050405020304" pitchFamily="18" charset="0"/>
            </a:endParaRPr>
          </a:p>
          <a:p>
            <a:pPr lvl="1">
              <a:spcAft>
                <a:spcPts val="600"/>
              </a:spcAft>
              <a:buFont typeface="Arial" panose="020B0604020202020204" pitchFamily="34" charset="0"/>
              <a:buChar char="•"/>
            </a:pPr>
            <a:endParaRPr lang="en-US" sz="3200" dirty="0">
              <a:solidFill>
                <a:schemeClr val="bg1"/>
              </a:solidFill>
              <a:ea typeface="Verdana" panose="020B0604030504040204" pitchFamily="34" charset="0"/>
              <a:cs typeface="Times New Roman" panose="02020603050405020304" pitchFamily="18" charset="0"/>
            </a:endParaRPr>
          </a:p>
          <a:p>
            <a:pPr lvl="1">
              <a:spcBef>
                <a:spcPts val="0"/>
              </a:spcBef>
              <a:spcAft>
                <a:spcPts val="600"/>
              </a:spcAft>
              <a:buFont typeface="Arial" panose="020B0604020202020204" pitchFamily="34" charset="0"/>
              <a:buChar char="•"/>
            </a:pPr>
            <a:r>
              <a:rPr lang="en-US" sz="3200" dirty="0">
                <a:solidFill>
                  <a:schemeClr val="bg1"/>
                </a:solidFill>
                <a:ea typeface="Verdana" panose="020B0604030504040204" pitchFamily="34" charset="0"/>
                <a:cs typeface="Times New Roman" panose="02020603050405020304" pitchFamily="18" charset="0"/>
              </a:rPr>
              <a:t>1:21, hope in God</a:t>
            </a:r>
          </a:p>
          <a:p>
            <a:pPr lvl="1">
              <a:spcAft>
                <a:spcPts val="600"/>
              </a:spcAft>
              <a:buFont typeface="Arial" panose="020B0604020202020204" pitchFamily="34" charset="0"/>
              <a:buChar char="•"/>
            </a:pPr>
            <a:endParaRPr lang="en-US" sz="3200" dirty="0">
              <a:solidFill>
                <a:schemeClr val="bg1"/>
              </a:solidFill>
              <a:ea typeface="Verdana" panose="020B060403050404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5DDE2A1-D507-46FC-9BC5-FC216AD47BB5}"/>
              </a:ext>
            </a:extLst>
          </p:cNvPr>
          <p:cNvSpPr/>
          <p:nvPr/>
        </p:nvSpPr>
        <p:spPr>
          <a:xfrm>
            <a:off x="1927042" y="2895600"/>
            <a:ext cx="5289917" cy="838200"/>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t>
            </a:r>
            <a:r>
              <a:rPr lang="en-US" sz="3200" dirty="0">
                <a:solidFill>
                  <a:srgbClr val="FFFFCC"/>
                </a:solidFill>
              </a:rPr>
              <a:t>Hope is disciplined waiting”</a:t>
            </a:r>
          </a:p>
        </p:txBody>
      </p:sp>
    </p:spTree>
    <p:extLst>
      <p:ext uri="{BB962C8B-B14F-4D97-AF65-F5344CB8AC3E}">
        <p14:creationId xmlns:p14="http://schemas.microsoft.com/office/powerpoint/2010/main" val="233748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1133764"/>
          </a:xfrm>
        </p:spPr>
        <p:txBody>
          <a:bodyPr/>
          <a:lstStyle/>
          <a:p>
            <a:r>
              <a:rPr lang="en-US" sz="3600" dirty="0">
                <a:solidFill>
                  <a:srgbClr val="CCFFFF"/>
                </a:solidFill>
              </a:rPr>
              <a:t>How could Peter save anyone</a:t>
            </a:r>
            <a:br>
              <a:rPr lang="en-US" sz="3600" dirty="0">
                <a:solidFill>
                  <a:srgbClr val="CCFFFF"/>
                </a:solidFill>
              </a:rPr>
            </a:br>
            <a:r>
              <a:rPr lang="en-US" sz="3600" dirty="0">
                <a:solidFill>
                  <a:srgbClr val="CCFFFF"/>
                </a:solidFill>
              </a:rPr>
              <a:t>from spiritual hypothermia?</a:t>
            </a:r>
            <a:endParaRPr lang="en-US" sz="3200" dirty="0">
              <a:solidFill>
                <a:schemeClr val="bg1"/>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447800"/>
            <a:ext cx="8610600" cy="5029200"/>
          </a:xfrm>
        </p:spPr>
        <p:txBody>
          <a:bodyPr/>
          <a:lstStyle/>
          <a:p>
            <a:pPr marL="0" indent="0">
              <a:spcAft>
                <a:spcPts val="600"/>
              </a:spcAft>
              <a:buNone/>
            </a:pPr>
            <a:r>
              <a:rPr lang="en-US" sz="2400" dirty="0">
                <a:solidFill>
                  <a:srgbClr val="FFFF00"/>
                </a:solidFill>
                <a:ea typeface="Verdana" panose="020B0604030504040204" pitchFamily="34" charset="0"/>
                <a:cs typeface="Times New Roman" panose="02020603050405020304" pitchFamily="18" charset="0"/>
              </a:rPr>
              <a:t>4. </a:t>
            </a:r>
            <a:r>
              <a:rPr lang="en-US" dirty="0">
                <a:solidFill>
                  <a:srgbClr val="FFFFCC"/>
                </a:solidFill>
                <a:ea typeface="Verdana" panose="020B0604030504040204" pitchFamily="34" charset="0"/>
                <a:cs typeface="Times New Roman" panose="02020603050405020304" pitchFamily="18" charset="0"/>
              </a:rPr>
              <a:t>Lasting inheritance, </a:t>
            </a:r>
            <a:r>
              <a:rPr lang="en-US" dirty="0">
                <a:solidFill>
                  <a:schemeClr val="bg1"/>
                </a:solidFill>
                <a:ea typeface="Verdana" panose="020B0604030504040204" pitchFamily="34" charset="0"/>
                <a:cs typeface="Times New Roman" panose="02020603050405020304" pitchFamily="18" charset="0"/>
              </a:rPr>
              <a:t>1 Pt.1:4</a:t>
            </a:r>
          </a:p>
          <a:p>
            <a:pPr lvl="1">
              <a:spcAft>
                <a:spcPts val="600"/>
              </a:spcAft>
              <a:buFont typeface="Arial" panose="020B0604020202020204" pitchFamily="34" charset="0"/>
              <a:buChar char="•"/>
            </a:pPr>
            <a:r>
              <a:rPr lang="en-US" sz="3200" dirty="0">
                <a:solidFill>
                  <a:schemeClr val="bg1"/>
                </a:solidFill>
                <a:ea typeface="Verdana" panose="020B0604030504040204" pitchFamily="34" charset="0"/>
                <a:cs typeface="Times New Roman" panose="02020603050405020304" pitchFamily="18" charset="0"/>
              </a:rPr>
              <a:t>1:1, pilgrims</a:t>
            </a:r>
          </a:p>
          <a:p>
            <a:pPr lvl="1">
              <a:spcAft>
                <a:spcPts val="600"/>
              </a:spcAft>
              <a:buFont typeface="Arial" panose="020B0604020202020204" pitchFamily="34" charset="0"/>
              <a:buChar char="•"/>
            </a:pPr>
            <a:r>
              <a:rPr lang="en-US" sz="3200" dirty="0">
                <a:solidFill>
                  <a:schemeClr val="bg1"/>
                </a:solidFill>
                <a:ea typeface="Verdana" panose="020B0604030504040204" pitchFamily="34" charset="0"/>
                <a:cs typeface="Times New Roman" panose="02020603050405020304" pitchFamily="18" charset="0"/>
              </a:rPr>
              <a:t>3:7, heirs together</a:t>
            </a:r>
          </a:p>
          <a:p>
            <a:pPr lvl="1">
              <a:spcAft>
                <a:spcPts val="600"/>
              </a:spcAft>
              <a:buFont typeface="Arial" panose="020B0604020202020204" pitchFamily="34" charset="0"/>
              <a:buChar char="•"/>
            </a:pPr>
            <a:r>
              <a:rPr lang="en-US" sz="3200" dirty="0">
                <a:solidFill>
                  <a:schemeClr val="bg1"/>
                </a:solidFill>
                <a:ea typeface="Verdana" panose="020B0604030504040204" pitchFamily="34" charset="0"/>
                <a:cs typeface="Times New Roman" panose="02020603050405020304" pitchFamily="18" charset="0"/>
              </a:rPr>
              <a:t>3:9, inherit a blessing (Mt.25:34)</a:t>
            </a:r>
          </a:p>
          <a:p>
            <a:pPr lvl="1">
              <a:spcAft>
                <a:spcPts val="600"/>
              </a:spcAft>
              <a:buFont typeface="Arial" panose="020B0604020202020204" pitchFamily="34" charset="0"/>
              <a:buChar char="•"/>
            </a:pPr>
            <a:endParaRPr lang="en-US" sz="3200" dirty="0">
              <a:solidFill>
                <a:schemeClr val="bg1"/>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1178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1133764"/>
          </a:xfrm>
        </p:spPr>
        <p:txBody>
          <a:bodyPr/>
          <a:lstStyle/>
          <a:p>
            <a:r>
              <a:rPr lang="en-US" sz="3600" dirty="0">
                <a:solidFill>
                  <a:srgbClr val="CCFFFF"/>
                </a:solidFill>
              </a:rPr>
              <a:t>How could Peter save anyone</a:t>
            </a:r>
            <a:br>
              <a:rPr lang="en-US" sz="3600" dirty="0">
                <a:solidFill>
                  <a:srgbClr val="CCFFFF"/>
                </a:solidFill>
              </a:rPr>
            </a:br>
            <a:r>
              <a:rPr lang="en-US" sz="3600" dirty="0">
                <a:solidFill>
                  <a:srgbClr val="CCFFFF"/>
                </a:solidFill>
              </a:rPr>
              <a:t>from spiritual hypothermia?</a:t>
            </a:r>
            <a:endParaRPr lang="en-US" sz="3200" dirty="0">
              <a:solidFill>
                <a:schemeClr val="bg1"/>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447800"/>
            <a:ext cx="8610600" cy="5029200"/>
          </a:xfrm>
        </p:spPr>
        <p:txBody>
          <a:bodyPr/>
          <a:lstStyle/>
          <a:p>
            <a:pPr marL="0" indent="0">
              <a:spcAft>
                <a:spcPts val="600"/>
              </a:spcAft>
              <a:buNone/>
            </a:pPr>
            <a:r>
              <a:rPr lang="en-US" sz="2400" dirty="0">
                <a:solidFill>
                  <a:srgbClr val="FFFF00"/>
                </a:solidFill>
                <a:ea typeface="Verdana" panose="020B0604030504040204" pitchFamily="34" charset="0"/>
                <a:cs typeface="Times New Roman" panose="02020603050405020304" pitchFamily="18" charset="0"/>
              </a:rPr>
              <a:t>5. </a:t>
            </a:r>
            <a:r>
              <a:rPr lang="en-US" dirty="0">
                <a:solidFill>
                  <a:srgbClr val="FFFFCC"/>
                </a:solidFill>
                <a:ea typeface="Verdana" panose="020B0604030504040204" pitchFamily="34" charset="0"/>
                <a:cs typeface="Times New Roman" panose="02020603050405020304" pitchFamily="18" charset="0"/>
              </a:rPr>
              <a:t>Loving faith, </a:t>
            </a:r>
            <a:r>
              <a:rPr lang="en-US" dirty="0">
                <a:solidFill>
                  <a:schemeClr val="bg1"/>
                </a:solidFill>
                <a:ea typeface="Verdana" panose="020B0604030504040204" pitchFamily="34" charset="0"/>
                <a:cs typeface="Times New Roman" panose="02020603050405020304" pitchFamily="18" charset="0"/>
              </a:rPr>
              <a:t>1 Pt.1:5</a:t>
            </a:r>
          </a:p>
          <a:p>
            <a:pPr lvl="1">
              <a:spcAft>
                <a:spcPts val="600"/>
              </a:spcAft>
              <a:buFont typeface="Arial" panose="020B0604020202020204" pitchFamily="34" charset="0"/>
              <a:buChar char="•"/>
            </a:pPr>
            <a:r>
              <a:rPr lang="en-US" sz="3200" dirty="0">
                <a:solidFill>
                  <a:schemeClr val="bg1"/>
                </a:solidFill>
                <a:ea typeface="Verdana" panose="020B0604030504040204" pitchFamily="34" charset="0"/>
                <a:cs typeface="Times New Roman" panose="02020603050405020304" pitchFamily="18" charset="0"/>
              </a:rPr>
              <a:t>1:7, more valuable than gold</a:t>
            </a:r>
          </a:p>
          <a:p>
            <a:pPr lvl="1">
              <a:spcAft>
                <a:spcPts val="600"/>
              </a:spcAft>
              <a:buFont typeface="Arial" panose="020B0604020202020204" pitchFamily="34" charset="0"/>
              <a:buChar char="•"/>
            </a:pPr>
            <a:r>
              <a:rPr lang="en-US" sz="3200" dirty="0">
                <a:solidFill>
                  <a:schemeClr val="bg1"/>
                </a:solidFill>
                <a:ea typeface="Verdana" panose="020B0604030504040204" pitchFamily="34" charset="0"/>
                <a:cs typeface="Times New Roman" panose="02020603050405020304" pitchFamily="18" charset="0"/>
              </a:rPr>
              <a:t>1:9, salvation.   Hb.11:8</a:t>
            </a:r>
          </a:p>
          <a:p>
            <a:pPr lvl="1">
              <a:spcAft>
                <a:spcPts val="0"/>
              </a:spcAft>
              <a:buFont typeface="Arial" panose="020B0604020202020204" pitchFamily="34" charset="0"/>
              <a:buChar char="•"/>
            </a:pPr>
            <a:r>
              <a:rPr lang="en-US" sz="3200" dirty="0">
                <a:solidFill>
                  <a:schemeClr val="bg1"/>
                </a:solidFill>
                <a:ea typeface="Verdana" panose="020B0604030504040204" pitchFamily="34" charset="0"/>
                <a:cs typeface="Times New Roman" panose="02020603050405020304" pitchFamily="18" charset="0"/>
              </a:rPr>
              <a:t>Peter exhorts readers . . . </a:t>
            </a:r>
          </a:p>
          <a:p>
            <a:pPr lvl="2">
              <a:spcAft>
                <a:spcPts val="600"/>
              </a:spcAft>
              <a:buFont typeface="Arial" panose="020B0604020202020204" pitchFamily="34" charset="0"/>
              <a:buChar char="•"/>
            </a:pPr>
            <a:r>
              <a:rPr lang="en-US" sz="3200" dirty="0">
                <a:solidFill>
                  <a:srgbClr val="CCFFCC"/>
                </a:solidFill>
                <a:ea typeface="Verdana" panose="020B0604030504040204" pitchFamily="34" charset="0"/>
                <a:cs typeface="Times New Roman" panose="02020603050405020304" pitchFamily="18" charset="0"/>
              </a:rPr>
              <a:t>Behave wisely, </a:t>
            </a:r>
            <a:r>
              <a:rPr lang="en-US" sz="3200" dirty="0">
                <a:solidFill>
                  <a:schemeClr val="bg1"/>
                </a:solidFill>
                <a:ea typeface="Verdana" panose="020B0604030504040204" pitchFamily="34" charset="0"/>
                <a:cs typeface="Times New Roman" panose="02020603050405020304" pitchFamily="18" charset="0"/>
              </a:rPr>
              <a:t>3:16</a:t>
            </a:r>
          </a:p>
          <a:p>
            <a:pPr lvl="2">
              <a:spcAft>
                <a:spcPts val="600"/>
              </a:spcAft>
              <a:buFont typeface="Arial" panose="020B0604020202020204" pitchFamily="34" charset="0"/>
              <a:buChar char="•"/>
            </a:pPr>
            <a:r>
              <a:rPr lang="en-US" sz="3200" dirty="0">
                <a:solidFill>
                  <a:srgbClr val="CCFFCC"/>
                </a:solidFill>
                <a:ea typeface="Verdana" panose="020B0604030504040204" pitchFamily="34" charset="0"/>
                <a:cs typeface="Times New Roman" panose="02020603050405020304" pitchFamily="18" charset="0"/>
              </a:rPr>
              <a:t>Endure persecution, </a:t>
            </a:r>
            <a:r>
              <a:rPr lang="en-US" sz="3200" dirty="0">
                <a:solidFill>
                  <a:schemeClr val="bg1"/>
                </a:solidFill>
                <a:ea typeface="Verdana" panose="020B0604030504040204" pitchFamily="34" charset="0"/>
                <a:cs typeface="Times New Roman" panose="02020603050405020304" pitchFamily="18" charset="0"/>
              </a:rPr>
              <a:t>4:19</a:t>
            </a:r>
          </a:p>
          <a:p>
            <a:pPr lvl="2">
              <a:spcAft>
                <a:spcPts val="600"/>
              </a:spcAft>
              <a:buFont typeface="Arial" panose="020B0604020202020204" pitchFamily="34" charset="0"/>
              <a:buChar char="•"/>
            </a:pPr>
            <a:r>
              <a:rPr lang="en-US" sz="3200" dirty="0">
                <a:solidFill>
                  <a:srgbClr val="CCFFCC"/>
                </a:solidFill>
                <a:ea typeface="Verdana" panose="020B0604030504040204" pitchFamily="34" charset="0"/>
                <a:cs typeface="Times New Roman" panose="02020603050405020304" pitchFamily="18" charset="0"/>
              </a:rPr>
              <a:t>Stand firm in grace, </a:t>
            </a:r>
            <a:r>
              <a:rPr lang="en-US" sz="3200" dirty="0">
                <a:solidFill>
                  <a:schemeClr val="bg1"/>
                </a:solidFill>
                <a:ea typeface="Verdana" panose="020B0604030504040204" pitchFamily="34" charset="0"/>
                <a:cs typeface="Times New Roman" panose="02020603050405020304" pitchFamily="18" charset="0"/>
              </a:rPr>
              <a:t>5:12</a:t>
            </a:r>
          </a:p>
          <a:p>
            <a:pPr lvl="1">
              <a:spcAft>
                <a:spcPts val="600"/>
              </a:spcAft>
              <a:buFont typeface="Arial" panose="020B0604020202020204" pitchFamily="34" charset="0"/>
              <a:buChar char="•"/>
            </a:pPr>
            <a:endParaRPr lang="en-US" sz="3200" dirty="0">
              <a:solidFill>
                <a:schemeClr val="bg1"/>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5273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1133764"/>
          </a:xfrm>
        </p:spPr>
        <p:txBody>
          <a:bodyPr/>
          <a:lstStyle/>
          <a:p>
            <a:r>
              <a:rPr lang="en-US" sz="3600" dirty="0">
                <a:solidFill>
                  <a:srgbClr val="CCFFFF"/>
                </a:solidFill>
              </a:rPr>
              <a:t>How could Peter save anyone</a:t>
            </a:r>
            <a:br>
              <a:rPr lang="en-US" sz="3600" dirty="0">
                <a:solidFill>
                  <a:srgbClr val="CCFFFF"/>
                </a:solidFill>
              </a:rPr>
            </a:br>
            <a:r>
              <a:rPr lang="en-US" sz="3600" dirty="0">
                <a:solidFill>
                  <a:srgbClr val="CCFFFF"/>
                </a:solidFill>
              </a:rPr>
              <a:t>from spiritual hypothermia?</a:t>
            </a:r>
            <a:endParaRPr lang="en-US" sz="3200" dirty="0">
              <a:solidFill>
                <a:schemeClr val="bg1"/>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447800"/>
            <a:ext cx="8610600" cy="5029200"/>
          </a:xfrm>
        </p:spPr>
        <p:txBody>
          <a:bodyPr/>
          <a:lstStyle/>
          <a:p>
            <a:pPr marL="341313" indent="-341313">
              <a:spcAft>
                <a:spcPts val="600"/>
              </a:spcAft>
              <a:buNone/>
            </a:pPr>
            <a:r>
              <a:rPr lang="en-US" sz="2400" dirty="0">
                <a:solidFill>
                  <a:srgbClr val="FFFF00"/>
                </a:solidFill>
                <a:ea typeface="Verdana" panose="020B0604030504040204" pitchFamily="34" charset="0"/>
                <a:cs typeface="Times New Roman" panose="02020603050405020304" pitchFamily="18" charset="0"/>
              </a:rPr>
              <a:t>6. </a:t>
            </a:r>
            <a:r>
              <a:rPr lang="en-US" dirty="0">
                <a:solidFill>
                  <a:srgbClr val="FFFFCC"/>
                </a:solidFill>
                <a:ea typeface="Verdana" panose="020B0604030504040204" pitchFamily="34" charset="0"/>
                <a:cs typeface="Times New Roman" panose="02020603050405020304" pitchFamily="18" charset="0"/>
              </a:rPr>
              <a:t>Lavish rejoicing, </a:t>
            </a:r>
            <a:r>
              <a:rPr lang="en-US" dirty="0">
                <a:solidFill>
                  <a:schemeClr val="bg1"/>
                </a:solidFill>
                <a:ea typeface="Verdana" panose="020B0604030504040204" pitchFamily="34" charset="0"/>
                <a:cs typeface="Times New Roman" panose="02020603050405020304" pitchFamily="18" charset="0"/>
              </a:rPr>
              <a:t>1 Pt.1:6– </a:t>
            </a:r>
            <a:r>
              <a:rPr lang="en-US" sz="3100" dirty="0">
                <a:solidFill>
                  <a:schemeClr val="bg1"/>
                </a:solidFill>
                <a:ea typeface="Verdana" panose="020B0604030504040204" pitchFamily="34" charset="0"/>
                <a:cs typeface="Times New Roman" panose="02020603050405020304" pitchFamily="18" charset="0"/>
              </a:rPr>
              <a:t>exceedingly joyful, exult, glad, overjoyed</a:t>
            </a:r>
          </a:p>
          <a:p>
            <a:pPr lvl="1">
              <a:spcAft>
                <a:spcPts val="600"/>
              </a:spcAft>
              <a:buFont typeface="Arial" panose="020B0604020202020204" pitchFamily="34" charset="0"/>
              <a:buChar char="•"/>
            </a:pPr>
            <a:r>
              <a:rPr lang="en-US" sz="3200" dirty="0">
                <a:solidFill>
                  <a:schemeClr val="bg1"/>
                </a:solidFill>
                <a:ea typeface="Verdana" panose="020B0604030504040204" pitchFamily="34" charset="0"/>
                <a:cs typeface="Times New Roman" panose="02020603050405020304" pitchFamily="18" charset="0"/>
              </a:rPr>
              <a:t>1:8, joy, glory</a:t>
            </a:r>
          </a:p>
          <a:p>
            <a:pPr lvl="1">
              <a:spcAft>
                <a:spcPts val="600"/>
              </a:spcAft>
              <a:buFont typeface="Arial" panose="020B0604020202020204" pitchFamily="34" charset="0"/>
              <a:buChar char="•"/>
            </a:pPr>
            <a:r>
              <a:rPr lang="en-US" sz="3200" dirty="0">
                <a:solidFill>
                  <a:schemeClr val="bg1"/>
                </a:solidFill>
                <a:ea typeface="Verdana" panose="020B0604030504040204" pitchFamily="34" charset="0"/>
                <a:cs typeface="Times New Roman" panose="02020603050405020304" pitchFamily="18" charset="0"/>
              </a:rPr>
              <a:t>4:13, rejoice</a:t>
            </a:r>
          </a:p>
        </p:txBody>
      </p:sp>
      <p:sp>
        <p:nvSpPr>
          <p:cNvPr id="3" name="Rectangle 2">
            <a:extLst>
              <a:ext uri="{FF2B5EF4-FFF2-40B4-BE49-F238E27FC236}">
                <a16:creationId xmlns:a16="http://schemas.microsoft.com/office/drawing/2014/main" id="{33694D73-589F-4561-B0BE-4A22AED9D2FB}"/>
              </a:ext>
            </a:extLst>
          </p:cNvPr>
          <p:cNvSpPr/>
          <p:nvPr/>
        </p:nvSpPr>
        <p:spPr>
          <a:xfrm>
            <a:off x="762000" y="3962400"/>
            <a:ext cx="7620000" cy="1219200"/>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algn="ctr">
              <a:spcBef>
                <a:spcPts val="0"/>
              </a:spcBef>
              <a:spcAft>
                <a:spcPts val="400"/>
              </a:spcAft>
              <a:buSzPts val="1200"/>
              <a:tabLst>
                <a:tab pos="685800" algn="l"/>
              </a:tabLst>
            </a:pPr>
            <a:r>
              <a:rPr lang="en-US" sz="3200" dirty="0">
                <a:effectLst/>
                <a:ea typeface="Times New Roman" panose="02020603050405020304" pitchFamily="18" charset="0"/>
                <a:cs typeface="Times New Roman" panose="02020603050405020304" pitchFamily="18" charset="0"/>
              </a:rPr>
              <a:t>“Unhappiness lies in not knowing what we want and killing ourselves to get it.”  </a:t>
            </a:r>
          </a:p>
        </p:txBody>
      </p:sp>
    </p:spTree>
    <p:extLst>
      <p:ext uri="{BB962C8B-B14F-4D97-AF65-F5344CB8AC3E}">
        <p14:creationId xmlns:p14="http://schemas.microsoft.com/office/powerpoint/2010/main" val="174690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1133764"/>
          </a:xfrm>
        </p:spPr>
        <p:txBody>
          <a:bodyPr/>
          <a:lstStyle/>
          <a:p>
            <a:r>
              <a:rPr lang="en-US" sz="3600" dirty="0">
                <a:solidFill>
                  <a:srgbClr val="CCFFFF"/>
                </a:solidFill>
              </a:rPr>
              <a:t>How could Peter save anyone</a:t>
            </a:r>
            <a:br>
              <a:rPr lang="en-US" sz="3600" dirty="0">
                <a:solidFill>
                  <a:srgbClr val="CCFFFF"/>
                </a:solidFill>
              </a:rPr>
            </a:br>
            <a:r>
              <a:rPr lang="en-US" sz="3600" dirty="0">
                <a:solidFill>
                  <a:srgbClr val="CCFFFF"/>
                </a:solidFill>
              </a:rPr>
              <a:t>from spiritual hypothermia?</a:t>
            </a:r>
            <a:endParaRPr lang="en-US" sz="3200" dirty="0">
              <a:solidFill>
                <a:schemeClr val="bg1"/>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447800"/>
            <a:ext cx="8610600" cy="5029200"/>
          </a:xfrm>
        </p:spPr>
        <p:txBody>
          <a:bodyPr/>
          <a:lstStyle/>
          <a:p>
            <a:pPr marL="0" indent="0">
              <a:spcAft>
                <a:spcPts val="600"/>
              </a:spcAft>
              <a:buNone/>
            </a:pPr>
            <a:r>
              <a:rPr lang="en-US" sz="2400" dirty="0">
                <a:solidFill>
                  <a:srgbClr val="FFFF00"/>
                </a:solidFill>
                <a:ea typeface="Verdana" panose="020B0604030504040204" pitchFamily="34" charset="0"/>
                <a:cs typeface="Times New Roman" panose="02020603050405020304" pitchFamily="18" charset="0"/>
              </a:rPr>
              <a:t>7. </a:t>
            </a:r>
            <a:r>
              <a:rPr lang="en-US" dirty="0">
                <a:solidFill>
                  <a:srgbClr val="FFFFCC"/>
                </a:solidFill>
                <a:ea typeface="Verdana" panose="020B0604030504040204" pitchFamily="34" charset="0"/>
                <a:cs typeface="Times New Roman" panose="02020603050405020304" pitchFamily="18" charset="0"/>
              </a:rPr>
              <a:t>Longing love, </a:t>
            </a:r>
            <a:r>
              <a:rPr lang="en-US" dirty="0">
                <a:solidFill>
                  <a:schemeClr val="bg1"/>
                </a:solidFill>
                <a:ea typeface="Verdana" panose="020B0604030504040204" pitchFamily="34" charset="0"/>
                <a:cs typeface="Times New Roman" panose="02020603050405020304" pitchFamily="18" charset="0"/>
              </a:rPr>
              <a:t>1 Pt.1:8</a:t>
            </a:r>
          </a:p>
          <a:p>
            <a:pPr lvl="1">
              <a:spcAft>
                <a:spcPts val="600"/>
              </a:spcAft>
              <a:buFont typeface="Arial" panose="020B0604020202020204" pitchFamily="34" charset="0"/>
              <a:buChar char="•"/>
            </a:pPr>
            <a:r>
              <a:rPr lang="en-US" sz="3200" dirty="0">
                <a:solidFill>
                  <a:schemeClr val="bg1"/>
                </a:solidFill>
                <a:ea typeface="Verdana" panose="020B0604030504040204" pitchFamily="34" charset="0"/>
                <a:cs typeface="Times New Roman" panose="02020603050405020304" pitchFamily="18" charset="0"/>
              </a:rPr>
              <a:t>4:8, fervent – earnest, eager, outgoing, persevering.</a:t>
            </a:r>
          </a:p>
        </p:txBody>
      </p:sp>
    </p:spTree>
    <p:extLst>
      <p:ext uri="{BB962C8B-B14F-4D97-AF65-F5344CB8AC3E}">
        <p14:creationId xmlns:p14="http://schemas.microsoft.com/office/powerpoint/2010/main" val="237919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828964"/>
          </a:xfrm>
        </p:spPr>
        <p:txBody>
          <a:bodyPr/>
          <a:lstStyle/>
          <a:p>
            <a:r>
              <a:rPr lang="en-US" sz="3600" dirty="0">
                <a:solidFill>
                  <a:srgbClr val="CCFFFF"/>
                </a:solidFill>
              </a:rPr>
              <a:t>Rv.2:4, left first love</a:t>
            </a:r>
            <a:endParaRPr lang="en-US" sz="2800" dirty="0">
              <a:solidFill>
                <a:srgbClr val="FFFF00"/>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914400"/>
            <a:ext cx="8610600" cy="5334000"/>
          </a:xfrm>
        </p:spPr>
        <p:txBody>
          <a:bodyPr/>
          <a:lstStyle/>
          <a:p>
            <a:pPr>
              <a:spcAft>
                <a:spcPts val="0"/>
              </a:spcAft>
              <a:buFont typeface="Wingdings" panose="05000000000000000000" pitchFamily="2" charset="2"/>
              <a:buChar char="§"/>
            </a:pPr>
            <a:r>
              <a:rPr lang="en-US" dirty="0">
                <a:solidFill>
                  <a:schemeClr val="bg1"/>
                </a:solidFill>
                <a:ea typeface="Verdana" panose="020B0604030504040204" pitchFamily="34" charset="0"/>
                <a:cs typeface="Times New Roman" panose="02020603050405020304" pitchFamily="18" charset="0"/>
              </a:rPr>
              <a:t>Started well</a:t>
            </a:r>
          </a:p>
          <a:p>
            <a:pPr>
              <a:spcAft>
                <a:spcPts val="0"/>
              </a:spcAft>
              <a:buFont typeface="Wingdings" panose="05000000000000000000" pitchFamily="2" charset="2"/>
              <a:buChar char="§"/>
            </a:pPr>
            <a:r>
              <a:rPr lang="en-US" dirty="0">
                <a:solidFill>
                  <a:schemeClr val="bg1"/>
                </a:solidFill>
                <a:ea typeface="Verdana" panose="020B0604030504040204" pitchFamily="34" charset="0"/>
                <a:cs typeface="Times New Roman" panose="02020603050405020304" pitchFamily="18" charset="0"/>
              </a:rPr>
              <a:t>Lost quality that makes others useful: </a:t>
            </a:r>
            <a:r>
              <a:rPr lang="en-US" dirty="0">
                <a:solidFill>
                  <a:srgbClr val="99FF66"/>
                </a:solidFill>
                <a:ea typeface="Verdana" panose="020B0604030504040204" pitchFamily="34" charset="0"/>
                <a:cs typeface="Times New Roman" panose="02020603050405020304" pitchFamily="18" charset="0"/>
              </a:rPr>
              <a:t>love</a:t>
            </a:r>
            <a:br>
              <a:rPr lang="en-US" dirty="0">
                <a:solidFill>
                  <a:schemeClr val="bg1"/>
                </a:solidFill>
                <a:ea typeface="Verdana" panose="020B0604030504040204" pitchFamily="34" charset="0"/>
                <a:cs typeface="Times New Roman" panose="02020603050405020304" pitchFamily="18" charset="0"/>
              </a:rPr>
            </a:br>
            <a:r>
              <a:rPr lang="en-US" dirty="0">
                <a:solidFill>
                  <a:schemeClr val="bg1"/>
                </a:solidFill>
                <a:ea typeface="Verdana" panose="020B0604030504040204" pitchFamily="34" charset="0"/>
                <a:cs typeface="Times New Roman" panose="02020603050405020304" pitchFamily="18" charset="0"/>
              </a:rPr>
              <a:t>(1 Co.13)</a:t>
            </a:r>
          </a:p>
          <a:p>
            <a:pPr lvl="1">
              <a:spcAft>
                <a:spcPts val="0"/>
              </a:spcAft>
              <a:buFont typeface="Wingdings" panose="05000000000000000000" pitchFamily="2" charset="2"/>
              <a:buChar char="§"/>
            </a:pPr>
            <a:r>
              <a:rPr lang="en-US" sz="3200" dirty="0">
                <a:solidFill>
                  <a:srgbClr val="FFFFCC"/>
                </a:solidFill>
                <a:ea typeface="Verdana" panose="020B0604030504040204" pitchFamily="34" charset="0"/>
                <a:cs typeface="Times New Roman" panose="02020603050405020304" pitchFamily="18" charset="0"/>
              </a:rPr>
              <a:t>Positive:  demand sound teaching</a:t>
            </a:r>
          </a:p>
          <a:p>
            <a:pPr lvl="1">
              <a:spcAft>
                <a:spcPts val="600"/>
              </a:spcAft>
              <a:buFont typeface="Wingdings" panose="05000000000000000000" pitchFamily="2" charset="2"/>
              <a:buChar char="§"/>
            </a:pPr>
            <a:r>
              <a:rPr lang="en-US" sz="3200" dirty="0">
                <a:solidFill>
                  <a:srgbClr val="FFFFCC"/>
                </a:solidFill>
                <a:ea typeface="Verdana" panose="020B0604030504040204" pitchFamily="34" charset="0"/>
                <a:cs typeface="Times New Roman" panose="02020603050405020304" pitchFamily="18" charset="0"/>
              </a:rPr>
              <a:t>Negative:  fight heresy</a:t>
            </a:r>
          </a:p>
          <a:p>
            <a:pPr>
              <a:spcAft>
                <a:spcPts val="0"/>
              </a:spcAft>
              <a:buFont typeface="Wingdings" panose="05000000000000000000" pitchFamily="2" charset="2"/>
              <a:buChar char="§"/>
            </a:pPr>
            <a:r>
              <a:rPr lang="en-US" dirty="0">
                <a:solidFill>
                  <a:schemeClr val="bg1"/>
                </a:solidFill>
                <a:ea typeface="Verdana" panose="020B0604030504040204" pitchFamily="34" charset="0"/>
                <a:cs typeface="Times New Roman" panose="02020603050405020304" pitchFamily="18" charset="0"/>
              </a:rPr>
              <a:t>Mt.24, dangers – </a:t>
            </a:r>
          </a:p>
          <a:p>
            <a:pPr marL="0" indent="0">
              <a:spcAft>
                <a:spcPts val="0"/>
              </a:spcAft>
              <a:buNone/>
            </a:pPr>
            <a:endParaRPr lang="en-US" sz="3200" dirty="0">
              <a:solidFill>
                <a:srgbClr val="FFFFCC"/>
              </a:solidFill>
              <a:ea typeface="Verdana" panose="020B060403050404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E5DC0EB-8E70-4166-AE3D-7ED353439E62}"/>
              </a:ext>
            </a:extLst>
          </p:cNvPr>
          <p:cNvSpPr/>
          <p:nvPr/>
        </p:nvSpPr>
        <p:spPr>
          <a:xfrm>
            <a:off x="725056" y="4513263"/>
            <a:ext cx="7696200" cy="1658937"/>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aseline="30000" dirty="0">
                <a:solidFill>
                  <a:srgbClr val="FFC000"/>
                </a:solidFill>
              </a:rPr>
              <a:t>11</a:t>
            </a:r>
            <a:r>
              <a:rPr lang="en-US" sz="3000" dirty="0"/>
              <a:t> Then many false prophets will rise up and deceive many.  </a:t>
            </a:r>
            <a:r>
              <a:rPr lang="en-US" sz="3000" baseline="30000" dirty="0">
                <a:solidFill>
                  <a:srgbClr val="FFC000"/>
                </a:solidFill>
              </a:rPr>
              <a:t>12</a:t>
            </a:r>
            <a:r>
              <a:rPr lang="en-US" sz="3000" dirty="0"/>
              <a:t> And because lawlessness will abound, the love of many will grow cold.</a:t>
            </a:r>
            <a:endParaRPr lang="en-US" dirty="0"/>
          </a:p>
        </p:txBody>
      </p:sp>
    </p:spTree>
    <p:extLst>
      <p:ext uri="{BB962C8B-B14F-4D97-AF65-F5344CB8AC3E}">
        <p14:creationId xmlns:p14="http://schemas.microsoft.com/office/powerpoint/2010/main" val="239758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828964"/>
          </a:xfrm>
        </p:spPr>
        <p:txBody>
          <a:bodyPr/>
          <a:lstStyle/>
          <a:p>
            <a:r>
              <a:rPr lang="en-US" sz="3600" dirty="0">
                <a:solidFill>
                  <a:srgbClr val="CCFFFF"/>
                </a:solidFill>
              </a:rPr>
              <a:t>Unhealthy climate in congregation – </a:t>
            </a:r>
            <a:endParaRPr lang="en-US" sz="2800" dirty="0">
              <a:solidFill>
                <a:srgbClr val="FFFF00"/>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914400"/>
            <a:ext cx="8610600" cy="5334000"/>
          </a:xfrm>
        </p:spPr>
        <p:txBody>
          <a:bodyPr/>
          <a:lstStyle/>
          <a:p>
            <a:pPr>
              <a:spcAft>
                <a:spcPts val="600"/>
              </a:spcAft>
              <a:buFont typeface="Wingdings" panose="05000000000000000000" pitchFamily="2" charset="2"/>
              <a:buChar char="§"/>
            </a:pPr>
            <a:r>
              <a:rPr lang="en-US" dirty="0">
                <a:solidFill>
                  <a:schemeClr val="bg1"/>
                </a:solidFill>
                <a:ea typeface="Verdana" panose="020B0604030504040204" pitchFamily="34" charset="0"/>
                <a:cs typeface="Times New Roman" panose="02020603050405020304" pitchFamily="18" charset="0"/>
              </a:rPr>
              <a:t>Brotherly love no longer thrives – group of loners</a:t>
            </a:r>
          </a:p>
          <a:p>
            <a:pPr>
              <a:spcAft>
                <a:spcPts val="600"/>
              </a:spcAft>
              <a:buFont typeface="Wingdings" panose="05000000000000000000" pitchFamily="2" charset="2"/>
              <a:buChar char="§"/>
            </a:pPr>
            <a:r>
              <a:rPr lang="en-US" dirty="0">
                <a:solidFill>
                  <a:schemeClr val="bg1"/>
                </a:solidFill>
                <a:ea typeface="Verdana" panose="020B0604030504040204" pitchFamily="34" charset="0"/>
                <a:cs typeface="Times New Roman" panose="02020603050405020304" pitchFamily="18" charset="0"/>
              </a:rPr>
              <a:t>Evil suspicions cause distrust</a:t>
            </a:r>
          </a:p>
          <a:p>
            <a:pPr>
              <a:spcAft>
                <a:spcPts val="300"/>
              </a:spcAft>
              <a:buFont typeface="Wingdings" panose="05000000000000000000" pitchFamily="2" charset="2"/>
              <a:buChar char="§"/>
            </a:pPr>
            <a:r>
              <a:rPr lang="en-US" sz="3200" dirty="0">
                <a:solidFill>
                  <a:schemeClr val="bg1"/>
                </a:solidFill>
                <a:ea typeface="Verdana" panose="020B0604030504040204" pitchFamily="34" charset="0"/>
                <a:cs typeface="Times New Roman" panose="02020603050405020304" pitchFamily="18" charset="0"/>
              </a:rPr>
              <a:t>Love for God beco</a:t>
            </a:r>
            <a:r>
              <a:rPr lang="en-US" dirty="0">
                <a:solidFill>
                  <a:schemeClr val="bg1"/>
                </a:solidFill>
                <a:ea typeface="Verdana" panose="020B0604030504040204" pitchFamily="34" charset="0"/>
                <a:cs typeface="Times New Roman" panose="02020603050405020304" pitchFamily="18" charset="0"/>
              </a:rPr>
              <a:t>mes ritual – war mentality – study just to answer error</a:t>
            </a:r>
          </a:p>
          <a:p>
            <a:pPr lvl="1">
              <a:spcAft>
                <a:spcPts val="300"/>
              </a:spcAft>
              <a:buFont typeface="Wingdings" panose="05000000000000000000" pitchFamily="2" charset="2"/>
              <a:buChar char="§"/>
            </a:pPr>
            <a:r>
              <a:rPr lang="en-US" sz="3200" dirty="0">
                <a:solidFill>
                  <a:schemeClr val="bg1"/>
                </a:solidFill>
                <a:ea typeface="Verdana" panose="020B0604030504040204" pitchFamily="34" charset="0"/>
                <a:cs typeface="Times New Roman" panose="02020603050405020304" pitchFamily="18" charset="0"/>
              </a:rPr>
              <a:t>Ephesus (Rv.2:4) love grew cold…  </a:t>
            </a:r>
          </a:p>
          <a:p>
            <a:pPr lvl="1">
              <a:spcAft>
                <a:spcPts val="0"/>
              </a:spcAft>
              <a:buFont typeface="Wingdings" panose="05000000000000000000" pitchFamily="2" charset="2"/>
              <a:buChar char="§"/>
            </a:pPr>
            <a:r>
              <a:rPr lang="en-US" sz="3200" dirty="0">
                <a:solidFill>
                  <a:schemeClr val="bg1"/>
                </a:solidFill>
                <a:ea typeface="Verdana" panose="020B0604030504040204" pitchFamily="34" charset="0"/>
                <a:cs typeface="Times New Roman" panose="02020603050405020304" pitchFamily="18" charset="0"/>
              </a:rPr>
              <a:t>Stale marriage: against divorce, but with-out affection</a:t>
            </a:r>
            <a:endParaRPr lang="en-US" sz="3200" dirty="0">
              <a:solidFill>
                <a:srgbClr val="FFFFCC"/>
              </a:solidFill>
              <a:ea typeface="Verdana" panose="020B0604030504040204" pitchFamily="34" charset="0"/>
              <a:cs typeface="Times New Roman" panose="02020603050405020304" pitchFamily="18" charset="0"/>
            </a:endParaRPr>
          </a:p>
          <a:p>
            <a:pPr marL="0" indent="0">
              <a:spcAft>
                <a:spcPts val="0"/>
              </a:spcAft>
              <a:buNone/>
            </a:pPr>
            <a:endParaRPr lang="en-US" sz="3200" dirty="0">
              <a:solidFill>
                <a:srgbClr val="FFFFCC"/>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8091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828964"/>
          </a:xfrm>
        </p:spPr>
        <p:txBody>
          <a:bodyPr/>
          <a:lstStyle/>
          <a:p>
            <a:r>
              <a:rPr lang="en-US" sz="3600" dirty="0">
                <a:solidFill>
                  <a:srgbClr val="CCFFFF"/>
                </a:solidFill>
              </a:rPr>
              <a:t>Evidence of losing our first love </a:t>
            </a:r>
            <a:r>
              <a:rPr lang="en-US" sz="2400" dirty="0">
                <a:solidFill>
                  <a:srgbClr val="FFFF00"/>
                </a:solidFill>
              </a:rPr>
              <a:t>(1/2)</a:t>
            </a:r>
            <a:endParaRPr lang="en-US" sz="2800" dirty="0">
              <a:solidFill>
                <a:srgbClr val="FFFF00"/>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914400"/>
            <a:ext cx="8610600" cy="5334000"/>
          </a:xfrm>
        </p:spPr>
        <p:txBody>
          <a:bodyPr/>
          <a:lstStyle/>
          <a:p>
            <a:pPr marL="0" indent="0">
              <a:spcAft>
                <a:spcPts val="600"/>
              </a:spcAft>
              <a:buNone/>
            </a:pPr>
            <a:r>
              <a:rPr lang="en-US" sz="2400" dirty="0">
                <a:solidFill>
                  <a:srgbClr val="FFFF00"/>
                </a:solidFill>
                <a:ea typeface="Verdana" panose="020B0604030504040204" pitchFamily="34" charset="0"/>
                <a:cs typeface="Times New Roman" panose="02020603050405020304" pitchFamily="18" charset="0"/>
              </a:rPr>
              <a:t>  1. </a:t>
            </a:r>
            <a:r>
              <a:rPr lang="en-US" dirty="0">
                <a:solidFill>
                  <a:schemeClr val="bg1"/>
                </a:solidFill>
                <a:ea typeface="Verdana" panose="020B0604030504040204" pitchFamily="34" charset="0"/>
                <a:cs typeface="Times New Roman" panose="02020603050405020304" pitchFamily="18" charset="0"/>
              </a:rPr>
              <a:t>Delight in Lord no longer as great…</a:t>
            </a:r>
          </a:p>
          <a:p>
            <a:pPr marL="0" indent="0">
              <a:spcAft>
                <a:spcPts val="600"/>
              </a:spcAft>
              <a:buNone/>
            </a:pPr>
            <a:r>
              <a:rPr lang="en-US" sz="2400" dirty="0">
                <a:solidFill>
                  <a:srgbClr val="FFFF00"/>
                </a:solidFill>
                <a:ea typeface="Verdana" panose="020B0604030504040204" pitchFamily="34" charset="0"/>
                <a:cs typeface="Times New Roman" panose="02020603050405020304" pitchFamily="18" charset="0"/>
              </a:rPr>
              <a:t>  2. </a:t>
            </a:r>
            <a:r>
              <a:rPr lang="en-US" dirty="0">
                <a:solidFill>
                  <a:schemeClr val="bg1"/>
                </a:solidFill>
                <a:ea typeface="Verdana" panose="020B0604030504040204" pitchFamily="34" charset="0"/>
                <a:cs typeface="Times New Roman" panose="02020603050405020304" pitchFamily="18" charset="0"/>
              </a:rPr>
              <a:t>Do not desire times of rich fellowship…</a:t>
            </a:r>
          </a:p>
          <a:p>
            <a:pPr marL="0" indent="0">
              <a:spcAft>
                <a:spcPts val="600"/>
              </a:spcAft>
              <a:buNone/>
            </a:pPr>
            <a:r>
              <a:rPr lang="en-US" sz="2400" dirty="0">
                <a:solidFill>
                  <a:srgbClr val="FFFF00"/>
                </a:solidFill>
                <a:ea typeface="Verdana" panose="020B0604030504040204" pitchFamily="34" charset="0"/>
                <a:cs typeface="Times New Roman" panose="02020603050405020304" pitchFamily="18" charset="0"/>
              </a:rPr>
              <a:t>  3. </a:t>
            </a:r>
            <a:r>
              <a:rPr lang="en-US" dirty="0">
                <a:solidFill>
                  <a:schemeClr val="bg1"/>
                </a:solidFill>
                <a:ea typeface="Verdana" panose="020B0604030504040204" pitchFamily="34" charset="0"/>
                <a:cs typeface="Times New Roman" panose="02020603050405020304" pitchFamily="18" charset="0"/>
              </a:rPr>
              <a:t>Thoughts in leisure do not include Lord</a:t>
            </a:r>
          </a:p>
          <a:p>
            <a:pPr marL="0" indent="0">
              <a:spcAft>
                <a:spcPts val="600"/>
              </a:spcAft>
              <a:buNone/>
            </a:pPr>
            <a:r>
              <a:rPr lang="en-US" sz="2400" dirty="0">
                <a:solidFill>
                  <a:srgbClr val="FFFF00"/>
                </a:solidFill>
                <a:ea typeface="Verdana" panose="020B0604030504040204" pitchFamily="34" charset="0"/>
                <a:cs typeface="Times New Roman" panose="02020603050405020304" pitchFamily="18" charset="0"/>
              </a:rPr>
              <a:t>  4. </a:t>
            </a:r>
            <a:r>
              <a:rPr lang="en-US" dirty="0">
                <a:solidFill>
                  <a:schemeClr val="bg1"/>
                </a:solidFill>
                <a:ea typeface="Verdana" panose="020B0604030504040204" pitchFamily="34" charset="0"/>
                <a:cs typeface="Times New Roman" panose="02020603050405020304" pitchFamily="18" charset="0"/>
              </a:rPr>
              <a:t>Claim to be ‘only human’</a:t>
            </a:r>
          </a:p>
          <a:p>
            <a:pPr marL="0" indent="0">
              <a:spcAft>
                <a:spcPts val="600"/>
              </a:spcAft>
              <a:buNone/>
            </a:pPr>
            <a:r>
              <a:rPr lang="en-US" sz="2400" dirty="0">
                <a:solidFill>
                  <a:srgbClr val="FFFF00"/>
                </a:solidFill>
                <a:ea typeface="Verdana" panose="020B0604030504040204" pitchFamily="34" charset="0"/>
                <a:cs typeface="Times New Roman" panose="02020603050405020304" pitchFamily="18" charset="0"/>
              </a:rPr>
              <a:t>  5. </a:t>
            </a:r>
            <a:r>
              <a:rPr lang="en-US" dirty="0">
                <a:solidFill>
                  <a:schemeClr val="bg1"/>
                </a:solidFill>
                <a:ea typeface="Verdana" panose="020B0604030504040204" pitchFamily="34" charset="0"/>
                <a:cs typeface="Times New Roman" panose="02020603050405020304" pitchFamily="18" charset="0"/>
              </a:rPr>
              <a:t>Do not willingly, cheerfully give</a:t>
            </a:r>
          </a:p>
          <a:p>
            <a:pPr marL="0" indent="0" defTabSz="341313">
              <a:spcAft>
                <a:spcPts val="0"/>
              </a:spcAft>
              <a:buNone/>
            </a:pPr>
            <a:r>
              <a:rPr lang="en-US" sz="2400" dirty="0">
                <a:solidFill>
                  <a:srgbClr val="FFFF00"/>
                </a:solidFill>
                <a:ea typeface="Verdana" panose="020B0604030504040204" pitchFamily="34" charset="0"/>
                <a:cs typeface="Times New Roman" panose="02020603050405020304" pitchFamily="18" charset="0"/>
              </a:rPr>
              <a:t>  6. </a:t>
            </a:r>
            <a:r>
              <a:rPr lang="en-US" dirty="0">
                <a:solidFill>
                  <a:schemeClr val="bg1"/>
                </a:solidFill>
                <a:ea typeface="Verdana" panose="020B0604030504040204" pitchFamily="34" charset="0"/>
                <a:cs typeface="Times New Roman" panose="02020603050405020304" pitchFamily="18" charset="0"/>
              </a:rPr>
              <a:t>Do not treat every other Christian as we 	  		  would the Lord</a:t>
            </a:r>
          </a:p>
          <a:p>
            <a:pPr marL="0" indent="0">
              <a:spcAft>
                <a:spcPts val="0"/>
              </a:spcAft>
              <a:buNone/>
            </a:pPr>
            <a:endParaRPr lang="en-US" sz="3200" dirty="0">
              <a:solidFill>
                <a:srgbClr val="FFFFCC"/>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325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828964"/>
          </a:xfrm>
        </p:spPr>
        <p:txBody>
          <a:bodyPr/>
          <a:lstStyle/>
          <a:p>
            <a:r>
              <a:rPr lang="en-US" sz="3600" dirty="0">
                <a:solidFill>
                  <a:srgbClr val="CCFFFF"/>
                </a:solidFill>
              </a:rPr>
              <a:t>Evidence of losing our first love </a:t>
            </a:r>
            <a:r>
              <a:rPr lang="en-US" sz="2400" dirty="0">
                <a:solidFill>
                  <a:srgbClr val="FFFF00"/>
                </a:solidFill>
              </a:rPr>
              <a:t>(2/2)</a:t>
            </a:r>
            <a:endParaRPr lang="en-US" sz="2800" dirty="0">
              <a:solidFill>
                <a:srgbClr val="FFFF00"/>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914400"/>
            <a:ext cx="8610600" cy="5334000"/>
          </a:xfrm>
        </p:spPr>
        <p:txBody>
          <a:bodyPr/>
          <a:lstStyle/>
          <a:p>
            <a:pPr marL="0" indent="0">
              <a:spcAft>
                <a:spcPts val="600"/>
              </a:spcAft>
              <a:buNone/>
            </a:pPr>
            <a:r>
              <a:rPr lang="en-US" sz="2400" dirty="0">
                <a:solidFill>
                  <a:srgbClr val="FFFF00"/>
                </a:solidFill>
                <a:ea typeface="Verdana" panose="020B0604030504040204" pitchFamily="34" charset="0"/>
                <a:cs typeface="Times New Roman" panose="02020603050405020304" pitchFamily="18" charset="0"/>
              </a:rPr>
              <a:t>  7. </a:t>
            </a:r>
            <a:r>
              <a:rPr lang="en-US" dirty="0">
                <a:solidFill>
                  <a:schemeClr val="bg1"/>
                </a:solidFill>
                <a:ea typeface="Verdana" panose="020B0604030504040204" pitchFamily="34" charset="0"/>
                <a:cs typeface="Times New Roman" panose="02020603050405020304" pitchFamily="18" charset="0"/>
              </a:rPr>
              <a:t>View commands of Christ as restrictions…</a:t>
            </a:r>
          </a:p>
          <a:p>
            <a:pPr marL="0" indent="0">
              <a:spcAft>
                <a:spcPts val="600"/>
              </a:spcAft>
              <a:buNone/>
            </a:pPr>
            <a:r>
              <a:rPr lang="en-US" sz="2400" dirty="0">
                <a:solidFill>
                  <a:srgbClr val="FFFF00"/>
                </a:solidFill>
                <a:ea typeface="Verdana" panose="020B0604030504040204" pitchFamily="34" charset="0"/>
                <a:cs typeface="Times New Roman" panose="02020603050405020304" pitchFamily="18" charset="0"/>
              </a:rPr>
              <a:t>  8. </a:t>
            </a:r>
            <a:r>
              <a:rPr lang="en-US" dirty="0">
                <a:solidFill>
                  <a:schemeClr val="bg1"/>
                </a:solidFill>
                <a:ea typeface="Verdana" panose="020B0604030504040204" pitchFamily="34" charset="0"/>
                <a:cs typeface="Times New Roman" panose="02020603050405020304" pitchFamily="18" charset="0"/>
              </a:rPr>
              <a:t>Inwardly strive for acclaim of world…</a:t>
            </a:r>
          </a:p>
          <a:p>
            <a:pPr marL="517525" indent="-517525">
              <a:spcAft>
                <a:spcPts val="600"/>
              </a:spcAft>
              <a:buNone/>
            </a:pPr>
            <a:r>
              <a:rPr lang="en-US" sz="2400" dirty="0">
                <a:solidFill>
                  <a:srgbClr val="FFFF00"/>
                </a:solidFill>
                <a:ea typeface="Verdana" panose="020B0604030504040204" pitchFamily="34" charset="0"/>
                <a:cs typeface="Times New Roman" panose="02020603050405020304" pitchFamily="18" charset="0"/>
              </a:rPr>
              <a:t>  9. </a:t>
            </a:r>
            <a:r>
              <a:rPr lang="en-US" dirty="0">
                <a:solidFill>
                  <a:schemeClr val="bg1"/>
                </a:solidFill>
                <a:ea typeface="Verdana" panose="020B0604030504040204" pitchFamily="34" charset="0"/>
                <a:cs typeface="Times New Roman" panose="02020603050405020304" pitchFamily="18" charset="0"/>
              </a:rPr>
              <a:t>Fail to make gospel known for fear of rejection</a:t>
            </a:r>
          </a:p>
          <a:p>
            <a:pPr marL="517525" indent="-517525">
              <a:spcAft>
                <a:spcPts val="600"/>
              </a:spcAft>
              <a:buNone/>
            </a:pPr>
            <a:r>
              <a:rPr lang="en-US" sz="2400" dirty="0">
                <a:solidFill>
                  <a:srgbClr val="FFFF00"/>
                </a:solidFill>
                <a:ea typeface="Verdana" panose="020B0604030504040204" pitchFamily="34" charset="0"/>
                <a:cs typeface="Times New Roman" panose="02020603050405020304" pitchFamily="18" charset="0"/>
              </a:rPr>
              <a:t>10. </a:t>
            </a:r>
            <a:r>
              <a:rPr lang="en-US" dirty="0">
                <a:solidFill>
                  <a:schemeClr val="bg1"/>
                </a:solidFill>
                <a:ea typeface="Verdana" panose="020B0604030504040204" pitchFamily="34" charset="0"/>
                <a:cs typeface="Times New Roman" panose="02020603050405020304" pitchFamily="18" charset="0"/>
              </a:rPr>
              <a:t>Refuse to give up activity that harms another</a:t>
            </a:r>
          </a:p>
          <a:p>
            <a:pPr marL="0" indent="0">
              <a:spcAft>
                <a:spcPts val="600"/>
              </a:spcAft>
              <a:buNone/>
            </a:pPr>
            <a:r>
              <a:rPr lang="en-US" sz="2400" dirty="0">
                <a:solidFill>
                  <a:srgbClr val="FFFF00"/>
                </a:solidFill>
                <a:ea typeface="Verdana" panose="020B0604030504040204" pitchFamily="34" charset="0"/>
                <a:cs typeface="Times New Roman" panose="02020603050405020304" pitchFamily="18" charset="0"/>
              </a:rPr>
              <a:t>11. </a:t>
            </a:r>
            <a:r>
              <a:rPr lang="en-US" dirty="0">
                <a:solidFill>
                  <a:schemeClr val="bg1"/>
                </a:solidFill>
                <a:ea typeface="Verdana" panose="020B0604030504040204" pitchFamily="34" charset="0"/>
                <a:cs typeface="Times New Roman" panose="02020603050405020304" pitchFamily="18" charset="0"/>
              </a:rPr>
              <a:t>Become complacent in sinful conditions</a:t>
            </a:r>
          </a:p>
          <a:p>
            <a:pPr marL="0" indent="0" defTabSz="341313">
              <a:spcAft>
                <a:spcPts val="0"/>
              </a:spcAft>
              <a:buNone/>
            </a:pPr>
            <a:r>
              <a:rPr lang="en-US" sz="2400" dirty="0">
                <a:solidFill>
                  <a:srgbClr val="FFFF00"/>
                </a:solidFill>
                <a:ea typeface="Verdana" panose="020B0604030504040204" pitchFamily="34" charset="0"/>
                <a:cs typeface="Times New Roman" panose="02020603050405020304" pitchFamily="18" charset="0"/>
              </a:rPr>
              <a:t>12. </a:t>
            </a:r>
            <a:r>
              <a:rPr lang="en-US" dirty="0">
                <a:solidFill>
                  <a:schemeClr val="bg1"/>
                </a:solidFill>
                <a:ea typeface="Verdana" panose="020B0604030504040204" pitchFamily="34" charset="0"/>
                <a:cs typeface="Times New Roman" panose="02020603050405020304" pitchFamily="18" charset="0"/>
              </a:rPr>
              <a:t>Unable to forgive another for offending me</a:t>
            </a:r>
            <a:endParaRPr lang="en-US" sz="3200" dirty="0">
              <a:solidFill>
                <a:srgbClr val="FFFFCC"/>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8998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828964"/>
          </a:xfrm>
        </p:spPr>
        <p:txBody>
          <a:bodyPr/>
          <a:lstStyle/>
          <a:p>
            <a:r>
              <a:rPr lang="en-US" sz="2400" dirty="0">
                <a:solidFill>
                  <a:schemeClr val="bg1"/>
                </a:solidFill>
              </a:rPr>
              <a:t>Rv.2:4, left first love</a:t>
            </a:r>
            <a:br>
              <a:rPr lang="en-US" sz="2400" dirty="0">
                <a:solidFill>
                  <a:schemeClr val="bg1"/>
                </a:solidFill>
              </a:rPr>
            </a:br>
            <a:r>
              <a:rPr lang="en-US" sz="3600" dirty="0">
                <a:solidFill>
                  <a:srgbClr val="CCFFFF"/>
                </a:solidFill>
              </a:rPr>
              <a:t>Rv.3:1-3</a:t>
            </a:r>
            <a:endParaRPr lang="en-US" sz="2800" dirty="0">
              <a:solidFill>
                <a:srgbClr val="FFFF00"/>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143000"/>
            <a:ext cx="8610600" cy="5105400"/>
          </a:xfrm>
        </p:spPr>
        <p:txBody>
          <a:bodyPr/>
          <a:lstStyle/>
          <a:p>
            <a:pPr>
              <a:spcAft>
                <a:spcPts val="0"/>
              </a:spcAft>
              <a:buFont typeface="Wingdings" panose="05000000000000000000" pitchFamily="2" charset="2"/>
              <a:buChar char="§"/>
            </a:pPr>
            <a:r>
              <a:rPr lang="en-US" dirty="0">
                <a:solidFill>
                  <a:schemeClr val="bg1"/>
                </a:solidFill>
                <a:ea typeface="Verdana" panose="020B0604030504040204" pitchFamily="34" charset="0"/>
                <a:cs typeface="Times New Roman" panose="02020603050405020304" pitchFamily="18" charset="0"/>
              </a:rPr>
              <a:t>Formalists or hypocrites or both</a:t>
            </a:r>
          </a:p>
          <a:p>
            <a:pPr lvl="1">
              <a:spcAft>
                <a:spcPts val="600"/>
              </a:spcAft>
              <a:buFont typeface="Wingdings" panose="05000000000000000000" pitchFamily="2" charset="2"/>
              <a:buChar char="§"/>
            </a:pPr>
            <a:r>
              <a:rPr lang="en-US" sz="3200" dirty="0">
                <a:solidFill>
                  <a:schemeClr val="bg1"/>
                </a:solidFill>
                <a:ea typeface="Verdana" panose="020B0604030504040204" pitchFamily="34" charset="0"/>
                <a:cs typeface="Times New Roman" panose="02020603050405020304" pitchFamily="18" charset="0"/>
              </a:rPr>
              <a:t>No reference to impostors</a:t>
            </a:r>
          </a:p>
          <a:p>
            <a:pPr lvl="1">
              <a:spcAft>
                <a:spcPts val="600"/>
              </a:spcAft>
              <a:buFont typeface="Wingdings" panose="05000000000000000000" pitchFamily="2" charset="2"/>
              <a:buChar char="§"/>
            </a:pPr>
            <a:r>
              <a:rPr lang="en-US" sz="3200" dirty="0">
                <a:solidFill>
                  <a:schemeClr val="bg1"/>
                </a:solidFill>
                <a:ea typeface="Verdana" panose="020B0604030504040204" pitchFamily="34" charset="0"/>
                <a:cs typeface="Times New Roman" panose="02020603050405020304" pitchFamily="18" charset="0"/>
              </a:rPr>
              <a:t>Satan found it unnecessary to threaten them with heresy</a:t>
            </a:r>
          </a:p>
          <a:p>
            <a:pPr lvl="1">
              <a:spcAft>
                <a:spcPts val="0"/>
              </a:spcAft>
              <a:buFont typeface="Wingdings" panose="05000000000000000000" pitchFamily="2" charset="2"/>
              <a:buChar char="§"/>
            </a:pPr>
            <a:r>
              <a:rPr lang="en-US" sz="3200" dirty="0">
                <a:solidFill>
                  <a:schemeClr val="bg1"/>
                </a:solidFill>
                <a:ea typeface="Verdana" panose="020B0604030504040204" pitchFamily="34" charset="0"/>
                <a:cs typeface="Times New Roman" panose="02020603050405020304" pitchFamily="18" charset="0"/>
              </a:rPr>
              <a:t>They could not distinguish peace of well-being from peace of death</a:t>
            </a:r>
            <a:endParaRPr lang="en-US" sz="3200" dirty="0">
              <a:solidFill>
                <a:srgbClr val="FFFFCC"/>
              </a:solidFill>
              <a:ea typeface="Verdana" panose="020B0604030504040204" pitchFamily="34" charset="0"/>
              <a:cs typeface="Times New Roman" panose="02020603050405020304" pitchFamily="18" charset="0"/>
            </a:endParaRPr>
          </a:p>
          <a:p>
            <a:pPr marL="0" indent="0">
              <a:spcAft>
                <a:spcPts val="0"/>
              </a:spcAft>
              <a:buNone/>
            </a:pPr>
            <a:endParaRPr lang="en-US" sz="3200" dirty="0">
              <a:solidFill>
                <a:srgbClr val="FFFFCC"/>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716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85436"/>
            <a:ext cx="8229600" cy="1209964"/>
          </a:xfrm>
        </p:spPr>
        <p:txBody>
          <a:bodyPr/>
          <a:lstStyle/>
          <a:p>
            <a:r>
              <a:rPr lang="en-US" sz="2400" dirty="0">
                <a:solidFill>
                  <a:schemeClr val="bg1"/>
                </a:solidFill>
              </a:rPr>
              <a:t>Rv.2:4, left first love</a:t>
            </a:r>
            <a:br>
              <a:rPr lang="en-US" sz="2400" dirty="0">
                <a:solidFill>
                  <a:schemeClr val="bg1"/>
                </a:solidFill>
              </a:rPr>
            </a:br>
            <a:r>
              <a:rPr lang="en-US" sz="2400" dirty="0">
                <a:solidFill>
                  <a:schemeClr val="bg1"/>
                </a:solidFill>
              </a:rPr>
              <a:t>Rv.3:1-3</a:t>
            </a:r>
            <a:br>
              <a:rPr lang="en-US" sz="3600" dirty="0">
                <a:solidFill>
                  <a:srgbClr val="CCFFFF"/>
                </a:solidFill>
              </a:rPr>
            </a:br>
            <a:r>
              <a:rPr lang="en-US" sz="3600" dirty="0">
                <a:solidFill>
                  <a:srgbClr val="CCFFFF"/>
                </a:solidFill>
              </a:rPr>
              <a:t>Rv.3:15-17</a:t>
            </a:r>
            <a:endParaRPr lang="en-US" sz="2800" dirty="0">
              <a:solidFill>
                <a:srgbClr val="FFFF00"/>
              </a:solidFill>
            </a:endParaRP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295400"/>
            <a:ext cx="8610600" cy="5334000"/>
          </a:xfrm>
        </p:spPr>
        <p:txBody>
          <a:bodyPr/>
          <a:lstStyle/>
          <a:p>
            <a:pPr>
              <a:spcAft>
                <a:spcPts val="400"/>
              </a:spcAft>
              <a:buFont typeface="Wingdings" panose="05000000000000000000" pitchFamily="2" charset="2"/>
              <a:buChar char="§"/>
            </a:pPr>
            <a:r>
              <a:rPr lang="en-US" sz="3100" dirty="0">
                <a:solidFill>
                  <a:srgbClr val="00FFCC"/>
                </a:solidFill>
                <a:ea typeface="Verdana" panose="020B0604030504040204" pitchFamily="34" charset="0"/>
                <a:cs typeface="Times New Roman" panose="02020603050405020304" pitchFamily="18" charset="0"/>
              </a:rPr>
              <a:t>Hot:</a:t>
            </a:r>
            <a:r>
              <a:rPr lang="en-US" sz="3100" dirty="0">
                <a:solidFill>
                  <a:schemeClr val="bg1"/>
                </a:solidFill>
                <a:ea typeface="Verdana" panose="020B0604030504040204" pitchFamily="34" charset="0"/>
                <a:cs typeface="Times New Roman" panose="02020603050405020304" pitchFamily="18" charset="0"/>
              </a:rPr>
              <a:t> intense, zealous vs </a:t>
            </a:r>
            <a:r>
              <a:rPr lang="en-US" sz="3100" dirty="0">
                <a:solidFill>
                  <a:srgbClr val="00FFCC"/>
                </a:solidFill>
                <a:ea typeface="Verdana" panose="020B0604030504040204" pitchFamily="34" charset="0"/>
                <a:cs typeface="Times New Roman" panose="02020603050405020304" pitchFamily="18" charset="0"/>
              </a:rPr>
              <a:t>Cold:</a:t>
            </a:r>
            <a:r>
              <a:rPr lang="en-US" sz="3100" dirty="0">
                <a:solidFill>
                  <a:schemeClr val="bg1"/>
                </a:solidFill>
                <a:ea typeface="Verdana" panose="020B0604030504040204" pitchFamily="34" charset="0"/>
                <a:cs typeface="Times New Roman" panose="02020603050405020304" pitchFamily="18" charset="0"/>
              </a:rPr>
              <a:t> indifferent</a:t>
            </a:r>
          </a:p>
          <a:p>
            <a:pPr>
              <a:spcAft>
                <a:spcPts val="0"/>
              </a:spcAft>
              <a:buFont typeface="Wingdings" panose="05000000000000000000" pitchFamily="2" charset="2"/>
              <a:buChar char="§"/>
            </a:pPr>
            <a:r>
              <a:rPr lang="en-US" sz="3100" dirty="0">
                <a:solidFill>
                  <a:srgbClr val="00FFCC"/>
                </a:solidFill>
                <a:ea typeface="Verdana" panose="020B0604030504040204" pitchFamily="34" charset="0"/>
                <a:cs typeface="Times New Roman" panose="02020603050405020304" pitchFamily="18" charset="0"/>
              </a:rPr>
              <a:t>Lukewarm:</a:t>
            </a:r>
            <a:r>
              <a:rPr lang="en-US" sz="3100" dirty="0">
                <a:solidFill>
                  <a:schemeClr val="bg1"/>
                </a:solidFill>
                <a:ea typeface="Verdana" panose="020B0604030504040204" pitchFamily="34" charset="0"/>
                <a:cs typeface="Times New Roman" panose="02020603050405020304" pitchFamily="18" charset="0"/>
              </a:rPr>
              <a:t> enough religion to inoculate them from real thing</a:t>
            </a:r>
          </a:p>
          <a:p>
            <a:pPr lvl="1">
              <a:spcAft>
                <a:spcPts val="0"/>
              </a:spcAft>
              <a:buFont typeface="Wingdings" panose="05000000000000000000" pitchFamily="2" charset="2"/>
              <a:buChar char="§"/>
            </a:pPr>
            <a:r>
              <a:rPr lang="en-US" sz="3100" dirty="0">
                <a:solidFill>
                  <a:schemeClr val="bg1"/>
                </a:solidFill>
                <a:ea typeface="Verdana" panose="020B0604030504040204" pitchFamily="34" charset="0"/>
                <a:cs typeface="Times New Roman" panose="02020603050405020304" pitchFamily="18" charset="0"/>
              </a:rPr>
              <a:t>Self-satisfaction deceives</a:t>
            </a:r>
            <a:endParaRPr lang="en-US" sz="3100" dirty="0">
              <a:solidFill>
                <a:srgbClr val="FFFFCC"/>
              </a:solidFill>
              <a:ea typeface="Verdana" panose="020B0604030504040204" pitchFamily="34" charset="0"/>
              <a:cs typeface="Times New Roman" panose="02020603050405020304" pitchFamily="18" charset="0"/>
            </a:endParaRPr>
          </a:p>
          <a:p>
            <a:pPr marL="0" indent="0">
              <a:spcAft>
                <a:spcPts val="0"/>
              </a:spcAft>
              <a:buNone/>
            </a:pPr>
            <a:endParaRPr lang="en-US" sz="3200" dirty="0">
              <a:solidFill>
                <a:srgbClr val="FFFFCC"/>
              </a:solidFill>
              <a:ea typeface="Verdana" panose="020B060403050404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F562AF0-86A5-47BC-997E-17099C082DFC}"/>
              </a:ext>
            </a:extLst>
          </p:cNvPr>
          <p:cNvSpPr/>
          <p:nvPr/>
        </p:nvSpPr>
        <p:spPr>
          <a:xfrm>
            <a:off x="438728" y="3581400"/>
            <a:ext cx="8266544" cy="2913063"/>
          </a:xfrm>
          <a:prstGeom prst="rect">
            <a:avLst/>
          </a:prstGeom>
          <a:solidFill>
            <a:schemeClr val="tx1"/>
          </a:solidFill>
          <a:ln w="3175">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baseline="30000" dirty="0">
                <a:solidFill>
                  <a:schemeClr val="bg1"/>
                </a:solidFill>
              </a:rPr>
              <a:t>23</a:t>
            </a:r>
            <a:r>
              <a:rPr lang="en-US" sz="2800" dirty="0">
                <a:solidFill>
                  <a:schemeClr val="bg1"/>
                </a:solidFill>
              </a:rPr>
              <a:t> </a:t>
            </a:r>
            <a:r>
              <a:rPr lang="en-US" sz="3000" dirty="0">
                <a:solidFill>
                  <a:srgbClr val="FFFFCC"/>
                </a:solidFill>
              </a:rPr>
              <a:t>Woe to you, scribes and Pharisees, hypo-</a:t>
            </a:r>
            <a:r>
              <a:rPr lang="en-US" sz="3000" dirty="0" err="1">
                <a:solidFill>
                  <a:srgbClr val="FFFFCC"/>
                </a:solidFill>
              </a:rPr>
              <a:t>crites</a:t>
            </a:r>
            <a:r>
              <a:rPr lang="en-US" sz="3000" dirty="0">
                <a:solidFill>
                  <a:srgbClr val="FFFFCC"/>
                </a:solidFill>
              </a:rPr>
              <a:t>!  For you pay tithe of mint and anise and </a:t>
            </a:r>
            <a:r>
              <a:rPr lang="en-US" sz="3000" dirty="0" err="1">
                <a:solidFill>
                  <a:srgbClr val="FFFFCC"/>
                </a:solidFill>
              </a:rPr>
              <a:t>cummin</a:t>
            </a:r>
            <a:r>
              <a:rPr lang="en-US" sz="3000" dirty="0">
                <a:solidFill>
                  <a:srgbClr val="FFFFCC"/>
                </a:solidFill>
              </a:rPr>
              <a:t>, and have neglected the weightier matters of the law: justice and mercy and faith. These you ought to have done, without leaving the others undone </a:t>
            </a:r>
            <a:r>
              <a:rPr lang="en-US" sz="2000" dirty="0">
                <a:solidFill>
                  <a:schemeClr val="bg1"/>
                </a:solidFill>
              </a:rPr>
              <a:t>– Mt.23</a:t>
            </a:r>
            <a:endParaRPr lang="en-US" sz="2800" dirty="0">
              <a:solidFill>
                <a:schemeClr val="bg1"/>
              </a:solidFill>
            </a:endParaRPr>
          </a:p>
        </p:txBody>
      </p:sp>
    </p:spTree>
    <p:extLst>
      <p:ext uri="{BB962C8B-B14F-4D97-AF65-F5344CB8AC3E}">
        <p14:creationId xmlns:p14="http://schemas.microsoft.com/office/powerpoint/2010/main" val="280999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Rectangle 3">
            <a:extLst>
              <a:ext uri="{FF2B5EF4-FFF2-40B4-BE49-F238E27FC236}">
                <a16:creationId xmlns:a16="http://schemas.microsoft.com/office/drawing/2014/main" id="{16F4116C-12DE-46B7-8C11-C3F1020D414D}"/>
              </a:ext>
            </a:extLst>
          </p:cNvPr>
          <p:cNvSpPr/>
          <p:nvPr/>
        </p:nvSpPr>
        <p:spPr>
          <a:xfrm>
            <a:off x="1417780" y="914401"/>
            <a:ext cx="6324600" cy="609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Verdana" panose="020B0604030504040204" pitchFamily="34" charset="0"/>
                <a:ea typeface="Verdana" panose="020B0604030504040204" pitchFamily="34" charset="0"/>
              </a:rPr>
              <a:t>I</a:t>
            </a:r>
            <a:r>
              <a:rPr lang="en-US" sz="2400" dirty="0"/>
              <a:t>.  Seriousness of Hypothermia</a:t>
            </a:r>
          </a:p>
        </p:txBody>
      </p:sp>
      <p:sp>
        <p:nvSpPr>
          <p:cNvPr id="5" name="Rectangle 4">
            <a:extLst>
              <a:ext uri="{FF2B5EF4-FFF2-40B4-BE49-F238E27FC236}">
                <a16:creationId xmlns:a16="http://schemas.microsoft.com/office/drawing/2014/main" id="{E93BB308-9E0B-4AC4-910B-8AFE5D64B562}"/>
              </a:ext>
            </a:extLst>
          </p:cNvPr>
          <p:cNvSpPr/>
          <p:nvPr/>
        </p:nvSpPr>
        <p:spPr>
          <a:xfrm>
            <a:off x="1417780" y="1676400"/>
            <a:ext cx="6324600" cy="1160463"/>
          </a:xfrm>
          <a:prstGeom prst="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latin typeface="Verdana" panose="020B0604030504040204" pitchFamily="34" charset="0"/>
                <a:ea typeface="Verdana" panose="020B0604030504040204" pitchFamily="34" charset="0"/>
              </a:rPr>
              <a:t>II</a:t>
            </a:r>
            <a:r>
              <a:rPr lang="en-US" sz="2800" dirty="0"/>
              <a:t>.</a:t>
            </a:r>
            <a:r>
              <a:rPr lang="en-US" dirty="0"/>
              <a:t>  </a:t>
            </a:r>
            <a:r>
              <a:rPr lang="en-US" sz="3600" dirty="0">
                <a:solidFill>
                  <a:srgbClr val="CCFFFF"/>
                </a:solidFill>
              </a:rPr>
              <a:t>Symptoms of</a:t>
            </a:r>
            <a:br>
              <a:rPr lang="en-US" sz="3600" dirty="0">
                <a:solidFill>
                  <a:srgbClr val="CCFFFF"/>
                </a:solidFill>
              </a:rPr>
            </a:br>
            <a:r>
              <a:rPr lang="en-US" sz="3600" dirty="0">
                <a:solidFill>
                  <a:srgbClr val="CCFFFF"/>
                </a:solidFill>
              </a:rPr>
              <a:t>Hypothermia – widespread</a:t>
            </a:r>
            <a:endParaRPr lang="en-US" dirty="0">
              <a:solidFill>
                <a:srgbClr val="CCFFFF"/>
              </a:solidFill>
            </a:endParaRPr>
          </a:p>
        </p:txBody>
      </p:sp>
    </p:spTree>
    <p:extLst>
      <p:ext uri="{BB962C8B-B14F-4D97-AF65-F5344CB8AC3E}">
        <p14:creationId xmlns:p14="http://schemas.microsoft.com/office/powerpoint/2010/main" val="381749148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5234</TotalTime>
  <Words>1400</Words>
  <Application>Microsoft Office PowerPoint</Application>
  <PresentationFormat>On-screen Show (4:3)</PresentationFormat>
  <Paragraphs>118</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Verdana</vt:lpstr>
      <vt:lpstr>Wingdings</vt:lpstr>
      <vt:lpstr>1_Default Design</vt:lpstr>
      <vt:lpstr>PowerPoint Presentation</vt:lpstr>
      <vt:lpstr>PowerPoint Presentation</vt:lpstr>
      <vt:lpstr>Rv.2:4, left first love</vt:lpstr>
      <vt:lpstr>Unhealthy climate in congregation – </vt:lpstr>
      <vt:lpstr>Evidence of losing our first love (1/2)</vt:lpstr>
      <vt:lpstr>Evidence of losing our first love (2/2)</vt:lpstr>
      <vt:lpstr>Rv.2:4, left first love Rv.3:1-3</vt:lpstr>
      <vt:lpstr>Rv.2:4, left first love Rv.3:1-3 Rv.3:15-17</vt:lpstr>
      <vt:lpstr>PowerPoint Presentation</vt:lpstr>
      <vt:lpstr>Worship loses joy</vt:lpstr>
      <vt:lpstr>Financial support of church slacks</vt:lpstr>
      <vt:lpstr>Prayers decrease in frequency; become a formality</vt:lpstr>
      <vt:lpstr>Hypercriticism</vt:lpstr>
      <vt:lpstr>Discontentment; growing desire for something new</vt:lpstr>
      <vt:lpstr>Worldliness grows stronger</vt:lpstr>
      <vt:lpstr>Irritating sermons</vt:lpstr>
      <vt:lpstr>Hobbies replace Bible study</vt:lpstr>
      <vt:lpstr>Absenteeism</vt:lpstr>
      <vt:lpstr>Sympathy for error and worldliness</vt:lpstr>
      <vt:lpstr>PowerPoint Presentation</vt:lpstr>
      <vt:lpstr>Peter</vt:lpstr>
      <vt:lpstr>Peter’s original audience</vt:lpstr>
      <vt:lpstr>How could Peter save anyone from spiritual hypothermia?</vt:lpstr>
      <vt:lpstr>How could Peter save anyone from spiritual hypothermia?</vt:lpstr>
      <vt:lpstr>How could Peter save anyone from spiritual hypothermia?</vt:lpstr>
      <vt:lpstr>How could Peter save anyone from spiritual hypothermia?</vt:lpstr>
      <vt:lpstr>How could Peter save anyone from spiritual hypothermia?</vt:lpstr>
      <vt:lpstr>How could Peter save anyone from spiritual hypothermia?</vt:lpstr>
      <vt:lpstr>How could Peter save anyone from spiritual hypothermia?</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dc:creator>
  <cp:lastModifiedBy>Ty Johnson</cp:lastModifiedBy>
  <cp:revision>247</cp:revision>
  <dcterms:created xsi:type="dcterms:W3CDTF">2006-09-18T21:36:30Z</dcterms:created>
  <dcterms:modified xsi:type="dcterms:W3CDTF">2021-07-11T02:20:53Z</dcterms:modified>
</cp:coreProperties>
</file>