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446" r:id="rId3"/>
    <p:sldId id="366" r:id="rId4"/>
    <p:sldId id="457" r:id="rId5"/>
    <p:sldId id="484" r:id="rId6"/>
    <p:sldId id="496" r:id="rId7"/>
    <p:sldId id="497" r:id="rId8"/>
    <p:sldId id="485" r:id="rId9"/>
    <p:sldId id="459" r:id="rId10"/>
    <p:sldId id="486" r:id="rId11"/>
    <p:sldId id="487" r:id="rId12"/>
    <p:sldId id="488" r:id="rId13"/>
    <p:sldId id="465" r:id="rId14"/>
    <p:sldId id="489" r:id="rId15"/>
    <p:sldId id="428" r:id="rId16"/>
    <p:sldId id="490" r:id="rId17"/>
    <p:sldId id="491" r:id="rId18"/>
    <p:sldId id="467" r:id="rId19"/>
    <p:sldId id="493" r:id="rId20"/>
    <p:sldId id="494" r:id="rId21"/>
    <p:sldId id="498" r:id="rId22"/>
    <p:sldId id="495" r:id="rId23"/>
    <p:sldId id="49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CCFFCC"/>
    <a:srgbClr val="99FF33"/>
    <a:srgbClr val="FFCC00"/>
    <a:srgbClr val="FFFFCC"/>
    <a:srgbClr val="FF9900"/>
    <a:srgbClr val="800000"/>
    <a:srgbClr val="B2B2B2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807EB3B0-701D-4717-8455-FDD8CD992EBD}"/>
    <pc:docChg chg="delSld">
      <pc:chgData name="Ty Johnson" userId="2df4d96252200d5b" providerId="LiveId" clId="{807EB3B0-701D-4717-8455-FDD8CD992EBD}" dt="2021-10-01T22:37:47.587" v="1" actId="47"/>
      <pc:docMkLst>
        <pc:docMk/>
      </pc:docMkLst>
      <pc:sldChg chg="del">
        <pc:chgData name="Ty Johnson" userId="2df4d96252200d5b" providerId="LiveId" clId="{807EB3B0-701D-4717-8455-FDD8CD992EBD}" dt="2021-10-01T22:37:47.587" v="1" actId="47"/>
        <pc:sldMkLst>
          <pc:docMk/>
          <pc:sldMk cId="0" sldId="289"/>
        </pc:sldMkLst>
      </pc:sldChg>
      <pc:sldChg chg="del">
        <pc:chgData name="Ty Johnson" userId="2df4d96252200d5b" providerId="LiveId" clId="{807EB3B0-701D-4717-8455-FDD8CD992EBD}" dt="2021-10-01T22:37:43.185" v="0" actId="47"/>
        <pc:sldMkLst>
          <pc:docMk/>
          <pc:sldMk cId="1456885882" sldId="301"/>
        </pc:sldMkLst>
      </pc:sldChg>
      <pc:sldChg chg="del">
        <pc:chgData name="Ty Johnson" userId="2df4d96252200d5b" providerId="LiveId" clId="{807EB3B0-701D-4717-8455-FDD8CD992EBD}" dt="2021-10-01T22:37:43.185" v="0" actId="47"/>
        <pc:sldMkLst>
          <pc:docMk/>
          <pc:sldMk cId="2890865879" sldId="303"/>
        </pc:sldMkLst>
      </pc:sldChg>
      <pc:sldChg chg="del">
        <pc:chgData name="Ty Johnson" userId="2df4d96252200d5b" providerId="LiveId" clId="{807EB3B0-701D-4717-8455-FDD8CD992EBD}" dt="2021-10-01T22:37:43.185" v="0" actId="47"/>
        <pc:sldMkLst>
          <pc:docMk/>
          <pc:sldMk cId="297008950" sldId="3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46C3E7-3477-4CA5-B7DB-80818BCA1274}"/>
              </a:ext>
            </a:extLst>
          </p:cNvPr>
          <p:cNvSpPr/>
          <p:nvPr/>
        </p:nvSpPr>
        <p:spPr>
          <a:xfrm>
            <a:off x="2080676" y="1447800"/>
            <a:ext cx="4987636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The Foolish Five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2A54073-85B9-4C0D-9DCD-CA2A262418F3}"/>
              </a:ext>
            </a:extLst>
          </p:cNvPr>
          <p:cNvSpPr/>
          <p:nvPr/>
        </p:nvSpPr>
        <p:spPr>
          <a:xfrm>
            <a:off x="2705284" y="2743200"/>
            <a:ext cx="3747285" cy="6096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Matthew 25:1-13</a:t>
            </a:r>
          </a:p>
        </p:txBody>
      </p:sp>
    </p:spTree>
    <p:extLst>
      <p:ext uri="{BB962C8B-B14F-4D97-AF65-F5344CB8AC3E}">
        <p14:creationId xmlns:p14="http://schemas.microsoft.com/office/powerpoint/2010/main" val="103987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5FC51EB-8D2E-4F81-8400-6D1ED95622DA}"/>
              </a:ext>
            </a:extLst>
          </p:cNvPr>
          <p:cNvSpPr/>
          <p:nvPr/>
        </p:nvSpPr>
        <p:spPr>
          <a:xfrm>
            <a:off x="1066800" y="990600"/>
            <a:ext cx="32766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Idolaters</a:t>
            </a:r>
          </a:p>
          <a:p>
            <a:pPr algn="ctr"/>
            <a:r>
              <a:rPr lang="en-US" sz="3200" dirty="0"/>
              <a:t>Mt.19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A96C4D-0889-4DB6-A970-53C2E97B9366}"/>
              </a:ext>
            </a:extLst>
          </p:cNvPr>
          <p:cNvSpPr/>
          <p:nvPr/>
        </p:nvSpPr>
        <p:spPr>
          <a:xfrm>
            <a:off x="4800600" y="990600"/>
            <a:ext cx="32766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Indifferent</a:t>
            </a:r>
          </a:p>
          <a:p>
            <a:pPr algn="ctr"/>
            <a:r>
              <a:rPr lang="en-US" sz="3200" dirty="0"/>
              <a:t>Mt.22:5-6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9CB7B64-7034-4672-87DE-E13A8421BAB0}"/>
              </a:ext>
            </a:extLst>
          </p:cNvPr>
          <p:cNvSpPr/>
          <p:nvPr/>
        </p:nvSpPr>
        <p:spPr>
          <a:xfrm>
            <a:off x="2934856" y="2362200"/>
            <a:ext cx="32766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Insincere</a:t>
            </a:r>
          </a:p>
          <a:p>
            <a:pPr algn="ctr"/>
            <a:r>
              <a:rPr lang="en-US" sz="3200" dirty="0"/>
              <a:t>Mt.22:15-18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13540E2-BAF8-46BF-9728-D99C87BC8D1F}"/>
              </a:ext>
            </a:extLst>
          </p:cNvPr>
          <p:cNvSpPr/>
          <p:nvPr/>
        </p:nvSpPr>
        <p:spPr>
          <a:xfrm>
            <a:off x="1066800" y="3733800"/>
            <a:ext cx="32766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Ignorant</a:t>
            </a:r>
          </a:p>
          <a:p>
            <a:pPr algn="ctr"/>
            <a:r>
              <a:rPr lang="en-US" sz="3200" dirty="0"/>
              <a:t>Mt.22:23…29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2ED2E3E-5B30-41C8-8103-73AAF7995473}"/>
              </a:ext>
            </a:extLst>
          </p:cNvPr>
          <p:cNvSpPr/>
          <p:nvPr/>
        </p:nvSpPr>
        <p:spPr>
          <a:xfrm>
            <a:off x="4800600" y="3733800"/>
            <a:ext cx="32766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Inaccessible</a:t>
            </a:r>
          </a:p>
          <a:p>
            <a:pPr algn="ctr"/>
            <a:r>
              <a:rPr lang="en-US" sz="3200" dirty="0"/>
              <a:t>Mt.23:13, 37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795B72-558A-46C7-AB80-8EE0EED87E08}"/>
              </a:ext>
            </a:extLst>
          </p:cNvPr>
          <p:cNvSpPr/>
          <p:nvPr/>
        </p:nvSpPr>
        <p:spPr>
          <a:xfrm>
            <a:off x="1334656" y="228600"/>
            <a:ext cx="6477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They are not . . .</a:t>
            </a:r>
          </a:p>
        </p:txBody>
      </p:sp>
    </p:spTree>
    <p:extLst>
      <p:ext uri="{BB962C8B-B14F-4D97-AF65-F5344CB8AC3E}">
        <p14:creationId xmlns:p14="http://schemas.microsoft.com/office/powerpoint/2010/main" val="50713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858000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Background Information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B5168D-D0D1-419A-9355-764B1CC85F76}"/>
              </a:ext>
            </a:extLst>
          </p:cNvPr>
          <p:cNvSpPr txBox="1">
            <a:spLocks/>
          </p:cNvSpPr>
          <p:nvPr/>
        </p:nvSpPr>
        <p:spPr bwMode="auto">
          <a:xfrm>
            <a:off x="1143000" y="1524000"/>
            <a:ext cx="6858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Virgins Are Alike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16C436-7550-488A-A760-BBA84F2F865B}"/>
              </a:ext>
            </a:extLst>
          </p:cNvPr>
          <p:cNvSpPr txBox="1">
            <a:spLocks/>
          </p:cNvSpPr>
          <p:nvPr/>
        </p:nvSpPr>
        <p:spPr bwMode="auto">
          <a:xfrm>
            <a:off x="1143000" y="2895600"/>
            <a:ext cx="6858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Foolish Virgins Are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Like Those Who . . . 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420936-4CF0-4214-9755-E66E2B16C535}"/>
              </a:ext>
            </a:extLst>
          </p:cNvPr>
          <p:cNvSpPr txBox="1">
            <a:spLocks/>
          </p:cNvSpPr>
          <p:nvPr/>
        </p:nvSpPr>
        <p:spPr bwMode="auto">
          <a:xfrm>
            <a:off x="1143000" y="2209800"/>
            <a:ext cx="6858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Foolish Virgins Are Unlike Other Sinners</a:t>
            </a:r>
          </a:p>
        </p:txBody>
      </p:sp>
    </p:spTree>
    <p:extLst>
      <p:ext uri="{BB962C8B-B14F-4D97-AF65-F5344CB8AC3E}">
        <p14:creationId xmlns:p14="http://schemas.microsoft.com/office/powerpoint/2010/main" val="110874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marL="341313" indent="-341313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In church, but forget what they hear.   </a:t>
            </a:r>
            <a:r>
              <a:rPr lang="en-US" altLang="en-US" sz="3100" dirty="0">
                <a:solidFill>
                  <a:srgbClr val="FFFF00"/>
                </a:solidFill>
              </a:rPr>
              <a:t>James 1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Know what to do but don’t do it.   </a:t>
            </a:r>
            <a:r>
              <a:rPr lang="en-US" altLang="en-US" sz="3100" dirty="0">
                <a:solidFill>
                  <a:srgbClr val="FFFF00"/>
                </a:solidFill>
              </a:rPr>
              <a:t>Ezk.33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</a:rPr>
              <a:t>Moral, but do not serve God.   </a:t>
            </a:r>
            <a:r>
              <a:rPr lang="en-US" altLang="en-US" sz="3200" dirty="0">
                <a:solidFill>
                  <a:srgbClr val="FFFF00"/>
                </a:solidFill>
              </a:rPr>
              <a:t>RYR</a:t>
            </a:r>
          </a:p>
          <a:p>
            <a:pPr marL="341313" indent="-341313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Sentimental, but unwilling to serve or to sacrifice.   </a:t>
            </a:r>
            <a:r>
              <a:rPr lang="en-US" altLang="en-US" dirty="0">
                <a:solidFill>
                  <a:srgbClr val="FFFF00"/>
                </a:solidFill>
              </a:rPr>
              <a:t>Mt.25:18 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5. </a:t>
            </a:r>
            <a:r>
              <a:rPr lang="en-US" altLang="en-US" dirty="0">
                <a:solidFill>
                  <a:schemeClr val="bg1"/>
                </a:solidFill>
              </a:rPr>
              <a:t>Eager for a while, but don’t last.  </a:t>
            </a:r>
            <a:r>
              <a:rPr lang="en-US" altLang="en-US" dirty="0">
                <a:solidFill>
                  <a:srgbClr val="FFFF00"/>
                </a:solidFill>
              </a:rPr>
              <a:t>2 Tim.4:3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1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858000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Background Information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B5168D-D0D1-419A-9355-764B1CC85F76}"/>
              </a:ext>
            </a:extLst>
          </p:cNvPr>
          <p:cNvSpPr txBox="1">
            <a:spLocks/>
          </p:cNvSpPr>
          <p:nvPr/>
        </p:nvSpPr>
        <p:spPr bwMode="auto">
          <a:xfrm>
            <a:off x="1143000" y="1524000"/>
            <a:ext cx="6858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Virgins Are Alike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16C436-7550-488A-A760-BBA84F2F865B}"/>
              </a:ext>
            </a:extLst>
          </p:cNvPr>
          <p:cNvSpPr txBox="1">
            <a:spLocks/>
          </p:cNvSpPr>
          <p:nvPr/>
        </p:nvSpPr>
        <p:spPr bwMode="auto">
          <a:xfrm>
            <a:off x="1143000" y="3592948"/>
            <a:ext cx="6858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Does All 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This Mean To Me?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420936-4CF0-4214-9755-E66E2B16C535}"/>
              </a:ext>
            </a:extLst>
          </p:cNvPr>
          <p:cNvSpPr txBox="1">
            <a:spLocks/>
          </p:cNvSpPr>
          <p:nvPr/>
        </p:nvSpPr>
        <p:spPr bwMode="auto">
          <a:xfrm>
            <a:off x="1143000" y="2209800"/>
            <a:ext cx="6858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Foolish Virgins Are Unlike Other Sinners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8549CF-53F3-4A90-BB49-1E4C0B254FD7}"/>
              </a:ext>
            </a:extLst>
          </p:cNvPr>
          <p:cNvSpPr txBox="1">
            <a:spLocks/>
          </p:cNvSpPr>
          <p:nvPr/>
        </p:nvSpPr>
        <p:spPr bwMode="auto">
          <a:xfrm>
            <a:off x="1143000" y="2895600"/>
            <a:ext cx="6858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Foolish Virgins Are Like Those Who Are…</a:t>
            </a:r>
          </a:p>
        </p:txBody>
      </p:sp>
    </p:spTree>
    <p:extLst>
      <p:ext uri="{BB962C8B-B14F-4D97-AF65-F5344CB8AC3E}">
        <p14:creationId xmlns:p14="http://schemas.microsoft.com/office/powerpoint/2010/main" val="204083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CC"/>
                </a:solidFill>
              </a:rPr>
              <a:t>1.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FFFF99"/>
                </a:solidFill>
              </a:rPr>
              <a:t>Bridegroom is Christ</a:t>
            </a:r>
            <a:r>
              <a:rPr lang="en-US" altLang="en-US" sz="3600" dirty="0">
                <a:solidFill>
                  <a:schemeClr val="bg1"/>
                </a:solidFill>
              </a:rPr>
              <a:t> (1)</a:t>
            </a:r>
            <a:r>
              <a:rPr lang="en-US" altLang="en-US" sz="3600" dirty="0">
                <a:solidFill>
                  <a:srgbClr val="FFFF99"/>
                </a:solidFill>
              </a:rPr>
              <a:t>  </a:t>
            </a:r>
            <a:r>
              <a:rPr lang="en-US" altLang="en-US" sz="3200" dirty="0">
                <a:solidFill>
                  <a:schemeClr val="bg1"/>
                </a:solidFill>
              </a:rPr>
              <a:t>(9:15)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Virgins are Christians awaiting His coming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CC"/>
                </a:solidFill>
              </a:rPr>
              <a:t>2.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FFFF99"/>
                </a:solidFill>
              </a:rPr>
              <a:t>Prepare for a delay </a:t>
            </a:r>
            <a:r>
              <a:rPr lang="en-US" altLang="en-US" sz="3600" dirty="0">
                <a:solidFill>
                  <a:schemeClr val="bg1"/>
                </a:solidFill>
              </a:rPr>
              <a:t>(2-5)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Keep watching.  Had He returned quickly, even the foolish would have been ready.</a:t>
            </a:r>
          </a:p>
          <a:p>
            <a:pPr marL="398463" indent="-398463"/>
            <a:r>
              <a:rPr lang="en-US" altLang="en-US" dirty="0">
                <a:solidFill>
                  <a:schemeClr val="bg1"/>
                </a:solidFill>
              </a:rPr>
              <a:t>Mt.24:48; 25:19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Am I determined to stay faithful to the end?  Ep.6:15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FE2A64-CFA1-4E07-B4E7-ECF714B8BD9A}"/>
              </a:ext>
            </a:extLst>
          </p:cNvPr>
          <p:cNvSpPr/>
          <p:nvPr/>
        </p:nvSpPr>
        <p:spPr>
          <a:xfrm>
            <a:off x="1108364" y="2819400"/>
            <a:ext cx="6927273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600" dirty="0"/>
              <a:t>How to prepare? </a:t>
            </a:r>
          </a:p>
          <a:p>
            <a:pPr algn="ctr"/>
            <a:r>
              <a:rPr lang="en-US" sz="3600" dirty="0"/>
              <a:t>Pray.  Study.  Attend.  Serve…</a:t>
            </a:r>
          </a:p>
        </p:txBody>
      </p:sp>
    </p:spTree>
    <p:extLst>
      <p:ext uri="{BB962C8B-B14F-4D97-AF65-F5344CB8AC3E}">
        <p14:creationId xmlns:p14="http://schemas.microsoft.com/office/powerpoint/2010/main" val="14224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CC"/>
                </a:solidFill>
              </a:rPr>
              <a:t>3.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FFFF99"/>
                </a:solidFill>
              </a:rPr>
              <a:t>We can make some preparation</a:t>
            </a:r>
            <a:br>
              <a:rPr lang="en-US" altLang="en-US" sz="3600" dirty="0">
                <a:solidFill>
                  <a:srgbClr val="FFFF99"/>
                </a:solidFill>
              </a:rPr>
            </a:br>
            <a:r>
              <a:rPr lang="en-US" altLang="en-US" sz="3600" dirty="0">
                <a:solidFill>
                  <a:srgbClr val="FFFF99"/>
                </a:solidFill>
              </a:rPr>
              <a:t>and still be lost </a:t>
            </a:r>
            <a:r>
              <a:rPr lang="en-US" altLang="en-US" sz="3600" dirty="0">
                <a:solidFill>
                  <a:schemeClr val="bg1"/>
                </a:solidFill>
              </a:rPr>
              <a:t>(7)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398463" indent="-398463"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All the labor of foolish virgins was lost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It is vain to be a regular . . . 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…if we do not live in view of His coming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Preparation is ultimately an individual matter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BF8177-9849-4043-9549-4EA1D7E78F64}"/>
              </a:ext>
            </a:extLst>
          </p:cNvPr>
          <p:cNvSpPr/>
          <p:nvPr/>
        </p:nvSpPr>
        <p:spPr>
          <a:xfrm>
            <a:off x="1447800" y="2895600"/>
            <a:ext cx="2362200" cy="1143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listener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3FB04C-C78E-480B-A194-81AC19159E3F}"/>
              </a:ext>
            </a:extLst>
          </p:cNvPr>
          <p:cNvSpPr/>
          <p:nvPr/>
        </p:nvSpPr>
        <p:spPr>
          <a:xfrm>
            <a:off x="3429000" y="2895600"/>
            <a:ext cx="2304472" cy="1143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reader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54C7CF-7DEE-4B58-A7F3-92E4991395CA}"/>
              </a:ext>
            </a:extLst>
          </p:cNvPr>
          <p:cNvSpPr/>
          <p:nvPr/>
        </p:nvSpPr>
        <p:spPr>
          <a:xfrm>
            <a:off x="5352472" y="2895600"/>
            <a:ext cx="2276764" cy="1143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teacher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40FF0C-DBE2-44DF-B1DA-C5B13A38FEF8}"/>
              </a:ext>
            </a:extLst>
          </p:cNvPr>
          <p:cNvSpPr/>
          <p:nvPr/>
        </p:nvSpPr>
        <p:spPr>
          <a:xfrm>
            <a:off x="2867891" y="5334000"/>
            <a:ext cx="5541818" cy="1066800"/>
          </a:xfrm>
          <a:prstGeom prst="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Our life is one continual preparation for eternity</a:t>
            </a:r>
          </a:p>
        </p:txBody>
      </p:sp>
    </p:spTree>
    <p:extLst>
      <p:ext uri="{BB962C8B-B14F-4D97-AF65-F5344CB8AC3E}">
        <p14:creationId xmlns:p14="http://schemas.microsoft.com/office/powerpoint/2010/main" val="134507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4. </a:t>
            </a:r>
            <a:r>
              <a:rPr lang="en-US" altLang="en-US" sz="3600" dirty="0">
                <a:solidFill>
                  <a:srgbClr val="FFFF99"/>
                </a:solidFill>
              </a:rPr>
              <a:t>We cannot be saved by</a:t>
            </a:r>
            <a:br>
              <a:rPr lang="en-US" altLang="en-US" sz="3600" dirty="0">
                <a:solidFill>
                  <a:srgbClr val="FFFF99"/>
                </a:solidFill>
              </a:rPr>
            </a:br>
            <a:r>
              <a:rPr lang="en-US" altLang="en-US" sz="3600" dirty="0">
                <a:solidFill>
                  <a:srgbClr val="FFFF99"/>
                </a:solidFill>
              </a:rPr>
              <a:t>the goodness of others </a:t>
            </a:r>
            <a:r>
              <a:rPr lang="en-US" altLang="en-US" sz="3600" dirty="0">
                <a:solidFill>
                  <a:schemeClr val="bg1"/>
                </a:solidFill>
              </a:rPr>
              <a:t>(8-9)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The wise could not share oil any more than we can share our obedience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We cannot borrow righteousness</a:t>
            </a:r>
          </a:p>
          <a:p>
            <a:pPr lvl="1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Ex.32:32-33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Ro.9:1-3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rgbClr val="CCFFCC"/>
              </a:solidFill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rgbClr val="CCFFCC"/>
              </a:solidFill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We must ‘buy for ourselves’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(9). 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Mt.6:20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2D9E7A-D122-4C1A-A020-3AF32C1268FD}"/>
              </a:ext>
            </a:extLst>
          </p:cNvPr>
          <p:cNvSpPr/>
          <p:nvPr/>
        </p:nvSpPr>
        <p:spPr>
          <a:xfrm>
            <a:off x="4117605" y="3495964"/>
            <a:ext cx="4645395" cy="533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Catholicism: Purgatory…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6362C4-8EAB-438D-A772-26963D0A7758}"/>
              </a:ext>
            </a:extLst>
          </p:cNvPr>
          <p:cNvSpPr/>
          <p:nvPr/>
        </p:nvSpPr>
        <p:spPr>
          <a:xfrm>
            <a:off x="883921" y="4361872"/>
            <a:ext cx="7376160" cy="1124528"/>
          </a:xfrm>
          <a:prstGeom prst="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Every soul is accepted for himself, and cannot represent others in Judgment</a:t>
            </a:r>
          </a:p>
        </p:txBody>
      </p:sp>
    </p:spTree>
    <p:extLst>
      <p:ext uri="{BB962C8B-B14F-4D97-AF65-F5344CB8AC3E}">
        <p14:creationId xmlns:p14="http://schemas.microsoft.com/office/powerpoint/2010/main" val="33267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5. </a:t>
            </a:r>
            <a:r>
              <a:rPr lang="en-US" altLang="en-US" sz="3600" dirty="0">
                <a:solidFill>
                  <a:srgbClr val="FFFF99"/>
                </a:solidFill>
              </a:rPr>
              <a:t>Soon it will be too </a:t>
            </a:r>
            <a:br>
              <a:rPr lang="en-US" altLang="en-US" sz="3600" dirty="0">
                <a:solidFill>
                  <a:srgbClr val="FFFF99"/>
                </a:solidFill>
              </a:rPr>
            </a:br>
            <a:r>
              <a:rPr lang="en-US" altLang="en-US" sz="3600" dirty="0">
                <a:solidFill>
                  <a:srgbClr val="FFFF99"/>
                </a:solidFill>
              </a:rPr>
              <a:t>late to prepare </a:t>
            </a:r>
            <a:r>
              <a:rPr lang="en-US" altLang="en-US" sz="3600" dirty="0">
                <a:solidFill>
                  <a:schemeClr val="bg1"/>
                </a:solidFill>
              </a:rPr>
              <a:t>(9-12)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285750" indent="-285750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Five virgins are excluded, not because they are enemies of the groom – they have no relationship with Him 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(30, 41)</a:t>
            </a: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4FB22E-D60A-47E7-AA47-093E71F04630}"/>
              </a:ext>
            </a:extLst>
          </p:cNvPr>
          <p:cNvSpPr/>
          <p:nvPr/>
        </p:nvSpPr>
        <p:spPr>
          <a:xfrm>
            <a:off x="1143000" y="3200400"/>
            <a:ext cx="6858000" cy="2667000"/>
          </a:xfrm>
          <a:prstGeom prst="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200" dirty="0">
                <a:solidFill>
                  <a:srgbClr val="CCFFFF"/>
                </a:solidFill>
              </a:rPr>
              <a:t>“They will see their need of grace hereafter, when it should save them, who will not see their need of grace now, when it should sanctify and rule them” </a:t>
            </a:r>
            <a:r>
              <a:rPr lang="en-US" altLang="en-US" sz="2000" dirty="0">
                <a:solidFill>
                  <a:schemeClr val="bg1"/>
                </a:solidFill>
              </a:rPr>
              <a:t>– Henry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3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6. </a:t>
            </a:r>
            <a:r>
              <a:rPr lang="en-US" altLang="en-US" sz="3600" dirty="0">
                <a:solidFill>
                  <a:srgbClr val="FFFF99"/>
                </a:solidFill>
              </a:rPr>
              <a:t>Watch for Him </a:t>
            </a:r>
            <a:r>
              <a:rPr lang="en-US" altLang="en-US" sz="3600" dirty="0">
                <a:solidFill>
                  <a:schemeClr val="bg1"/>
                </a:solidFill>
              </a:rPr>
              <a:t>(13)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Perseverance is the key</a:t>
            </a:r>
          </a:p>
          <a:p>
            <a:pPr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Mt.26</a:t>
            </a:r>
            <a:r>
              <a:rPr lang="en-US" altLang="en-US" b="1" baseline="30000" dirty="0">
                <a:solidFill>
                  <a:schemeClr val="bg1"/>
                </a:solidFill>
                <a:ea typeface="Verdana" panose="020B0604030504040204" pitchFamily="34" charset="0"/>
              </a:rPr>
              <a:t>41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watch and pray…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rgbClr val="FFC000"/>
                </a:solidFill>
                <a:ea typeface="Verdana" panose="020B0604030504040204" pitchFamily="34" charset="0"/>
              </a:rPr>
              <a:t>Perseverance: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Ability to look ahead and see what’s coming (foresight)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Steadiness, with patience, persistence, and courage</a:t>
            </a:r>
          </a:p>
        </p:txBody>
      </p:sp>
    </p:spTree>
    <p:extLst>
      <p:ext uri="{BB962C8B-B14F-4D97-AF65-F5344CB8AC3E}">
        <p14:creationId xmlns:p14="http://schemas.microsoft.com/office/powerpoint/2010/main" val="6767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858000" cy="1295400"/>
          </a:xfr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Background Information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6. </a:t>
            </a:r>
            <a:r>
              <a:rPr lang="en-US" altLang="en-US" sz="3600" dirty="0">
                <a:solidFill>
                  <a:srgbClr val="FFFF99"/>
                </a:solidFill>
              </a:rPr>
              <a:t>Watch for Him </a:t>
            </a:r>
            <a:r>
              <a:rPr lang="en-US" altLang="en-US" sz="3600" dirty="0">
                <a:solidFill>
                  <a:schemeClr val="bg1"/>
                </a:solidFill>
              </a:rPr>
              <a:t>(13)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Perseverance is the key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Mt.25</a:t>
            </a:r>
            <a:r>
              <a:rPr lang="en-US" altLang="en-US" baseline="30000" dirty="0">
                <a:solidFill>
                  <a:schemeClr val="bg1"/>
                </a:solidFill>
                <a:ea typeface="Verdana" panose="020B0604030504040204" pitchFamily="34" charset="0"/>
              </a:rPr>
              <a:t>6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</a:rPr>
              <a:t>midnight…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rgbClr val="CCFFCC"/>
                </a:solidFill>
                <a:ea typeface="Verdana" panose="020B0604030504040204" pitchFamily="34" charset="0"/>
              </a:rPr>
              <a:t>Important events often come at the most…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altLang="en-US" sz="3200" dirty="0">
                <a:solidFill>
                  <a:srgbClr val="CCFFCC"/>
                </a:solidFill>
                <a:ea typeface="Verdana" panose="020B0604030504040204" pitchFamily="34" charset="0"/>
              </a:rPr>
              <a:t>Unexpected times.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  <a:ea typeface="Verdana" panose="020B0604030504040204" pitchFamily="34" charset="0"/>
              </a:rPr>
              <a:t>Dangerous times.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761050-3165-453E-A9BE-0BDBA89913CA}"/>
              </a:ext>
            </a:extLst>
          </p:cNvPr>
          <p:cNvSpPr/>
          <p:nvPr/>
        </p:nvSpPr>
        <p:spPr>
          <a:xfrm>
            <a:off x="990600" y="4876800"/>
            <a:ext cx="4495800" cy="10668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We are just as strong</a:t>
            </a:r>
            <a:br>
              <a:rPr lang="en-US" sz="3100" dirty="0"/>
            </a:br>
            <a:r>
              <a:rPr lang="en-US" sz="3100" dirty="0"/>
              <a:t>as our weakest moment</a:t>
            </a:r>
          </a:p>
        </p:txBody>
      </p:sp>
      <p:pic>
        <p:nvPicPr>
          <p:cNvPr id="4" name="Picture 3" descr="A close-up of a cross&#10;&#10;Description automatically generated with medium confidence">
            <a:extLst>
              <a:ext uri="{FF2B5EF4-FFF2-40B4-BE49-F238E27FC236}">
                <a16:creationId xmlns:a16="http://schemas.microsoft.com/office/drawing/2014/main" id="{EFCC367B-5767-46BD-A29F-18F5FB389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343400"/>
            <a:ext cx="28479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9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Conclusion </a:t>
            </a:r>
            <a:r>
              <a:rPr lang="en-US" altLang="en-US" sz="2400" dirty="0">
                <a:solidFill>
                  <a:schemeClr val="bg1"/>
                </a:solidFill>
              </a:rPr>
              <a:t>(1)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4FB22E-D60A-47E7-AA47-093E71F04630}"/>
              </a:ext>
            </a:extLst>
          </p:cNvPr>
          <p:cNvSpPr/>
          <p:nvPr/>
        </p:nvSpPr>
        <p:spPr>
          <a:xfrm>
            <a:off x="1066800" y="1371600"/>
            <a:ext cx="7010400" cy="2667000"/>
          </a:xfrm>
          <a:prstGeom prst="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dirty="0">
                <a:solidFill>
                  <a:srgbClr val="FFFF00"/>
                </a:solidFill>
              </a:rPr>
              <a:t>“Short is life; fleeting is time; </a:t>
            </a:r>
            <a:br>
              <a:rPr lang="en-US" altLang="en-US" sz="3200" dirty="0">
                <a:solidFill>
                  <a:srgbClr val="FFFF00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quick is death; sure is judgment; </a:t>
            </a:r>
            <a:br>
              <a:rPr lang="en-US" altLang="en-US" sz="3200" dirty="0">
                <a:solidFill>
                  <a:srgbClr val="FFFF00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long is eternity.  </a:t>
            </a:r>
            <a:br>
              <a:rPr lang="en-US" altLang="en-US" sz="3200" dirty="0">
                <a:solidFill>
                  <a:srgbClr val="FFFF00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Therefore, what thou desire to do,</a:t>
            </a:r>
            <a:br>
              <a:rPr lang="en-US" altLang="en-US" sz="3200" dirty="0">
                <a:solidFill>
                  <a:srgbClr val="FFFF00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do it quickly” </a:t>
            </a:r>
          </a:p>
        </p:txBody>
      </p:sp>
    </p:spTree>
    <p:extLst>
      <p:ext uri="{BB962C8B-B14F-4D97-AF65-F5344CB8AC3E}">
        <p14:creationId xmlns:p14="http://schemas.microsoft.com/office/powerpoint/2010/main" val="713669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Conclusion </a:t>
            </a:r>
            <a:r>
              <a:rPr lang="en-US" altLang="en-US" sz="2400" dirty="0">
                <a:solidFill>
                  <a:schemeClr val="bg1"/>
                </a:solidFill>
              </a:rPr>
              <a:t>(2)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True wisdom…</a:t>
            </a:r>
          </a:p>
          <a:p>
            <a:pPr marL="0" indent="0">
              <a:buNone/>
            </a:pPr>
            <a:r>
              <a:rPr lang="en-US" altLang="en-US" u="sng" baseline="30000" dirty="0">
                <a:solidFill>
                  <a:srgbClr val="FF0000"/>
                </a:solidFill>
                <a:ea typeface="Verdana" panose="020B0604030504040204" pitchFamily="34" charset="0"/>
              </a:rPr>
              <a:t>1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does not focus only on external equipment for the feast </a:t>
            </a: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</a:rPr>
              <a:t>(lamps)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and forget the essence </a:t>
            </a: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</a:rPr>
              <a:t>(oil)</a:t>
            </a:r>
          </a:p>
          <a:p>
            <a:pPr marL="0" indent="0" defTabSz="803275">
              <a:buNone/>
            </a:pP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</a:rPr>
              <a:t>	Without the lamp, the oil is wasted</a:t>
            </a:r>
          </a:p>
          <a:p>
            <a:pPr marL="0" indent="0" defTabSz="803275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</a:rPr>
              <a:t>	Without the oil, the lamp will not burn</a:t>
            </a:r>
          </a:p>
          <a:p>
            <a:pPr marL="0" indent="0">
              <a:buNone/>
            </a:pPr>
            <a:r>
              <a:rPr lang="en-US" altLang="en-US" u="sng" baseline="30000" dirty="0">
                <a:solidFill>
                  <a:srgbClr val="FF0000"/>
                </a:solidFill>
                <a:ea typeface="Verdana" panose="020B0604030504040204" pitchFamily="34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is always ready, constantly remembering the bridegroom’s coming</a:t>
            </a:r>
          </a:p>
          <a:p>
            <a:pPr marL="0" indent="0" defTabSz="803275">
              <a:buNone/>
            </a:pPr>
            <a:r>
              <a:rPr lang="en-US" altLang="en-US" dirty="0">
                <a:solidFill>
                  <a:srgbClr val="FFFF99"/>
                </a:solidFill>
                <a:ea typeface="Verdana" panose="020B0604030504040204" pitchFamily="34" charset="0"/>
              </a:rPr>
              <a:t>	Even the foolish made some preparation</a:t>
            </a:r>
          </a:p>
          <a:p>
            <a:pPr lvl="1"/>
            <a:endParaRPr lang="en-US" altLang="en-US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2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Mt.24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Tuesday – prophecies –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Destruction of Jerusalem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Final Coming and Judgment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A44BD1-3165-462F-81A3-596790A2FF55}"/>
              </a:ext>
            </a:extLst>
          </p:cNvPr>
          <p:cNvSpPr/>
          <p:nvPr/>
        </p:nvSpPr>
        <p:spPr>
          <a:xfrm>
            <a:off x="1493983" y="3124200"/>
            <a:ext cx="6165273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The only uncertainty: would the disciples remain faithful?</a:t>
            </a:r>
          </a:p>
        </p:txBody>
      </p:sp>
    </p:spTree>
    <p:extLst>
      <p:ext uri="{BB962C8B-B14F-4D97-AF65-F5344CB8AC3E}">
        <p14:creationId xmlns:p14="http://schemas.microsoft.com/office/powerpoint/2010/main" val="168379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Aid to faithfulness: 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parables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CCE647-2673-4953-85E5-2875FFAC5F59}"/>
              </a:ext>
            </a:extLst>
          </p:cNvPr>
          <p:cNvSpPr/>
          <p:nvPr/>
        </p:nvSpPr>
        <p:spPr>
          <a:xfrm>
            <a:off x="914400" y="1752600"/>
            <a:ext cx="3505200" cy="2057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Unexpectedness of His coming:</a:t>
            </a:r>
          </a:p>
          <a:p>
            <a:pPr algn="ctr"/>
            <a:r>
              <a:rPr lang="en-US" sz="3200" dirty="0"/>
              <a:t>Mt.24:42-44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740C71-9BB9-4C3E-9A4A-D204BCFDC876}"/>
              </a:ext>
            </a:extLst>
          </p:cNvPr>
          <p:cNvSpPr/>
          <p:nvPr/>
        </p:nvSpPr>
        <p:spPr>
          <a:xfrm>
            <a:off x="4724400" y="1752600"/>
            <a:ext cx="3505200" cy="2057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Active, obedient watchfulness:</a:t>
            </a:r>
          </a:p>
          <a:p>
            <a:pPr algn="ctr"/>
            <a:r>
              <a:rPr lang="en-US" sz="3200" dirty="0"/>
              <a:t>Mt.24:45-51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EE08B0-A161-4CF6-B1EE-54120A18CC77}"/>
              </a:ext>
            </a:extLst>
          </p:cNvPr>
          <p:cNvSpPr/>
          <p:nvPr/>
        </p:nvSpPr>
        <p:spPr>
          <a:xfrm>
            <a:off x="2819400" y="4038600"/>
            <a:ext cx="3505200" cy="2057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Prepare for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long delay:</a:t>
            </a:r>
          </a:p>
          <a:p>
            <a:pPr algn="ctr"/>
            <a:r>
              <a:rPr lang="en-US" sz="3200" dirty="0"/>
              <a:t>Mt.25:1-13</a:t>
            </a:r>
          </a:p>
        </p:txBody>
      </p:sp>
    </p:spTree>
    <p:extLst>
      <p:ext uri="{BB962C8B-B14F-4D97-AF65-F5344CB8AC3E}">
        <p14:creationId xmlns:p14="http://schemas.microsoft.com/office/powerpoint/2010/main" val="401354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Three stages in typical Jewish wedding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738188" indent="-738188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79E2B14-2D81-4EEF-AC0F-259C98330BC1}"/>
              </a:ext>
            </a:extLst>
          </p:cNvPr>
          <p:cNvSpPr/>
          <p:nvPr/>
        </p:nvSpPr>
        <p:spPr>
          <a:xfrm>
            <a:off x="771236" y="1143000"/>
            <a:ext cx="3581400" cy="274320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rgbClr val="99FF33"/>
                </a:solidFill>
              </a:rPr>
              <a:t>Engagement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(agreement by fathers)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F54206A-9075-481E-95B1-CBFF47C044F6}"/>
              </a:ext>
            </a:extLst>
          </p:cNvPr>
          <p:cNvSpPr/>
          <p:nvPr/>
        </p:nvSpPr>
        <p:spPr>
          <a:xfrm>
            <a:off x="4837544" y="1143000"/>
            <a:ext cx="3581400" cy="274320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rgbClr val="99FF33"/>
                </a:solidFill>
              </a:rPr>
              <a:t>Betrothal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(mutual promises)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58535F-75AD-456C-9859-F3ADD6ADC824}"/>
              </a:ext>
            </a:extLst>
          </p:cNvPr>
          <p:cNvSpPr/>
          <p:nvPr/>
        </p:nvSpPr>
        <p:spPr>
          <a:xfrm>
            <a:off x="2789380" y="3733800"/>
            <a:ext cx="3581400" cy="274320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rgbClr val="99FF33"/>
                </a:solidFill>
              </a:rPr>
              <a:t>Marriage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(usually one year later)</a:t>
            </a:r>
          </a:p>
        </p:txBody>
      </p:sp>
    </p:spTree>
    <p:extLst>
      <p:ext uri="{BB962C8B-B14F-4D97-AF65-F5344CB8AC3E}">
        <p14:creationId xmlns:p14="http://schemas.microsoft.com/office/powerpoint/2010/main" val="34809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4: The wise were prepared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Ep.6</a:t>
            </a:r>
            <a:r>
              <a:rPr lang="en-US" altLang="en-US" baseline="30000" dirty="0">
                <a:solidFill>
                  <a:schemeClr val="bg1"/>
                </a:solidFill>
              </a:rPr>
              <a:t>15</a:t>
            </a:r>
            <a:r>
              <a:rPr lang="en-US" altLang="en-US" dirty="0">
                <a:solidFill>
                  <a:schemeClr val="bg1"/>
                </a:solidFill>
              </a:rPr>
              <a:t> …having shod your feet with the preparation of the gospel of peace</a:t>
            </a:r>
          </a:p>
          <a:p>
            <a:pPr marL="738188" indent="-738188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738188" indent="-738188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500" dirty="0">
                <a:solidFill>
                  <a:schemeClr val="bg1"/>
                </a:solidFill>
              </a:rPr>
              <a:t>8-9: </a:t>
            </a:r>
          </a:p>
          <a:p>
            <a:pPr marL="738188" indent="-7381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We cannot borrow the preparation of others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This is spiritual preparation, not golden rule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276FDF-80FC-4781-82DC-516DF73DF5DC}"/>
              </a:ext>
            </a:extLst>
          </p:cNvPr>
          <p:cNvSpPr/>
          <p:nvPr/>
        </p:nvSpPr>
        <p:spPr>
          <a:xfrm>
            <a:off x="1828800" y="4724400"/>
            <a:ext cx="54864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We can share benevolence, not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31974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858000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Background Information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19DEA0-FA51-4BD9-BBFE-4159ECB5EEDA}"/>
              </a:ext>
            </a:extLst>
          </p:cNvPr>
          <p:cNvSpPr txBox="1">
            <a:spLocks/>
          </p:cNvSpPr>
          <p:nvPr/>
        </p:nvSpPr>
        <p:spPr bwMode="auto">
          <a:xfrm>
            <a:off x="1143000" y="1524000"/>
            <a:ext cx="6858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Virgins Are Alike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9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5FC51EB-8D2E-4F81-8400-6D1ED95622DA}"/>
              </a:ext>
            </a:extLst>
          </p:cNvPr>
          <p:cNvSpPr/>
          <p:nvPr/>
        </p:nvSpPr>
        <p:spPr>
          <a:xfrm>
            <a:off x="1676400" y="990600"/>
            <a:ext cx="2667000" cy="838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Looks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2DBFA9-D1A7-44CD-8E51-E0A2C5FF5498}"/>
              </a:ext>
            </a:extLst>
          </p:cNvPr>
          <p:cNvSpPr/>
          <p:nvPr/>
        </p:nvSpPr>
        <p:spPr>
          <a:xfrm>
            <a:off x="1676400" y="2057400"/>
            <a:ext cx="2667000" cy="838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Labor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EC8143-87A1-4B79-BDC0-235D0279649D}"/>
              </a:ext>
            </a:extLst>
          </p:cNvPr>
          <p:cNvSpPr/>
          <p:nvPr/>
        </p:nvSpPr>
        <p:spPr>
          <a:xfrm>
            <a:off x="1676400" y="3124200"/>
            <a:ext cx="2667000" cy="838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Location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CFE7A05-188F-4352-9357-C26AAEDA455A}"/>
              </a:ext>
            </a:extLst>
          </p:cNvPr>
          <p:cNvSpPr/>
          <p:nvPr/>
        </p:nvSpPr>
        <p:spPr>
          <a:xfrm>
            <a:off x="4800600" y="990600"/>
            <a:ext cx="2667000" cy="838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Learning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02142E1-B94E-4601-AB0F-AC692D45DD8F}"/>
              </a:ext>
            </a:extLst>
          </p:cNvPr>
          <p:cNvSpPr/>
          <p:nvPr/>
        </p:nvSpPr>
        <p:spPr>
          <a:xfrm>
            <a:off x="4800600" y="2057400"/>
            <a:ext cx="2667000" cy="838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Longing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9B0B38-2DCA-4AF0-A9A0-C2A726641908}"/>
              </a:ext>
            </a:extLst>
          </p:cNvPr>
          <p:cNvSpPr/>
          <p:nvPr/>
        </p:nvSpPr>
        <p:spPr>
          <a:xfrm>
            <a:off x="4800600" y="3124200"/>
            <a:ext cx="2667000" cy="838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Lingering</a:t>
            </a:r>
          </a:p>
        </p:txBody>
      </p:sp>
    </p:spTree>
    <p:extLst>
      <p:ext uri="{BB962C8B-B14F-4D97-AF65-F5344CB8AC3E}">
        <p14:creationId xmlns:p14="http://schemas.microsoft.com/office/powerpoint/2010/main" val="4736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858000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Background Information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19DEA0-FA51-4BD9-BBFE-4159ECB5EEDA}"/>
              </a:ext>
            </a:extLst>
          </p:cNvPr>
          <p:cNvSpPr txBox="1">
            <a:spLocks/>
          </p:cNvSpPr>
          <p:nvPr/>
        </p:nvSpPr>
        <p:spPr bwMode="auto">
          <a:xfrm>
            <a:off x="1143000" y="2209800"/>
            <a:ext cx="6858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Foolish Virgins Are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Unlike Other Sinners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B5168D-D0D1-419A-9355-764B1CC85F76}"/>
              </a:ext>
            </a:extLst>
          </p:cNvPr>
          <p:cNvSpPr txBox="1">
            <a:spLocks/>
          </p:cNvSpPr>
          <p:nvPr/>
        </p:nvSpPr>
        <p:spPr bwMode="auto">
          <a:xfrm>
            <a:off x="1143000" y="1524000"/>
            <a:ext cx="6858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Virgins Are Alike</a:t>
            </a:r>
          </a:p>
        </p:txBody>
      </p:sp>
    </p:spTree>
    <p:extLst>
      <p:ext uri="{BB962C8B-B14F-4D97-AF65-F5344CB8AC3E}">
        <p14:creationId xmlns:p14="http://schemas.microsoft.com/office/powerpoint/2010/main" val="16977414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796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Default Design</vt:lpstr>
      <vt:lpstr>1_Default Design</vt:lpstr>
      <vt:lpstr>PowerPoint Presentation</vt:lpstr>
      <vt:lpstr>I. Background Information</vt:lpstr>
      <vt:lpstr>Mt.24</vt:lpstr>
      <vt:lpstr>Aid to faithfulness:  parables</vt:lpstr>
      <vt:lpstr>Three stages in typical Jewish wedding</vt:lpstr>
      <vt:lpstr>4: The wise were prepared  </vt:lpstr>
      <vt:lpstr>I. Background Information</vt:lpstr>
      <vt:lpstr>PowerPoint Presentation</vt:lpstr>
      <vt:lpstr>I. Background Information</vt:lpstr>
      <vt:lpstr>PowerPoint Presentation</vt:lpstr>
      <vt:lpstr>I. Background Information</vt:lpstr>
      <vt:lpstr>PowerPoint Presentation</vt:lpstr>
      <vt:lpstr>I. Background Information</vt:lpstr>
      <vt:lpstr>1. Bridegroom is Christ (1)  (9:15)</vt:lpstr>
      <vt:lpstr>2. Prepare for a delay (2-5)</vt:lpstr>
      <vt:lpstr>3. We can make some preparation and still be lost (7)</vt:lpstr>
      <vt:lpstr>4. We cannot be saved by the goodness of others (8-9)</vt:lpstr>
      <vt:lpstr>5. Soon it will be too  late to prepare (9-12)</vt:lpstr>
      <vt:lpstr>6. Watch for Him (13)</vt:lpstr>
      <vt:lpstr>6. Watch for Him (13)</vt:lpstr>
      <vt:lpstr>Conclusion (1)</vt:lpstr>
      <vt:lpstr>Conclusion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463</cp:revision>
  <dcterms:created xsi:type="dcterms:W3CDTF">2004-01-08T21:08:14Z</dcterms:created>
  <dcterms:modified xsi:type="dcterms:W3CDTF">2021-10-01T22:37:49Z</dcterms:modified>
</cp:coreProperties>
</file>