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5"/>
  </p:notesMasterIdLst>
  <p:sldIdLst>
    <p:sldId id="446" r:id="rId3"/>
    <p:sldId id="369" r:id="rId4"/>
    <p:sldId id="457" r:id="rId5"/>
    <p:sldId id="484" r:id="rId6"/>
    <p:sldId id="485" r:id="rId7"/>
    <p:sldId id="500" r:id="rId8"/>
    <p:sldId id="490" r:id="rId9"/>
    <p:sldId id="401" r:id="rId10"/>
    <p:sldId id="486" r:id="rId11"/>
    <p:sldId id="487" r:id="rId12"/>
    <p:sldId id="488" r:id="rId13"/>
    <p:sldId id="489" r:id="rId14"/>
    <p:sldId id="501" r:id="rId15"/>
    <p:sldId id="491" r:id="rId16"/>
    <p:sldId id="428" r:id="rId17"/>
    <p:sldId id="492" r:id="rId18"/>
    <p:sldId id="493" r:id="rId19"/>
    <p:sldId id="496" r:id="rId20"/>
    <p:sldId id="494" r:id="rId21"/>
    <p:sldId id="497" r:id="rId22"/>
    <p:sldId id="498" r:id="rId23"/>
    <p:sldId id="499"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99FF33"/>
    <a:srgbClr val="CCFFFF"/>
    <a:srgbClr val="FFFF99"/>
    <a:srgbClr val="CCFFCC"/>
    <a:srgbClr val="FFCC00"/>
    <a:srgbClr val="FF9900"/>
    <a:srgbClr val="800000"/>
    <a:srgbClr val="B2B2B2"/>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82" d="100"/>
          <a:sy n="82" d="100"/>
        </p:scale>
        <p:origin x="1474" y="72"/>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y Johnson" userId="2df4d96252200d5b" providerId="LiveId" clId="{EC879916-F463-42B5-BC21-ABF59FC3DEB0}"/>
    <pc:docChg chg="delSld">
      <pc:chgData name="Ty Johnson" userId="2df4d96252200d5b" providerId="LiveId" clId="{EC879916-F463-42B5-BC21-ABF59FC3DEB0}" dt="2021-10-10T01:46:56.864" v="1" actId="47"/>
      <pc:docMkLst>
        <pc:docMk/>
      </pc:docMkLst>
      <pc:sldChg chg="del">
        <pc:chgData name="Ty Johnson" userId="2df4d96252200d5b" providerId="LiveId" clId="{EC879916-F463-42B5-BC21-ABF59FC3DEB0}" dt="2021-10-10T01:46:51.478" v="0" actId="47"/>
        <pc:sldMkLst>
          <pc:docMk/>
          <pc:sldMk cId="1456885882" sldId="301"/>
        </pc:sldMkLst>
      </pc:sldChg>
      <pc:sldChg chg="del">
        <pc:chgData name="Ty Johnson" userId="2df4d96252200d5b" providerId="LiveId" clId="{EC879916-F463-42B5-BC21-ABF59FC3DEB0}" dt="2021-10-10T01:46:51.478" v="0" actId="47"/>
        <pc:sldMkLst>
          <pc:docMk/>
          <pc:sldMk cId="2890865879" sldId="303"/>
        </pc:sldMkLst>
      </pc:sldChg>
      <pc:sldChg chg="del">
        <pc:chgData name="Ty Johnson" userId="2df4d96252200d5b" providerId="LiveId" clId="{EC879916-F463-42B5-BC21-ABF59FC3DEB0}" dt="2021-10-10T01:46:51.478" v="0" actId="47"/>
        <pc:sldMkLst>
          <pc:docMk/>
          <pc:sldMk cId="297008950" sldId="365"/>
        </pc:sldMkLst>
      </pc:sldChg>
      <pc:sldChg chg="del">
        <pc:chgData name="Ty Johnson" userId="2df4d96252200d5b" providerId="LiveId" clId="{EC879916-F463-42B5-BC21-ABF59FC3DEB0}" dt="2021-10-10T01:46:56.864" v="1" actId="47"/>
        <pc:sldMkLst>
          <pc:docMk/>
          <pc:sldMk cId="2237037193" sldId="49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E0F358-7D01-4D68-BB99-394C091459F0}" type="datetimeFigureOut">
              <a:rPr lang="en-US" smtClean="0"/>
              <a:t>10/9/2021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C5D134-76E8-4430-B990-5385720D373D}" type="slidenum">
              <a:rPr lang="en-US" smtClean="0"/>
              <a:t>‹#›</a:t>
            </a:fld>
            <a:endParaRPr lang="en-US"/>
          </a:p>
        </p:txBody>
      </p:sp>
    </p:spTree>
    <p:extLst>
      <p:ext uri="{BB962C8B-B14F-4D97-AF65-F5344CB8AC3E}">
        <p14:creationId xmlns:p14="http://schemas.microsoft.com/office/powerpoint/2010/main" val="3949539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618CC59-2BB9-4D66-89EA-EC5F53207BBC}" type="slidenum">
              <a:rPr lang="en-US" altLang="en-US"/>
              <a:pPr/>
              <a:t>‹#›</a:t>
            </a:fld>
            <a:endParaRPr lang="en-US" altLang="en-US"/>
          </a:p>
        </p:txBody>
      </p:sp>
    </p:spTree>
    <p:extLst>
      <p:ext uri="{BB962C8B-B14F-4D97-AF65-F5344CB8AC3E}">
        <p14:creationId xmlns:p14="http://schemas.microsoft.com/office/powerpoint/2010/main" val="2334301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5E277CA-B34E-4685-9764-05F1582DD563}" type="slidenum">
              <a:rPr lang="en-US" altLang="en-US"/>
              <a:pPr/>
              <a:t>‹#›</a:t>
            </a:fld>
            <a:endParaRPr lang="en-US" altLang="en-US"/>
          </a:p>
        </p:txBody>
      </p:sp>
    </p:spTree>
    <p:extLst>
      <p:ext uri="{BB962C8B-B14F-4D97-AF65-F5344CB8AC3E}">
        <p14:creationId xmlns:p14="http://schemas.microsoft.com/office/powerpoint/2010/main" val="1740258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B7A44EF-35B6-4BA2-94E8-8A291C309A8F}" type="slidenum">
              <a:rPr lang="en-US" altLang="en-US"/>
              <a:pPr/>
              <a:t>‹#›</a:t>
            </a:fld>
            <a:endParaRPr lang="en-US" altLang="en-US"/>
          </a:p>
        </p:txBody>
      </p:sp>
    </p:spTree>
    <p:extLst>
      <p:ext uri="{BB962C8B-B14F-4D97-AF65-F5344CB8AC3E}">
        <p14:creationId xmlns:p14="http://schemas.microsoft.com/office/powerpoint/2010/main" val="16257068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3425098-F39A-43C7-9B48-42DEC590CE8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716440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8F2920E-C45B-44F1-A1D7-F6EFA0292B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1999251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3BCF90E-72F8-4EE6-9176-1B877AD2135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2683469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386C780A-7F27-4499-A2F3-63D5BAA1D88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9321841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1B0EC1AA-D6AA-49BF-B895-720E85178CC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3385816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6886226A-F5F0-427E-BD04-8ABE607AD6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5993743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3D964D03-541A-4B7A-B39F-816AF96116D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769461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5B6AE82A-DF2F-47AD-930E-041545FFBCF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134506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900CDB0-671E-4BF2-9B05-F278A425E81F}" type="slidenum">
              <a:rPr lang="en-US" altLang="en-US"/>
              <a:pPr/>
              <a:t>‹#›</a:t>
            </a:fld>
            <a:endParaRPr lang="en-US" altLang="en-US"/>
          </a:p>
        </p:txBody>
      </p:sp>
    </p:spTree>
    <p:extLst>
      <p:ext uri="{BB962C8B-B14F-4D97-AF65-F5344CB8AC3E}">
        <p14:creationId xmlns:p14="http://schemas.microsoft.com/office/powerpoint/2010/main" val="38260064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82A33E0-D01C-4FC7-8540-A4BD09E4574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912419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C174059-D456-4DCA-84CC-D90728ABDBC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266697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3798DFF-FBC4-41E5-94C6-F19339EF75E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931511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54083BD-CC05-454A-B5F3-8330BAA7D372}" type="slidenum">
              <a:rPr lang="en-US" altLang="en-US"/>
              <a:pPr/>
              <a:t>‹#›</a:t>
            </a:fld>
            <a:endParaRPr lang="en-US" altLang="en-US"/>
          </a:p>
        </p:txBody>
      </p:sp>
    </p:spTree>
    <p:extLst>
      <p:ext uri="{BB962C8B-B14F-4D97-AF65-F5344CB8AC3E}">
        <p14:creationId xmlns:p14="http://schemas.microsoft.com/office/powerpoint/2010/main" val="3418772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ECCE5FA-4EEC-4547-8EDF-B41A7E5E2D46}" type="slidenum">
              <a:rPr lang="en-US" altLang="en-US"/>
              <a:pPr/>
              <a:t>‹#›</a:t>
            </a:fld>
            <a:endParaRPr lang="en-US" altLang="en-US"/>
          </a:p>
        </p:txBody>
      </p:sp>
    </p:spTree>
    <p:extLst>
      <p:ext uri="{BB962C8B-B14F-4D97-AF65-F5344CB8AC3E}">
        <p14:creationId xmlns:p14="http://schemas.microsoft.com/office/powerpoint/2010/main" val="724892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D8784FB7-DB9A-46D2-B1A2-EB73675BA574}" type="slidenum">
              <a:rPr lang="en-US" altLang="en-US"/>
              <a:pPr/>
              <a:t>‹#›</a:t>
            </a:fld>
            <a:endParaRPr lang="en-US" altLang="en-US"/>
          </a:p>
        </p:txBody>
      </p:sp>
    </p:spTree>
    <p:extLst>
      <p:ext uri="{BB962C8B-B14F-4D97-AF65-F5344CB8AC3E}">
        <p14:creationId xmlns:p14="http://schemas.microsoft.com/office/powerpoint/2010/main" val="529984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861718E9-636E-4686-8A5C-2BD8042C2342}" type="slidenum">
              <a:rPr lang="en-US" altLang="en-US"/>
              <a:pPr/>
              <a:t>‹#›</a:t>
            </a:fld>
            <a:endParaRPr lang="en-US" altLang="en-US"/>
          </a:p>
        </p:txBody>
      </p:sp>
    </p:spTree>
    <p:extLst>
      <p:ext uri="{BB962C8B-B14F-4D97-AF65-F5344CB8AC3E}">
        <p14:creationId xmlns:p14="http://schemas.microsoft.com/office/powerpoint/2010/main" val="1408971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56E69D4D-AEBA-443F-A46F-AF483A246E5A}" type="slidenum">
              <a:rPr lang="en-US" altLang="en-US"/>
              <a:pPr/>
              <a:t>‹#›</a:t>
            </a:fld>
            <a:endParaRPr lang="en-US" altLang="en-US"/>
          </a:p>
        </p:txBody>
      </p:sp>
    </p:spTree>
    <p:extLst>
      <p:ext uri="{BB962C8B-B14F-4D97-AF65-F5344CB8AC3E}">
        <p14:creationId xmlns:p14="http://schemas.microsoft.com/office/powerpoint/2010/main" val="586946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90F0AC7-175D-42AC-BE4B-9BBD2289AF4C}" type="slidenum">
              <a:rPr lang="en-US" altLang="en-US"/>
              <a:pPr/>
              <a:t>‹#›</a:t>
            </a:fld>
            <a:endParaRPr lang="en-US" altLang="en-US"/>
          </a:p>
        </p:txBody>
      </p:sp>
    </p:spTree>
    <p:extLst>
      <p:ext uri="{BB962C8B-B14F-4D97-AF65-F5344CB8AC3E}">
        <p14:creationId xmlns:p14="http://schemas.microsoft.com/office/powerpoint/2010/main" val="1735275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351F513-D9AC-4E72-A51A-42CDBCD9FFF8}" type="slidenum">
              <a:rPr lang="en-US" altLang="en-US"/>
              <a:pPr/>
              <a:t>‹#›</a:t>
            </a:fld>
            <a:endParaRPr lang="en-US" altLang="en-US"/>
          </a:p>
        </p:txBody>
      </p:sp>
    </p:spTree>
    <p:extLst>
      <p:ext uri="{BB962C8B-B14F-4D97-AF65-F5344CB8AC3E}">
        <p14:creationId xmlns:p14="http://schemas.microsoft.com/office/powerpoint/2010/main" val="634056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9C68EBA-A7B9-429F-ABFC-7908F04228D3}"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uiExpand="1"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1C39F"/>
            </a:gs>
            <a:gs pos="35001">
              <a:srgbClr val="F0EBD5"/>
            </a:gs>
            <a:gs pos="100000">
              <a:srgbClr val="FFEFD1"/>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eaLnBrk="1" hangingPunct="1"/>
            <a:endParaRPr lang="en-US" alt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eaLnBrk="1" hangingPunct="1"/>
            <a:endParaRPr lang="en-US" alt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eaLnBrk="1" hangingPunct="1"/>
            <a:fld id="{1A990441-334E-4E7F-B844-9325D3A65DF3}" type="slidenum">
              <a:rPr lang="en-US" altLang="en-US">
                <a:solidFill>
                  <a:srgbClr val="000000"/>
                </a:solidFill>
              </a:rPr>
              <a:pPr eaLnBrk="1" hangingPunct="1"/>
              <a:t>‹#›</a:t>
            </a:fld>
            <a:endParaRPr lang="en-US" altLang="en-US">
              <a:solidFill>
                <a:srgbClr val="000000"/>
              </a:solidFill>
            </a:endParaRPr>
          </a:p>
        </p:txBody>
      </p:sp>
    </p:spTree>
    <p:extLst>
      <p:ext uri="{BB962C8B-B14F-4D97-AF65-F5344CB8AC3E}">
        <p14:creationId xmlns:p14="http://schemas.microsoft.com/office/powerpoint/2010/main" val="10058185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D746C3E7-3477-4CA5-B7DB-80818BCA1274}"/>
              </a:ext>
            </a:extLst>
          </p:cNvPr>
          <p:cNvSpPr/>
          <p:nvPr/>
        </p:nvSpPr>
        <p:spPr>
          <a:xfrm>
            <a:off x="2080676" y="1143000"/>
            <a:ext cx="4987636" cy="1447800"/>
          </a:xfrm>
          <a:prstGeom prst="roundRect">
            <a:avLst/>
          </a:prstGeom>
          <a:solidFill>
            <a:schemeClr val="accent6">
              <a:lumMod val="50000"/>
            </a:schemeClr>
          </a:solidFill>
          <a:ln w="31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rgbClr val="FFFF00"/>
                </a:solidFill>
              </a:rPr>
              <a:t>What Is Life</a:t>
            </a:r>
            <a:br>
              <a:rPr lang="en-US" sz="4000" dirty="0">
                <a:solidFill>
                  <a:srgbClr val="FFFF00"/>
                </a:solidFill>
              </a:rPr>
            </a:br>
            <a:r>
              <a:rPr lang="en-US" sz="4000" dirty="0">
                <a:solidFill>
                  <a:srgbClr val="FFFF00"/>
                </a:solidFill>
              </a:rPr>
              <a:t>All About?</a:t>
            </a:r>
          </a:p>
        </p:txBody>
      </p:sp>
    </p:spTree>
    <p:extLst>
      <p:ext uri="{BB962C8B-B14F-4D97-AF65-F5344CB8AC3E}">
        <p14:creationId xmlns:p14="http://schemas.microsoft.com/office/powerpoint/2010/main" val="10398773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609600"/>
          </a:xfrm>
        </p:spPr>
        <p:txBody>
          <a:bodyPr/>
          <a:lstStyle/>
          <a:p>
            <a:r>
              <a:rPr lang="en-US" altLang="en-US" sz="3600" dirty="0">
                <a:solidFill>
                  <a:srgbClr val="FFFFCC"/>
                </a:solidFill>
              </a:rPr>
              <a:t>NOT in trivial pursuit</a:t>
            </a:r>
          </a:p>
        </p:txBody>
      </p:sp>
      <p:sp>
        <p:nvSpPr>
          <p:cNvPr id="3075" name="Rectangle 3"/>
          <p:cNvSpPr>
            <a:spLocks noGrp="1" noChangeArrowheads="1"/>
          </p:cNvSpPr>
          <p:nvPr>
            <p:ph type="body" idx="1"/>
          </p:nvPr>
        </p:nvSpPr>
        <p:spPr>
          <a:xfrm>
            <a:off x="457200" y="914400"/>
            <a:ext cx="8229600" cy="5486400"/>
          </a:xfrm>
        </p:spPr>
        <p:txBody>
          <a:bodyPr/>
          <a:lstStyle/>
          <a:p>
            <a:r>
              <a:rPr lang="en-US" altLang="en-US" sz="3100" dirty="0">
                <a:solidFill>
                  <a:schemeClr val="bg1"/>
                </a:solidFill>
              </a:rPr>
              <a:t>Ja.4</a:t>
            </a:r>
            <a:r>
              <a:rPr lang="en-US" altLang="en-US" sz="3100" baseline="30000" dirty="0">
                <a:solidFill>
                  <a:schemeClr val="bg1"/>
                </a:solidFill>
              </a:rPr>
              <a:t>13</a:t>
            </a:r>
            <a:r>
              <a:rPr lang="en-US" altLang="en-US" sz="3100" dirty="0">
                <a:solidFill>
                  <a:schemeClr val="bg1"/>
                </a:solidFill>
              </a:rPr>
              <a:t> </a:t>
            </a:r>
            <a:r>
              <a:rPr lang="en-US" sz="3100" dirty="0">
                <a:solidFill>
                  <a:srgbClr val="CCFFCC"/>
                </a:solidFill>
              </a:rPr>
              <a:t>Come now, you who say, “Today or tomorrow we will go to such and such a city, spend a year there, buy and sell, and make a profit”</a:t>
            </a:r>
          </a:p>
          <a:p>
            <a:pPr lvl="1">
              <a:spcAft>
                <a:spcPts val="600"/>
              </a:spcAft>
            </a:pPr>
            <a:r>
              <a:rPr lang="en-US" sz="3100" dirty="0">
                <a:solidFill>
                  <a:schemeClr val="bg1"/>
                </a:solidFill>
              </a:rPr>
              <a:t>Obsession with worldly goods, profits, earthly success…crowds God out.</a:t>
            </a:r>
          </a:p>
          <a:p>
            <a:pPr lvl="1">
              <a:spcAft>
                <a:spcPts val="600"/>
              </a:spcAft>
            </a:pPr>
            <a:r>
              <a:rPr lang="en-US" sz="3100" dirty="0">
                <a:solidFill>
                  <a:schemeClr val="bg1"/>
                </a:solidFill>
              </a:rPr>
              <a:t>Greed is not happy here or hereafter.  </a:t>
            </a:r>
          </a:p>
          <a:p>
            <a:pPr lvl="1"/>
            <a:r>
              <a:rPr lang="en-US" sz="3100" dirty="0">
                <a:solidFill>
                  <a:schemeClr val="bg1"/>
                </a:solidFill>
              </a:rPr>
              <a:t>House fire…   </a:t>
            </a:r>
            <a:r>
              <a:rPr lang="en-US" dirty="0">
                <a:solidFill>
                  <a:schemeClr val="bg1"/>
                </a:solidFill>
              </a:rPr>
              <a:t>[2 Pt.3:11]</a:t>
            </a:r>
            <a:endParaRPr lang="en-US" sz="3100" dirty="0">
              <a:solidFill>
                <a:schemeClr val="bg1"/>
              </a:solidFill>
            </a:endParaRPr>
          </a:p>
          <a:p>
            <a:pPr marL="0" indent="0">
              <a:buNone/>
            </a:pPr>
            <a:endParaRPr lang="en-US" sz="3100" dirty="0">
              <a:solidFill>
                <a:srgbClr val="FFFFCC"/>
              </a:solidFill>
            </a:endParaRPr>
          </a:p>
        </p:txBody>
      </p:sp>
    </p:spTree>
    <p:extLst>
      <p:ext uri="{BB962C8B-B14F-4D97-AF65-F5344CB8AC3E}">
        <p14:creationId xmlns:p14="http://schemas.microsoft.com/office/powerpoint/2010/main" val="708234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609600"/>
          </a:xfrm>
        </p:spPr>
        <p:txBody>
          <a:bodyPr/>
          <a:lstStyle/>
          <a:p>
            <a:r>
              <a:rPr lang="en-US" altLang="en-US" sz="3600" dirty="0">
                <a:solidFill>
                  <a:srgbClr val="FFFFCC"/>
                </a:solidFill>
              </a:rPr>
              <a:t>NOT in pride of life</a:t>
            </a:r>
          </a:p>
        </p:txBody>
      </p:sp>
      <p:sp>
        <p:nvSpPr>
          <p:cNvPr id="3075" name="Rectangle 3"/>
          <p:cNvSpPr>
            <a:spLocks noGrp="1" noChangeArrowheads="1"/>
          </p:cNvSpPr>
          <p:nvPr>
            <p:ph type="body" idx="1"/>
          </p:nvPr>
        </p:nvSpPr>
        <p:spPr>
          <a:xfrm>
            <a:off x="457200" y="914400"/>
            <a:ext cx="8229600" cy="5486400"/>
          </a:xfrm>
        </p:spPr>
        <p:txBody>
          <a:bodyPr/>
          <a:lstStyle/>
          <a:p>
            <a:pPr>
              <a:spcAft>
                <a:spcPts val="600"/>
              </a:spcAft>
              <a:buFont typeface="Arial" panose="020B0604020202020204" pitchFamily="34" charset="0"/>
              <a:buChar char="•"/>
            </a:pPr>
            <a:r>
              <a:rPr lang="en-US" altLang="en-US" dirty="0">
                <a:solidFill>
                  <a:schemeClr val="bg1"/>
                </a:solidFill>
              </a:rPr>
              <a:t>1 Jn.2</a:t>
            </a:r>
            <a:r>
              <a:rPr lang="en-US" altLang="en-US" baseline="30000" dirty="0">
                <a:solidFill>
                  <a:schemeClr val="bg1"/>
                </a:solidFill>
              </a:rPr>
              <a:t>16</a:t>
            </a:r>
            <a:r>
              <a:rPr lang="en-US" altLang="en-US" dirty="0">
                <a:solidFill>
                  <a:schemeClr val="bg1"/>
                </a:solidFill>
              </a:rPr>
              <a:t> For all that is in the world—the lust of the flesh, the lust of the eyes, and the pride of life—is not of the Father but is of the world</a:t>
            </a:r>
          </a:p>
          <a:p>
            <a:pPr>
              <a:spcAft>
                <a:spcPts val="600"/>
              </a:spcAft>
              <a:buFont typeface="Arial" panose="020B0604020202020204" pitchFamily="34" charset="0"/>
              <a:buChar char="•"/>
            </a:pPr>
            <a:r>
              <a:rPr lang="en-US" altLang="en-US" dirty="0">
                <a:solidFill>
                  <a:srgbClr val="CCFFCC"/>
                </a:solidFill>
              </a:rPr>
              <a:t>Arrogance based on outward circum-stances (wealth, talent, rank, etc.).  </a:t>
            </a:r>
          </a:p>
          <a:p>
            <a:pPr>
              <a:spcAft>
                <a:spcPts val="600"/>
              </a:spcAft>
              <a:buFont typeface="Arial" panose="020B0604020202020204" pitchFamily="34" charset="0"/>
              <a:buChar char="•"/>
            </a:pPr>
            <a:r>
              <a:rPr lang="en-US" altLang="en-US" dirty="0">
                <a:solidFill>
                  <a:srgbClr val="CCFFCC"/>
                </a:solidFill>
              </a:rPr>
              <a:t>Pyrrhic victory</a:t>
            </a:r>
            <a:endParaRPr lang="en-US" altLang="en-US" dirty="0">
              <a:solidFill>
                <a:srgbClr val="FFFFCC"/>
              </a:solidFill>
            </a:endParaRPr>
          </a:p>
          <a:p>
            <a:pPr>
              <a:spcAft>
                <a:spcPts val="600"/>
              </a:spcAft>
              <a:buFont typeface="Arial" panose="020B0604020202020204" pitchFamily="34" charset="0"/>
              <a:buChar char="•"/>
            </a:pPr>
            <a:endParaRPr lang="en-US" altLang="en-US" dirty="0">
              <a:solidFill>
                <a:schemeClr val="bg1"/>
              </a:solidFill>
            </a:endParaRPr>
          </a:p>
          <a:p>
            <a:pPr marL="0" indent="0">
              <a:spcAft>
                <a:spcPts val="600"/>
              </a:spcAft>
              <a:buNone/>
            </a:pPr>
            <a:endParaRPr lang="en-US" altLang="en-US" dirty="0">
              <a:solidFill>
                <a:schemeClr val="bg1"/>
              </a:solidFill>
            </a:endParaRPr>
          </a:p>
        </p:txBody>
      </p:sp>
    </p:spTree>
    <p:extLst>
      <p:ext uri="{BB962C8B-B14F-4D97-AF65-F5344CB8AC3E}">
        <p14:creationId xmlns:p14="http://schemas.microsoft.com/office/powerpoint/2010/main" val="2952671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609600"/>
          </a:xfrm>
        </p:spPr>
        <p:txBody>
          <a:bodyPr/>
          <a:lstStyle/>
          <a:p>
            <a:r>
              <a:rPr lang="en-US" altLang="en-US" sz="3600" dirty="0">
                <a:solidFill>
                  <a:srgbClr val="FFFFCC"/>
                </a:solidFill>
              </a:rPr>
              <a:t>NOT mere survival vs spiritual triumph</a:t>
            </a:r>
          </a:p>
        </p:txBody>
      </p:sp>
      <p:sp>
        <p:nvSpPr>
          <p:cNvPr id="3075" name="Rectangle 3"/>
          <p:cNvSpPr>
            <a:spLocks noGrp="1" noChangeArrowheads="1"/>
          </p:cNvSpPr>
          <p:nvPr>
            <p:ph type="body" idx="1"/>
          </p:nvPr>
        </p:nvSpPr>
        <p:spPr>
          <a:xfrm>
            <a:off x="457200" y="914400"/>
            <a:ext cx="8229600" cy="5486400"/>
          </a:xfrm>
        </p:spPr>
        <p:txBody>
          <a:bodyPr/>
          <a:lstStyle/>
          <a:p>
            <a:pPr>
              <a:spcAft>
                <a:spcPts val="600"/>
              </a:spcAft>
            </a:pPr>
            <a:r>
              <a:rPr lang="en-US" altLang="en-US" sz="3100" dirty="0">
                <a:solidFill>
                  <a:schemeClr val="bg1"/>
                </a:solidFill>
              </a:rPr>
              <a:t>Rv.2</a:t>
            </a:r>
            <a:r>
              <a:rPr lang="en-US" altLang="en-US" sz="3100" baseline="30000" dirty="0">
                <a:solidFill>
                  <a:schemeClr val="bg1"/>
                </a:solidFill>
              </a:rPr>
              <a:t>10</a:t>
            </a:r>
            <a:r>
              <a:rPr lang="en-US" altLang="en-US" sz="3100" dirty="0">
                <a:solidFill>
                  <a:schemeClr val="bg1"/>
                </a:solidFill>
              </a:rPr>
              <a:t> </a:t>
            </a:r>
            <a:r>
              <a:rPr lang="en-US" sz="3100" dirty="0">
                <a:solidFill>
                  <a:srgbClr val="CCFFCC"/>
                </a:solidFill>
              </a:rPr>
              <a:t>Do not fear any of those things which you are about to suffer. Indeed, the devil is about to throw some of you into prison, that you may be tested, and you will have tribulation ten days. Be faithful until death, and I will give you the crown of life</a:t>
            </a:r>
          </a:p>
          <a:p>
            <a:pPr lvl="1">
              <a:spcAft>
                <a:spcPts val="600"/>
              </a:spcAft>
            </a:pPr>
            <a:r>
              <a:rPr lang="en-US" sz="3100" dirty="0">
                <a:solidFill>
                  <a:schemeClr val="bg1"/>
                </a:solidFill>
              </a:rPr>
              <a:t>13, Antipas, My faithful martyr</a:t>
            </a:r>
          </a:p>
          <a:p>
            <a:pPr lvl="1"/>
            <a:r>
              <a:rPr lang="en-US" sz="3100" dirty="0">
                <a:solidFill>
                  <a:schemeClr val="bg1"/>
                </a:solidFill>
              </a:rPr>
              <a:t>Contrast: Demas and Paul</a:t>
            </a:r>
            <a:endParaRPr lang="en-US" sz="3100" dirty="0">
              <a:solidFill>
                <a:srgbClr val="FFFFCC"/>
              </a:solidFill>
            </a:endParaRPr>
          </a:p>
        </p:txBody>
      </p:sp>
    </p:spTree>
    <p:extLst>
      <p:ext uri="{BB962C8B-B14F-4D97-AF65-F5344CB8AC3E}">
        <p14:creationId xmlns:p14="http://schemas.microsoft.com/office/powerpoint/2010/main" val="410220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09600"/>
          </a:xfrm>
        </p:spPr>
        <p:txBody>
          <a:bodyPr/>
          <a:lstStyle/>
          <a:p>
            <a:r>
              <a:rPr lang="en-US" altLang="en-US" sz="3600" dirty="0">
                <a:solidFill>
                  <a:schemeClr val="bg1"/>
                </a:solidFill>
              </a:rPr>
              <a:t>Typical Lifespan</a:t>
            </a:r>
          </a:p>
        </p:txBody>
      </p:sp>
      <p:graphicFrame>
        <p:nvGraphicFramePr>
          <p:cNvPr id="3" name="Table 2">
            <a:extLst>
              <a:ext uri="{FF2B5EF4-FFF2-40B4-BE49-F238E27FC236}">
                <a16:creationId xmlns:a16="http://schemas.microsoft.com/office/drawing/2014/main" id="{9C5FE19D-3E67-401A-B684-52CD5D0CEF9E}"/>
              </a:ext>
            </a:extLst>
          </p:cNvPr>
          <p:cNvGraphicFramePr>
            <a:graphicFrameLocks noGrp="1"/>
          </p:cNvGraphicFramePr>
          <p:nvPr>
            <p:extLst>
              <p:ext uri="{D42A27DB-BD31-4B8C-83A1-F6EECF244321}">
                <p14:modId xmlns:p14="http://schemas.microsoft.com/office/powerpoint/2010/main" val="1196151798"/>
              </p:ext>
            </p:extLst>
          </p:nvPr>
        </p:nvGraphicFramePr>
        <p:xfrm>
          <a:off x="1332344" y="914400"/>
          <a:ext cx="6477000" cy="5638800"/>
        </p:xfrm>
        <a:graphic>
          <a:graphicData uri="http://schemas.openxmlformats.org/drawingml/2006/table">
            <a:tbl>
              <a:tblPr firstRow="1" firstCol="1" bandRow="1">
                <a:tableStyleId>{5C22544A-7EE6-4342-B048-85BDC9FD1C3A}</a:tableStyleId>
              </a:tblPr>
              <a:tblGrid>
                <a:gridCol w="2249056">
                  <a:extLst>
                    <a:ext uri="{9D8B030D-6E8A-4147-A177-3AD203B41FA5}">
                      <a16:colId xmlns:a16="http://schemas.microsoft.com/office/drawing/2014/main" val="1041442299"/>
                    </a:ext>
                  </a:extLst>
                </a:gridCol>
                <a:gridCol w="2133600">
                  <a:extLst>
                    <a:ext uri="{9D8B030D-6E8A-4147-A177-3AD203B41FA5}">
                      <a16:colId xmlns:a16="http://schemas.microsoft.com/office/drawing/2014/main" val="3796257279"/>
                    </a:ext>
                  </a:extLst>
                </a:gridCol>
                <a:gridCol w="2094344">
                  <a:extLst>
                    <a:ext uri="{9D8B030D-6E8A-4147-A177-3AD203B41FA5}">
                      <a16:colId xmlns:a16="http://schemas.microsoft.com/office/drawing/2014/main" val="1598239039"/>
                    </a:ext>
                  </a:extLst>
                </a:gridCol>
              </a:tblGrid>
              <a:tr h="1008399">
                <a:tc>
                  <a:txBody>
                    <a:bodyPr/>
                    <a:lstStyle/>
                    <a:p>
                      <a:pPr marL="0" marR="0">
                        <a:spcBef>
                          <a:spcPts val="0"/>
                        </a:spcBef>
                        <a:spcAft>
                          <a:spcPts val="0"/>
                        </a:spcAft>
                      </a:pPr>
                      <a:endParaRPr lang="en-US" sz="3000" dirty="0">
                        <a:effectLst/>
                      </a:endParaRPr>
                    </a:p>
                    <a:p>
                      <a:pPr marL="0" marR="0">
                        <a:spcBef>
                          <a:spcPts val="0"/>
                        </a:spcBef>
                        <a:spcAft>
                          <a:spcPts val="0"/>
                        </a:spcAft>
                      </a:pPr>
                      <a:r>
                        <a:rPr lang="en-US" sz="3000" dirty="0">
                          <a:solidFill>
                            <a:schemeClr val="accent6">
                              <a:lumMod val="50000"/>
                            </a:schemeClr>
                          </a:solidFill>
                          <a:effectLst/>
                        </a:rPr>
                        <a:t>  Sleep</a:t>
                      </a:r>
                      <a:endParaRPr lang="en-US" sz="3000" dirty="0">
                        <a:solidFill>
                          <a:schemeClr val="accent6">
                            <a:lumMod val="50000"/>
                          </a:schemeClr>
                        </a:solidFill>
                        <a:effectLst/>
                        <a:latin typeface="Times New Roman" panose="02020603050405020304" pitchFamily="18" charset="0"/>
                        <a:ea typeface="Times New Roman" panose="02020603050405020304" pitchFamily="18" charset="0"/>
                      </a:endParaRPr>
                    </a:p>
                  </a:txBody>
                  <a:tcPr marL="9525" marR="9525" marT="9525" marB="9525"/>
                </a:tc>
                <a:tc>
                  <a:txBody>
                    <a:bodyPr/>
                    <a:lstStyle/>
                    <a:p>
                      <a:pPr marL="0" marR="0">
                        <a:spcBef>
                          <a:spcPts val="0"/>
                        </a:spcBef>
                        <a:spcAft>
                          <a:spcPts val="0"/>
                        </a:spcAft>
                      </a:pPr>
                      <a:r>
                        <a:rPr lang="en-US" sz="3000" b="0" dirty="0">
                          <a:solidFill>
                            <a:schemeClr val="tx1"/>
                          </a:solidFill>
                          <a:effectLst/>
                        </a:rPr>
                        <a:t> </a:t>
                      </a:r>
                    </a:p>
                    <a:p>
                      <a:pPr marL="0" marR="0">
                        <a:spcBef>
                          <a:spcPts val="0"/>
                        </a:spcBef>
                        <a:spcAft>
                          <a:spcPts val="0"/>
                        </a:spcAft>
                      </a:pPr>
                      <a:r>
                        <a:rPr lang="en-US" sz="3000" b="0" dirty="0">
                          <a:solidFill>
                            <a:schemeClr val="tx1"/>
                          </a:solidFill>
                          <a:effectLst/>
                        </a:rPr>
                        <a:t>  23 years</a:t>
                      </a:r>
                      <a:endParaRPr lang="en-US" sz="3000" b="0" dirty="0">
                        <a:solidFill>
                          <a:schemeClr val="tx1"/>
                        </a:solidFill>
                        <a:effectLst/>
                        <a:latin typeface="Times New Roman" panose="02020603050405020304" pitchFamily="18" charset="0"/>
                        <a:ea typeface="Times New Roman" panose="02020603050405020304" pitchFamily="18" charset="0"/>
                      </a:endParaRPr>
                    </a:p>
                  </a:txBody>
                  <a:tcPr marL="9525" marR="9525" marT="9525" marB="9525"/>
                </a:tc>
                <a:tc>
                  <a:txBody>
                    <a:bodyPr/>
                    <a:lstStyle/>
                    <a:p>
                      <a:pPr marL="0" marR="0">
                        <a:spcBef>
                          <a:spcPts val="0"/>
                        </a:spcBef>
                        <a:spcAft>
                          <a:spcPts val="0"/>
                        </a:spcAft>
                      </a:pPr>
                      <a:r>
                        <a:rPr lang="en-US" sz="3000" b="0" dirty="0">
                          <a:solidFill>
                            <a:schemeClr val="tx1"/>
                          </a:solidFill>
                          <a:effectLst/>
                        </a:rPr>
                        <a:t> </a:t>
                      </a:r>
                    </a:p>
                    <a:p>
                      <a:pPr marL="0" marR="0">
                        <a:spcBef>
                          <a:spcPts val="0"/>
                        </a:spcBef>
                        <a:spcAft>
                          <a:spcPts val="0"/>
                        </a:spcAft>
                      </a:pPr>
                      <a:r>
                        <a:rPr lang="en-US" sz="3000" b="0" dirty="0">
                          <a:solidFill>
                            <a:schemeClr val="tx1"/>
                          </a:solidFill>
                          <a:effectLst/>
                        </a:rPr>
                        <a:t>  32.9%</a:t>
                      </a:r>
                      <a:endParaRPr lang="en-US" sz="3000" b="0" dirty="0">
                        <a:solidFill>
                          <a:schemeClr val="tx1"/>
                        </a:solidFill>
                        <a:effectLst/>
                        <a:latin typeface="Times New Roman" panose="02020603050405020304" pitchFamily="18" charset="0"/>
                        <a:ea typeface="Times New Roman" panose="02020603050405020304" pitchFamily="18" charset="0"/>
                      </a:endParaRPr>
                    </a:p>
                  </a:txBody>
                  <a:tcPr marL="9525" marR="9525" marT="9525" marB="9525"/>
                </a:tc>
                <a:extLst>
                  <a:ext uri="{0D108BD9-81ED-4DB2-BD59-A6C34878D82A}">
                    <a16:rowId xmlns:a16="http://schemas.microsoft.com/office/drawing/2014/main" val="3001810958"/>
                  </a:ext>
                </a:extLst>
              </a:tr>
              <a:tr h="514489">
                <a:tc>
                  <a:txBody>
                    <a:bodyPr/>
                    <a:lstStyle/>
                    <a:p>
                      <a:pPr marL="0" marR="0">
                        <a:spcBef>
                          <a:spcPts val="0"/>
                        </a:spcBef>
                        <a:spcAft>
                          <a:spcPts val="0"/>
                        </a:spcAft>
                      </a:pPr>
                      <a:r>
                        <a:rPr lang="en-US" sz="3000" dirty="0">
                          <a:solidFill>
                            <a:schemeClr val="accent6">
                              <a:lumMod val="50000"/>
                            </a:schemeClr>
                          </a:solidFill>
                          <a:effectLst/>
                        </a:rPr>
                        <a:t>  Work</a:t>
                      </a:r>
                      <a:endParaRPr lang="en-US" sz="3000" dirty="0">
                        <a:solidFill>
                          <a:schemeClr val="accent6">
                            <a:lumMod val="50000"/>
                          </a:schemeClr>
                        </a:solidFill>
                        <a:effectLst/>
                        <a:latin typeface="Times New Roman" panose="02020603050405020304" pitchFamily="18" charset="0"/>
                        <a:ea typeface="Times New Roman" panose="02020603050405020304" pitchFamily="18" charset="0"/>
                      </a:endParaRPr>
                    </a:p>
                  </a:txBody>
                  <a:tcPr marL="9525" marR="9525" marT="9525" marB="9525"/>
                </a:tc>
                <a:tc>
                  <a:txBody>
                    <a:bodyPr/>
                    <a:lstStyle/>
                    <a:p>
                      <a:pPr marL="0" marR="0">
                        <a:spcBef>
                          <a:spcPts val="0"/>
                        </a:spcBef>
                        <a:spcAft>
                          <a:spcPts val="0"/>
                        </a:spcAft>
                      </a:pPr>
                      <a:r>
                        <a:rPr lang="en-US" sz="3000" b="0" dirty="0">
                          <a:solidFill>
                            <a:schemeClr val="tx1"/>
                          </a:solidFill>
                          <a:effectLst/>
                        </a:rPr>
                        <a:t>  16 years</a:t>
                      </a:r>
                      <a:endParaRPr lang="en-US" sz="3000" b="0" dirty="0">
                        <a:solidFill>
                          <a:schemeClr val="tx1"/>
                        </a:solidFill>
                        <a:effectLst/>
                        <a:latin typeface="Times New Roman" panose="02020603050405020304" pitchFamily="18" charset="0"/>
                        <a:ea typeface="Times New Roman" panose="02020603050405020304" pitchFamily="18" charset="0"/>
                      </a:endParaRPr>
                    </a:p>
                  </a:txBody>
                  <a:tcPr marL="9525" marR="9525" marT="9525" marB="9525"/>
                </a:tc>
                <a:tc>
                  <a:txBody>
                    <a:bodyPr/>
                    <a:lstStyle/>
                    <a:p>
                      <a:pPr marL="0" marR="0">
                        <a:spcBef>
                          <a:spcPts val="0"/>
                        </a:spcBef>
                        <a:spcAft>
                          <a:spcPts val="0"/>
                        </a:spcAft>
                      </a:pPr>
                      <a:r>
                        <a:rPr lang="en-US" sz="3000" b="0" dirty="0">
                          <a:solidFill>
                            <a:schemeClr val="tx1"/>
                          </a:solidFill>
                          <a:effectLst/>
                        </a:rPr>
                        <a:t>  22.8%</a:t>
                      </a:r>
                      <a:endParaRPr lang="en-US" sz="3000" b="0" dirty="0">
                        <a:solidFill>
                          <a:schemeClr val="tx1"/>
                        </a:solidFill>
                        <a:effectLst/>
                        <a:latin typeface="Times New Roman" panose="02020603050405020304" pitchFamily="18" charset="0"/>
                        <a:ea typeface="Times New Roman" panose="02020603050405020304" pitchFamily="18" charset="0"/>
                      </a:endParaRPr>
                    </a:p>
                  </a:txBody>
                  <a:tcPr marL="9525" marR="9525" marT="9525" marB="9525"/>
                </a:tc>
                <a:extLst>
                  <a:ext uri="{0D108BD9-81ED-4DB2-BD59-A6C34878D82A}">
                    <a16:rowId xmlns:a16="http://schemas.microsoft.com/office/drawing/2014/main" val="3360488321"/>
                  </a:ext>
                </a:extLst>
              </a:tr>
              <a:tr h="514489">
                <a:tc>
                  <a:txBody>
                    <a:bodyPr/>
                    <a:lstStyle/>
                    <a:p>
                      <a:pPr marL="0" marR="0">
                        <a:spcBef>
                          <a:spcPts val="0"/>
                        </a:spcBef>
                        <a:spcAft>
                          <a:spcPts val="0"/>
                        </a:spcAft>
                      </a:pPr>
                      <a:r>
                        <a:rPr lang="en-US" sz="3000" dirty="0">
                          <a:solidFill>
                            <a:schemeClr val="accent6">
                              <a:lumMod val="50000"/>
                            </a:schemeClr>
                          </a:solidFill>
                          <a:effectLst/>
                        </a:rPr>
                        <a:t>  TV</a:t>
                      </a:r>
                      <a:endParaRPr lang="en-US" sz="3000" dirty="0">
                        <a:solidFill>
                          <a:schemeClr val="accent6">
                            <a:lumMod val="50000"/>
                          </a:schemeClr>
                        </a:solidFill>
                        <a:effectLst/>
                        <a:latin typeface="Times New Roman" panose="02020603050405020304" pitchFamily="18" charset="0"/>
                        <a:ea typeface="Times New Roman" panose="02020603050405020304" pitchFamily="18" charset="0"/>
                      </a:endParaRPr>
                    </a:p>
                  </a:txBody>
                  <a:tcPr marL="9525" marR="9525" marT="9525" marB="9525"/>
                </a:tc>
                <a:tc>
                  <a:txBody>
                    <a:bodyPr/>
                    <a:lstStyle/>
                    <a:p>
                      <a:pPr marL="0" marR="0">
                        <a:spcBef>
                          <a:spcPts val="0"/>
                        </a:spcBef>
                        <a:spcAft>
                          <a:spcPts val="0"/>
                        </a:spcAft>
                      </a:pPr>
                      <a:r>
                        <a:rPr lang="en-US" sz="3000" b="0" dirty="0">
                          <a:solidFill>
                            <a:schemeClr val="tx1"/>
                          </a:solidFill>
                          <a:effectLst/>
                        </a:rPr>
                        <a:t>  8 years</a:t>
                      </a:r>
                      <a:endParaRPr lang="en-US" sz="3000" b="0" dirty="0">
                        <a:solidFill>
                          <a:schemeClr val="tx1"/>
                        </a:solidFill>
                        <a:effectLst/>
                        <a:latin typeface="Times New Roman" panose="02020603050405020304" pitchFamily="18" charset="0"/>
                        <a:ea typeface="Times New Roman" panose="02020603050405020304" pitchFamily="18" charset="0"/>
                      </a:endParaRPr>
                    </a:p>
                  </a:txBody>
                  <a:tcPr marL="9525" marR="9525" marT="9525" marB="9525"/>
                </a:tc>
                <a:tc>
                  <a:txBody>
                    <a:bodyPr/>
                    <a:lstStyle/>
                    <a:p>
                      <a:pPr marL="0" marR="0">
                        <a:spcBef>
                          <a:spcPts val="0"/>
                        </a:spcBef>
                        <a:spcAft>
                          <a:spcPts val="0"/>
                        </a:spcAft>
                      </a:pPr>
                      <a:r>
                        <a:rPr lang="en-US" sz="3000" b="0" dirty="0">
                          <a:solidFill>
                            <a:schemeClr val="tx1"/>
                          </a:solidFill>
                          <a:effectLst/>
                        </a:rPr>
                        <a:t>  11.4%</a:t>
                      </a:r>
                      <a:endParaRPr lang="en-US" sz="3000" b="0" dirty="0">
                        <a:solidFill>
                          <a:schemeClr val="tx1"/>
                        </a:solidFill>
                        <a:effectLst/>
                        <a:latin typeface="Times New Roman" panose="02020603050405020304" pitchFamily="18" charset="0"/>
                        <a:ea typeface="Times New Roman" panose="02020603050405020304" pitchFamily="18" charset="0"/>
                      </a:endParaRPr>
                    </a:p>
                  </a:txBody>
                  <a:tcPr marL="9525" marR="9525" marT="9525" marB="9525"/>
                </a:tc>
                <a:extLst>
                  <a:ext uri="{0D108BD9-81ED-4DB2-BD59-A6C34878D82A}">
                    <a16:rowId xmlns:a16="http://schemas.microsoft.com/office/drawing/2014/main" val="726191163"/>
                  </a:ext>
                </a:extLst>
              </a:tr>
              <a:tr h="514489">
                <a:tc>
                  <a:txBody>
                    <a:bodyPr/>
                    <a:lstStyle/>
                    <a:p>
                      <a:pPr marL="0" marR="0">
                        <a:spcBef>
                          <a:spcPts val="0"/>
                        </a:spcBef>
                        <a:spcAft>
                          <a:spcPts val="0"/>
                        </a:spcAft>
                      </a:pPr>
                      <a:r>
                        <a:rPr lang="en-US" sz="3000" dirty="0">
                          <a:solidFill>
                            <a:schemeClr val="accent6">
                              <a:lumMod val="50000"/>
                            </a:schemeClr>
                          </a:solidFill>
                          <a:effectLst/>
                        </a:rPr>
                        <a:t>  Eating</a:t>
                      </a:r>
                      <a:endParaRPr lang="en-US" sz="3000" dirty="0">
                        <a:solidFill>
                          <a:schemeClr val="accent6">
                            <a:lumMod val="50000"/>
                          </a:schemeClr>
                        </a:solidFill>
                        <a:effectLst/>
                        <a:latin typeface="Times New Roman" panose="02020603050405020304" pitchFamily="18" charset="0"/>
                        <a:ea typeface="Times New Roman" panose="02020603050405020304" pitchFamily="18" charset="0"/>
                      </a:endParaRPr>
                    </a:p>
                  </a:txBody>
                  <a:tcPr marL="9525" marR="9525" marT="9525" marB="9525"/>
                </a:tc>
                <a:tc>
                  <a:txBody>
                    <a:bodyPr/>
                    <a:lstStyle/>
                    <a:p>
                      <a:pPr marL="0" marR="0">
                        <a:spcBef>
                          <a:spcPts val="0"/>
                        </a:spcBef>
                        <a:spcAft>
                          <a:spcPts val="0"/>
                        </a:spcAft>
                      </a:pPr>
                      <a:r>
                        <a:rPr lang="en-US" sz="3000" b="0" dirty="0">
                          <a:solidFill>
                            <a:schemeClr val="tx1"/>
                          </a:solidFill>
                          <a:effectLst/>
                        </a:rPr>
                        <a:t>  6 years</a:t>
                      </a:r>
                      <a:endParaRPr lang="en-US" sz="3000" b="0" dirty="0">
                        <a:solidFill>
                          <a:schemeClr val="tx1"/>
                        </a:solidFill>
                        <a:effectLst/>
                        <a:latin typeface="Times New Roman" panose="02020603050405020304" pitchFamily="18" charset="0"/>
                        <a:ea typeface="Times New Roman" panose="02020603050405020304" pitchFamily="18" charset="0"/>
                      </a:endParaRPr>
                    </a:p>
                  </a:txBody>
                  <a:tcPr marL="9525" marR="9525" marT="9525" marB="9525"/>
                </a:tc>
                <a:tc>
                  <a:txBody>
                    <a:bodyPr/>
                    <a:lstStyle/>
                    <a:p>
                      <a:pPr marL="0" marR="0">
                        <a:spcBef>
                          <a:spcPts val="0"/>
                        </a:spcBef>
                        <a:spcAft>
                          <a:spcPts val="0"/>
                        </a:spcAft>
                      </a:pPr>
                      <a:r>
                        <a:rPr lang="en-US" sz="3000" b="0" dirty="0">
                          <a:solidFill>
                            <a:schemeClr val="tx1"/>
                          </a:solidFill>
                          <a:effectLst/>
                        </a:rPr>
                        <a:t>    8.6%</a:t>
                      </a:r>
                      <a:endParaRPr lang="en-US" sz="3000" b="0" dirty="0">
                        <a:solidFill>
                          <a:schemeClr val="tx1"/>
                        </a:solidFill>
                        <a:effectLst/>
                        <a:latin typeface="Times New Roman" panose="02020603050405020304" pitchFamily="18" charset="0"/>
                        <a:ea typeface="Times New Roman" panose="02020603050405020304" pitchFamily="18" charset="0"/>
                      </a:endParaRPr>
                    </a:p>
                  </a:txBody>
                  <a:tcPr marL="9525" marR="9525" marT="9525" marB="9525"/>
                </a:tc>
                <a:extLst>
                  <a:ext uri="{0D108BD9-81ED-4DB2-BD59-A6C34878D82A}">
                    <a16:rowId xmlns:a16="http://schemas.microsoft.com/office/drawing/2014/main" val="1455146107"/>
                  </a:ext>
                </a:extLst>
              </a:tr>
              <a:tr h="514489">
                <a:tc>
                  <a:txBody>
                    <a:bodyPr/>
                    <a:lstStyle/>
                    <a:p>
                      <a:pPr marL="0" marR="0">
                        <a:spcBef>
                          <a:spcPts val="0"/>
                        </a:spcBef>
                        <a:spcAft>
                          <a:spcPts val="0"/>
                        </a:spcAft>
                      </a:pPr>
                      <a:r>
                        <a:rPr lang="en-US" sz="3000" dirty="0">
                          <a:solidFill>
                            <a:schemeClr val="accent6">
                              <a:lumMod val="50000"/>
                            </a:schemeClr>
                          </a:solidFill>
                          <a:effectLst/>
                        </a:rPr>
                        <a:t>  Travel</a:t>
                      </a:r>
                      <a:endParaRPr lang="en-US" sz="3000" dirty="0">
                        <a:solidFill>
                          <a:schemeClr val="accent6">
                            <a:lumMod val="50000"/>
                          </a:schemeClr>
                        </a:solidFill>
                        <a:effectLst/>
                        <a:latin typeface="Times New Roman" panose="02020603050405020304" pitchFamily="18" charset="0"/>
                        <a:ea typeface="Times New Roman" panose="02020603050405020304" pitchFamily="18" charset="0"/>
                      </a:endParaRPr>
                    </a:p>
                  </a:txBody>
                  <a:tcPr marL="9525" marR="9525" marT="9525" marB="9525"/>
                </a:tc>
                <a:tc>
                  <a:txBody>
                    <a:bodyPr/>
                    <a:lstStyle/>
                    <a:p>
                      <a:pPr marL="0" marR="0">
                        <a:spcBef>
                          <a:spcPts val="0"/>
                        </a:spcBef>
                        <a:spcAft>
                          <a:spcPts val="0"/>
                        </a:spcAft>
                      </a:pPr>
                      <a:r>
                        <a:rPr lang="en-US" sz="3000" b="0" dirty="0">
                          <a:solidFill>
                            <a:schemeClr val="tx1"/>
                          </a:solidFill>
                          <a:effectLst/>
                        </a:rPr>
                        <a:t>  6 years</a:t>
                      </a:r>
                      <a:endParaRPr lang="en-US" sz="3000" b="0" dirty="0">
                        <a:solidFill>
                          <a:schemeClr val="tx1"/>
                        </a:solidFill>
                        <a:effectLst/>
                        <a:latin typeface="Times New Roman" panose="02020603050405020304" pitchFamily="18" charset="0"/>
                        <a:ea typeface="Times New Roman" panose="02020603050405020304" pitchFamily="18" charset="0"/>
                      </a:endParaRPr>
                    </a:p>
                  </a:txBody>
                  <a:tcPr marL="9525" marR="9525" marT="9525" marB="9525"/>
                </a:tc>
                <a:tc>
                  <a:txBody>
                    <a:bodyPr/>
                    <a:lstStyle/>
                    <a:p>
                      <a:pPr marL="0" marR="0">
                        <a:spcBef>
                          <a:spcPts val="0"/>
                        </a:spcBef>
                        <a:spcAft>
                          <a:spcPts val="0"/>
                        </a:spcAft>
                      </a:pPr>
                      <a:r>
                        <a:rPr lang="en-US" sz="3000" b="0" dirty="0">
                          <a:solidFill>
                            <a:schemeClr val="tx1"/>
                          </a:solidFill>
                          <a:effectLst/>
                        </a:rPr>
                        <a:t>    8.6%</a:t>
                      </a:r>
                      <a:endParaRPr lang="en-US" sz="3000" b="0" dirty="0">
                        <a:solidFill>
                          <a:schemeClr val="tx1"/>
                        </a:solidFill>
                        <a:effectLst/>
                        <a:latin typeface="Times New Roman" panose="02020603050405020304" pitchFamily="18" charset="0"/>
                        <a:ea typeface="Times New Roman" panose="02020603050405020304" pitchFamily="18" charset="0"/>
                      </a:endParaRPr>
                    </a:p>
                  </a:txBody>
                  <a:tcPr marL="9525" marR="9525" marT="9525" marB="9525"/>
                </a:tc>
                <a:extLst>
                  <a:ext uri="{0D108BD9-81ED-4DB2-BD59-A6C34878D82A}">
                    <a16:rowId xmlns:a16="http://schemas.microsoft.com/office/drawing/2014/main" val="3668473099"/>
                  </a:ext>
                </a:extLst>
              </a:tr>
              <a:tr h="514489">
                <a:tc>
                  <a:txBody>
                    <a:bodyPr/>
                    <a:lstStyle/>
                    <a:p>
                      <a:pPr marL="0" marR="0">
                        <a:spcBef>
                          <a:spcPts val="0"/>
                        </a:spcBef>
                        <a:spcAft>
                          <a:spcPts val="0"/>
                        </a:spcAft>
                      </a:pPr>
                      <a:r>
                        <a:rPr lang="en-US" sz="3000" dirty="0">
                          <a:solidFill>
                            <a:schemeClr val="accent6">
                              <a:lumMod val="50000"/>
                            </a:schemeClr>
                          </a:solidFill>
                          <a:effectLst/>
                        </a:rPr>
                        <a:t>  Leisure</a:t>
                      </a:r>
                      <a:endParaRPr lang="en-US" sz="3000" dirty="0">
                        <a:solidFill>
                          <a:schemeClr val="accent6">
                            <a:lumMod val="50000"/>
                          </a:schemeClr>
                        </a:solidFill>
                        <a:effectLst/>
                        <a:latin typeface="Times New Roman" panose="02020603050405020304" pitchFamily="18" charset="0"/>
                        <a:ea typeface="Times New Roman" panose="02020603050405020304" pitchFamily="18" charset="0"/>
                      </a:endParaRPr>
                    </a:p>
                  </a:txBody>
                  <a:tcPr marL="9525" marR="9525" marT="9525" marB="9525"/>
                </a:tc>
                <a:tc>
                  <a:txBody>
                    <a:bodyPr/>
                    <a:lstStyle/>
                    <a:p>
                      <a:pPr marL="0" marR="0">
                        <a:spcBef>
                          <a:spcPts val="0"/>
                        </a:spcBef>
                        <a:spcAft>
                          <a:spcPts val="0"/>
                        </a:spcAft>
                      </a:pPr>
                      <a:r>
                        <a:rPr lang="en-US" sz="3000" b="0" dirty="0">
                          <a:solidFill>
                            <a:schemeClr val="tx1"/>
                          </a:solidFill>
                          <a:effectLst/>
                        </a:rPr>
                        <a:t>  4.5 years</a:t>
                      </a:r>
                      <a:endParaRPr lang="en-US" sz="3000" b="0" dirty="0">
                        <a:solidFill>
                          <a:schemeClr val="tx1"/>
                        </a:solidFill>
                        <a:effectLst/>
                        <a:latin typeface="Times New Roman" panose="02020603050405020304" pitchFamily="18" charset="0"/>
                        <a:ea typeface="Times New Roman" panose="02020603050405020304" pitchFamily="18" charset="0"/>
                      </a:endParaRPr>
                    </a:p>
                  </a:txBody>
                  <a:tcPr marL="9525" marR="9525" marT="9525" marB="9525"/>
                </a:tc>
                <a:tc>
                  <a:txBody>
                    <a:bodyPr/>
                    <a:lstStyle/>
                    <a:p>
                      <a:pPr marL="0" marR="0">
                        <a:spcBef>
                          <a:spcPts val="0"/>
                        </a:spcBef>
                        <a:spcAft>
                          <a:spcPts val="0"/>
                        </a:spcAft>
                      </a:pPr>
                      <a:r>
                        <a:rPr lang="en-US" sz="3000" b="0" dirty="0">
                          <a:solidFill>
                            <a:schemeClr val="tx1"/>
                          </a:solidFill>
                          <a:effectLst/>
                        </a:rPr>
                        <a:t>    6.5%</a:t>
                      </a:r>
                      <a:endParaRPr lang="en-US" sz="3000" b="0" dirty="0">
                        <a:solidFill>
                          <a:schemeClr val="tx1"/>
                        </a:solidFill>
                        <a:effectLst/>
                        <a:latin typeface="Times New Roman" panose="02020603050405020304" pitchFamily="18" charset="0"/>
                        <a:ea typeface="Times New Roman" panose="02020603050405020304" pitchFamily="18" charset="0"/>
                      </a:endParaRPr>
                    </a:p>
                  </a:txBody>
                  <a:tcPr marL="9525" marR="9525" marT="9525" marB="9525"/>
                </a:tc>
                <a:extLst>
                  <a:ext uri="{0D108BD9-81ED-4DB2-BD59-A6C34878D82A}">
                    <a16:rowId xmlns:a16="http://schemas.microsoft.com/office/drawing/2014/main" val="3167124273"/>
                  </a:ext>
                </a:extLst>
              </a:tr>
              <a:tr h="514489">
                <a:tc>
                  <a:txBody>
                    <a:bodyPr/>
                    <a:lstStyle/>
                    <a:p>
                      <a:pPr marL="0" marR="0">
                        <a:spcBef>
                          <a:spcPts val="0"/>
                        </a:spcBef>
                        <a:spcAft>
                          <a:spcPts val="0"/>
                        </a:spcAft>
                      </a:pPr>
                      <a:r>
                        <a:rPr lang="en-US" sz="3000" dirty="0">
                          <a:solidFill>
                            <a:schemeClr val="accent6">
                              <a:lumMod val="50000"/>
                            </a:schemeClr>
                          </a:solidFill>
                          <a:effectLst/>
                        </a:rPr>
                        <a:t>  Illness</a:t>
                      </a:r>
                      <a:endParaRPr lang="en-US" sz="3000" dirty="0">
                        <a:solidFill>
                          <a:schemeClr val="accent6">
                            <a:lumMod val="50000"/>
                          </a:schemeClr>
                        </a:solidFill>
                        <a:effectLst/>
                        <a:latin typeface="Times New Roman" panose="02020603050405020304" pitchFamily="18" charset="0"/>
                        <a:ea typeface="Times New Roman" panose="02020603050405020304" pitchFamily="18" charset="0"/>
                      </a:endParaRPr>
                    </a:p>
                  </a:txBody>
                  <a:tcPr marL="9525" marR="9525" marT="9525" marB="9525"/>
                </a:tc>
                <a:tc>
                  <a:txBody>
                    <a:bodyPr/>
                    <a:lstStyle/>
                    <a:p>
                      <a:pPr marL="0" marR="0">
                        <a:spcBef>
                          <a:spcPts val="0"/>
                        </a:spcBef>
                        <a:spcAft>
                          <a:spcPts val="0"/>
                        </a:spcAft>
                      </a:pPr>
                      <a:r>
                        <a:rPr lang="en-US" sz="3000" b="0" dirty="0">
                          <a:solidFill>
                            <a:schemeClr val="tx1"/>
                          </a:solidFill>
                          <a:effectLst/>
                        </a:rPr>
                        <a:t>  4 years</a:t>
                      </a:r>
                      <a:endParaRPr lang="en-US" sz="3000" b="0" dirty="0">
                        <a:solidFill>
                          <a:schemeClr val="tx1"/>
                        </a:solidFill>
                        <a:effectLst/>
                        <a:latin typeface="Times New Roman" panose="02020603050405020304" pitchFamily="18" charset="0"/>
                        <a:ea typeface="Times New Roman" panose="02020603050405020304" pitchFamily="18" charset="0"/>
                      </a:endParaRPr>
                    </a:p>
                  </a:txBody>
                  <a:tcPr marL="9525" marR="9525" marT="9525" marB="9525"/>
                </a:tc>
                <a:tc>
                  <a:txBody>
                    <a:bodyPr/>
                    <a:lstStyle/>
                    <a:p>
                      <a:pPr marL="0" marR="0">
                        <a:spcBef>
                          <a:spcPts val="0"/>
                        </a:spcBef>
                        <a:spcAft>
                          <a:spcPts val="0"/>
                        </a:spcAft>
                      </a:pPr>
                      <a:r>
                        <a:rPr lang="en-US" sz="3000" b="0" dirty="0">
                          <a:solidFill>
                            <a:schemeClr val="tx1"/>
                          </a:solidFill>
                          <a:effectLst/>
                        </a:rPr>
                        <a:t>    5.7%</a:t>
                      </a:r>
                      <a:endParaRPr lang="en-US" sz="3000" b="0" dirty="0">
                        <a:solidFill>
                          <a:schemeClr val="tx1"/>
                        </a:solidFill>
                        <a:effectLst/>
                        <a:latin typeface="Times New Roman" panose="02020603050405020304" pitchFamily="18" charset="0"/>
                        <a:ea typeface="Times New Roman" panose="02020603050405020304" pitchFamily="18" charset="0"/>
                      </a:endParaRPr>
                    </a:p>
                  </a:txBody>
                  <a:tcPr marL="9525" marR="9525" marT="9525" marB="9525"/>
                </a:tc>
                <a:extLst>
                  <a:ext uri="{0D108BD9-81ED-4DB2-BD59-A6C34878D82A}">
                    <a16:rowId xmlns:a16="http://schemas.microsoft.com/office/drawing/2014/main" val="809245685"/>
                  </a:ext>
                </a:extLst>
              </a:tr>
              <a:tr h="514489">
                <a:tc>
                  <a:txBody>
                    <a:bodyPr/>
                    <a:lstStyle/>
                    <a:p>
                      <a:pPr marL="0" marR="0">
                        <a:spcBef>
                          <a:spcPts val="0"/>
                        </a:spcBef>
                        <a:spcAft>
                          <a:spcPts val="0"/>
                        </a:spcAft>
                      </a:pPr>
                      <a:r>
                        <a:rPr lang="en-US" sz="3000" dirty="0">
                          <a:solidFill>
                            <a:schemeClr val="accent6">
                              <a:lumMod val="50000"/>
                            </a:schemeClr>
                          </a:solidFill>
                          <a:effectLst/>
                        </a:rPr>
                        <a:t>  Dressing</a:t>
                      </a:r>
                      <a:endParaRPr lang="en-US" sz="3000" dirty="0">
                        <a:solidFill>
                          <a:schemeClr val="accent6">
                            <a:lumMod val="50000"/>
                          </a:schemeClr>
                        </a:solidFill>
                        <a:effectLst/>
                        <a:latin typeface="Times New Roman" panose="02020603050405020304" pitchFamily="18" charset="0"/>
                        <a:ea typeface="Times New Roman" panose="02020603050405020304" pitchFamily="18" charset="0"/>
                      </a:endParaRPr>
                    </a:p>
                  </a:txBody>
                  <a:tcPr marL="9525" marR="9525" marT="9525" marB="9525"/>
                </a:tc>
                <a:tc>
                  <a:txBody>
                    <a:bodyPr/>
                    <a:lstStyle/>
                    <a:p>
                      <a:pPr marL="0" marR="0">
                        <a:spcBef>
                          <a:spcPts val="0"/>
                        </a:spcBef>
                        <a:spcAft>
                          <a:spcPts val="0"/>
                        </a:spcAft>
                      </a:pPr>
                      <a:r>
                        <a:rPr lang="en-US" sz="3000" b="0" dirty="0">
                          <a:solidFill>
                            <a:schemeClr val="tx1"/>
                          </a:solidFill>
                          <a:effectLst/>
                        </a:rPr>
                        <a:t>  2 years</a:t>
                      </a:r>
                      <a:endParaRPr lang="en-US" sz="3000" b="0" dirty="0">
                        <a:solidFill>
                          <a:schemeClr val="tx1"/>
                        </a:solidFill>
                        <a:effectLst/>
                        <a:latin typeface="Times New Roman" panose="02020603050405020304" pitchFamily="18" charset="0"/>
                        <a:ea typeface="Times New Roman" panose="02020603050405020304" pitchFamily="18" charset="0"/>
                      </a:endParaRPr>
                    </a:p>
                  </a:txBody>
                  <a:tcPr marL="9525" marR="9525" marT="9525" marB="9525"/>
                </a:tc>
                <a:tc>
                  <a:txBody>
                    <a:bodyPr/>
                    <a:lstStyle/>
                    <a:p>
                      <a:pPr marL="0" marR="0">
                        <a:spcBef>
                          <a:spcPts val="0"/>
                        </a:spcBef>
                        <a:spcAft>
                          <a:spcPts val="0"/>
                        </a:spcAft>
                      </a:pPr>
                      <a:r>
                        <a:rPr lang="en-US" sz="3000" b="0" dirty="0">
                          <a:solidFill>
                            <a:schemeClr val="tx1"/>
                          </a:solidFill>
                          <a:effectLst/>
                        </a:rPr>
                        <a:t>    2.8%</a:t>
                      </a:r>
                      <a:endParaRPr lang="en-US" sz="3000" b="0" dirty="0">
                        <a:solidFill>
                          <a:schemeClr val="tx1"/>
                        </a:solidFill>
                        <a:effectLst/>
                        <a:latin typeface="Times New Roman" panose="02020603050405020304" pitchFamily="18" charset="0"/>
                        <a:ea typeface="Times New Roman" panose="02020603050405020304" pitchFamily="18" charset="0"/>
                      </a:endParaRPr>
                    </a:p>
                  </a:txBody>
                  <a:tcPr marL="9525" marR="9525" marT="9525" marB="9525"/>
                </a:tc>
                <a:extLst>
                  <a:ext uri="{0D108BD9-81ED-4DB2-BD59-A6C34878D82A}">
                    <a16:rowId xmlns:a16="http://schemas.microsoft.com/office/drawing/2014/main" val="1133787792"/>
                  </a:ext>
                </a:extLst>
              </a:tr>
              <a:tr h="514489">
                <a:tc>
                  <a:txBody>
                    <a:bodyPr/>
                    <a:lstStyle/>
                    <a:p>
                      <a:pPr marL="0" marR="0">
                        <a:spcBef>
                          <a:spcPts val="0"/>
                        </a:spcBef>
                        <a:spcAft>
                          <a:spcPts val="0"/>
                        </a:spcAft>
                      </a:pPr>
                      <a:r>
                        <a:rPr lang="en-US" sz="3000" dirty="0">
                          <a:solidFill>
                            <a:schemeClr val="accent6">
                              <a:lumMod val="50000"/>
                            </a:schemeClr>
                          </a:solidFill>
                          <a:effectLst/>
                        </a:rPr>
                        <a:t>  Religion</a:t>
                      </a:r>
                      <a:endParaRPr lang="en-US" sz="3000" dirty="0">
                        <a:solidFill>
                          <a:schemeClr val="accent6">
                            <a:lumMod val="50000"/>
                          </a:schemeClr>
                        </a:solidFill>
                        <a:effectLst/>
                        <a:latin typeface="Times New Roman" panose="02020603050405020304" pitchFamily="18" charset="0"/>
                        <a:ea typeface="Times New Roman" panose="02020603050405020304" pitchFamily="18" charset="0"/>
                      </a:endParaRPr>
                    </a:p>
                  </a:txBody>
                  <a:tcPr marL="9525" marR="9525" marT="9525" marB="9525"/>
                </a:tc>
                <a:tc>
                  <a:txBody>
                    <a:bodyPr/>
                    <a:lstStyle/>
                    <a:p>
                      <a:pPr marL="0" marR="0">
                        <a:spcBef>
                          <a:spcPts val="0"/>
                        </a:spcBef>
                        <a:spcAft>
                          <a:spcPts val="0"/>
                        </a:spcAft>
                      </a:pPr>
                      <a:r>
                        <a:rPr lang="en-US" sz="3000" b="0" dirty="0">
                          <a:solidFill>
                            <a:schemeClr val="tx1"/>
                          </a:solidFill>
                          <a:effectLst/>
                        </a:rPr>
                        <a:t>  0.5 years</a:t>
                      </a:r>
                      <a:endParaRPr lang="en-US" sz="3000" b="0" dirty="0">
                        <a:solidFill>
                          <a:schemeClr val="tx1"/>
                        </a:solidFill>
                        <a:effectLst/>
                        <a:latin typeface="Times New Roman" panose="02020603050405020304" pitchFamily="18" charset="0"/>
                        <a:ea typeface="Times New Roman" panose="02020603050405020304" pitchFamily="18" charset="0"/>
                      </a:endParaRPr>
                    </a:p>
                  </a:txBody>
                  <a:tcPr marL="9525" marR="9525" marT="9525" marB="9525"/>
                </a:tc>
                <a:tc>
                  <a:txBody>
                    <a:bodyPr/>
                    <a:lstStyle/>
                    <a:p>
                      <a:pPr marL="0" marR="0">
                        <a:spcBef>
                          <a:spcPts val="0"/>
                        </a:spcBef>
                        <a:spcAft>
                          <a:spcPts val="0"/>
                        </a:spcAft>
                      </a:pPr>
                      <a:r>
                        <a:rPr lang="en-US" sz="3000" b="0" dirty="0">
                          <a:solidFill>
                            <a:schemeClr val="tx1"/>
                          </a:solidFill>
                          <a:effectLst/>
                        </a:rPr>
                        <a:t>    0.7%</a:t>
                      </a:r>
                      <a:endParaRPr lang="en-US" sz="3000" b="0" dirty="0">
                        <a:solidFill>
                          <a:schemeClr val="tx1"/>
                        </a:solidFill>
                        <a:effectLst/>
                        <a:latin typeface="Times New Roman" panose="02020603050405020304" pitchFamily="18" charset="0"/>
                        <a:ea typeface="Times New Roman" panose="02020603050405020304" pitchFamily="18" charset="0"/>
                      </a:endParaRPr>
                    </a:p>
                  </a:txBody>
                  <a:tcPr marL="9525" marR="9525" marT="9525" marB="9525"/>
                </a:tc>
                <a:extLst>
                  <a:ext uri="{0D108BD9-81ED-4DB2-BD59-A6C34878D82A}">
                    <a16:rowId xmlns:a16="http://schemas.microsoft.com/office/drawing/2014/main" val="1150205993"/>
                  </a:ext>
                </a:extLst>
              </a:tr>
              <a:tr h="514489">
                <a:tc>
                  <a:txBody>
                    <a:bodyPr/>
                    <a:lstStyle/>
                    <a:p>
                      <a:pPr marL="0" marR="0">
                        <a:spcBef>
                          <a:spcPts val="0"/>
                        </a:spcBef>
                        <a:spcAft>
                          <a:spcPts val="0"/>
                        </a:spcAft>
                      </a:pPr>
                      <a:r>
                        <a:rPr lang="en-US" sz="3000" dirty="0">
                          <a:solidFill>
                            <a:schemeClr val="accent6">
                              <a:lumMod val="50000"/>
                            </a:schemeClr>
                          </a:solidFill>
                          <a:effectLst/>
                        </a:rPr>
                        <a:t>  TOTAL</a:t>
                      </a:r>
                      <a:endParaRPr lang="en-US" sz="3000" dirty="0">
                        <a:solidFill>
                          <a:schemeClr val="accent6">
                            <a:lumMod val="50000"/>
                          </a:schemeClr>
                        </a:solidFill>
                        <a:effectLst/>
                        <a:latin typeface="Times New Roman" panose="02020603050405020304" pitchFamily="18" charset="0"/>
                        <a:ea typeface="Times New Roman" panose="02020603050405020304" pitchFamily="18" charset="0"/>
                      </a:endParaRPr>
                    </a:p>
                  </a:txBody>
                  <a:tcPr marL="9525" marR="9525" marT="9525" marB="9525"/>
                </a:tc>
                <a:tc>
                  <a:txBody>
                    <a:bodyPr/>
                    <a:lstStyle/>
                    <a:p>
                      <a:pPr marL="0" marR="0">
                        <a:spcBef>
                          <a:spcPts val="0"/>
                        </a:spcBef>
                        <a:spcAft>
                          <a:spcPts val="0"/>
                        </a:spcAft>
                      </a:pPr>
                      <a:r>
                        <a:rPr lang="en-US" sz="3000" b="0" dirty="0">
                          <a:solidFill>
                            <a:schemeClr val="tx1"/>
                          </a:solidFill>
                          <a:effectLst/>
                        </a:rPr>
                        <a:t>  70 years</a:t>
                      </a:r>
                      <a:endParaRPr lang="en-US" sz="3000" b="0" dirty="0">
                        <a:solidFill>
                          <a:schemeClr val="tx1"/>
                        </a:solidFill>
                        <a:effectLst/>
                        <a:latin typeface="Times New Roman" panose="02020603050405020304" pitchFamily="18" charset="0"/>
                        <a:ea typeface="Times New Roman" panose="02020603050405020304" pitchFamily="18" charset="0"/>
                      </a:endParaRPr>
                    </a:p>
                  </a:txBody>
                  <a:tcPr marL="9525" marR="9525" marT="9525" marB="9525"/>
                </a:tc>
                <a:tc>
                  <a:txBody>
                    <a:bodyPr/>
                    <a:lstStyle/>
                    <a:p>
                      <a:pPr marL="0" marR="0">
                        <a:spcBef>
                          <a:spcPts val="0"/>
                        </a:spcBef>
                        <a:spcAft>
                          <a:spcPts val="0"/>
                        </a:spcAft>
                      </a:pPr>
                      <a:r>
                        <a:rPr lang="en-US" sz="3000" b="0" dirty="0">
                          <a:solidFill>
                            <a:schemeClr val="tx1"/>
                          </a:solidFill>
                          <a:effectLst/>
                        </a:rPr>
                        <a:t>   100%</a:t>
                      </a:r>
                      <a:endParaRPr lang="en-US" sz="3000" b="0" dirty="0">
                        <a:solidFill>
                          <a:schemeClr val="tx1"/>
                        </a:solidFill>
                        <a:effectLst/>
                        <a:latin typeface="Times New Roman" panose="02020603050405020304" pitchFamily="18" charset="0"/>
                        <a:ea typeface="Times New Roman" panose="02020603050405020304" pitchFamily="18" charset="0"/>
                      </a:endParaRPr>
                    </a:p>
                  </a:txBody>
                  <a:tcPr marL="9525" marR="9525" marT="9525" marB="9525"/>
                </a:tc>
                <a:extLst>
                  <a:ext uri="{0D108BD9-81ED-4DB2-BD59-A6C34878D82A}">
                    <a16:rowId xmlns:a16="http://schemas.microsoft.com/office/drawing/2014/main" val="2148227634"/>
                  </a:ext>
                </a:extLst>
              </a:tr>
            </a:tbl>
          </a:graphicData>
        </a:graphic>
      </p:graphicFrame>
    </p:spTree>
    <p:extLst>
      <p:ext uri="{BB962C8B-B14F-4D97-AF65-F5344CB8AC3E}">
        <p14:creationId xmlns:p14="http://schemas.microsoft.com/office/powerpoint/2010/main" val="33049289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38200"/>
            <a:ext cx="6858000" cy="1295400"/>
          </a:xfrm>
          <a:solidFill>
            <a:schemeClr val="tx1"/>
          </a:solidFill>
          <a:ln>
            <a:solidFill>
              <a:srgbClr val="00B0F0"/>
            </a:solidFill>
          </a:ln>
          <a:effectLst>
            <a:outerShdw blurRad="50800" dist="38100" dir="2700000" algn="tl" rotWithShape="0">
              <a:prstClr val="black">
                <a:alpha val="40000"/>
              </a:prstClr>
            </a:outerShdw>
          </a:effectLst>
        </p:spPr>
        <p:txBody>
          <a:bodyPr anchor="ctr" anchorCtr="0"/>
          <a:lstStyle/>
          <a:p>
            <a:r>
              <a:rPr 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II. </a:t>
            </a:r>
            <a:r>
              <a:rPr lang="en-US" sz="3600" dirty="0">
                <a:solidFill>
                  <a:srgbClr val="FFFF99"/>
                </a:solidFill>
                <a:latin typeface="+mn-lt"/>
                <a:ea typeface="Verdana" panose="020B0604030504040204" pitchFamily="34" charset="0"/>
                <a:cs typeface="Verdana" panose="020B0604030504040204" pitchFamily="34" charset="0"/>
              </a:rPr>
              <a:t>How Should We Live?</a:t>
            </a:r>
            <a:endParaRPr lang="en-US" sz="3800" dirty="0">
              <a:solidFill>
                <a:schemeClr val="bg1"/>
              </a:solidFill>
              <a:latin typeface="+mn-lt"/>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3450921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09600"/>
          </a:xfrm>
        </p:spPr>
        <p:txBody>
          <a:bodyPr/>
          <a:lstStyle/>
          <a:p>
            <a:r>
              <a:rPr lang="en-US" altLang="en-US" sz="2800" dirty="0">
                <a:solidFill>
                  <a:srgbClr val="FFFFCC"/>
                </a:solidFill>
              </a:rPr>
              <a:t>1. </a:t>
            </a:r>
            <a:r>
              <a:rPr lang="en-US" altLang="en-US" sz="3600" dirty="0">
                <a:solidFill>
                  <a:srgbClr val="FFFF00"/>
                </a:solidFill>
              </a:rPr>
              <a:t>By every word of God</a:t>
            </a:r>
            <a:endParaRPr lang="en-US" altLang="en-US" sz="3600" dirty="0">
              <a:solidFill>
                <a:schemeClr val="bg1"/>
              </a:solidFill>
            </a:endParaRPr>
          </a:p>
        </p:txBody>
      </p:sp>
      <p:sp>
        <p:nvSpPr>
          <p:cNvPr id="3075" name="Rectangle 3"/>
          <p:cNvSpPr>
            <a:spLocks noGrp="1" noChangeArrowheads="1"/>
          </p:cNvSpPr>
          <p:nvPr>
            <p:ph type="body" idx="1"/>
          </p:nvPr>
        </p:nvSpPr>
        <p:spPr>
          <a:xfrm>
            <a:off x="457200" y="838200"/>
            <a:ext cx="8229600" cy="5715000"/>
          </a:xfrm>
        </p:spPr>
        <p:txBody>
          <a:bodyPr/>
          <a:lstStyle/>
          <a:p>
            <a:pPr>
              <a:spcAft>
                <a:spcPts val="200"/>
              </a:spcAft>
            </a:pPr>
            <a:r>
              <a:rPr lang="en-US" altLang="en-US" dirty="0">
                <a:solidFill>
                  <a:schemeClr val="bg1"/>
                </a:solidFill>
                <a:ea typeface="Verdana" panose="020B0604030504040204" pitchFamily="34" charset="0"/>
              </a:rPr>
              <a:t>Mt.4</a:t>
            </a:r>
            <a:r>
              <a:rPr lang="en-US" altLang="en-US" b="1" baseline="30000" dirty="0">
                <a:solidFill>
                  <a:schemeClr val="bg1"/>
                </a:solidFill>
                <a:ea typeface="Verdana" panose="020B0604030504040204" pitchFamily="34" charset="0"/>
              </a:rPr>
              <a:t>4</a:t>
            </a:r>
            <a:r>
              <a:rPr lang="en-US" altLang="en-US" dirty="0">
                <a:solidFill>
                  <a:schemeClr val="bg1"/>
                </a:solidFill>
                <a:ea typeface="Verdana" panose="020B0604030504040204" pitchFamily="34" charset="0"/>
              </a:rPr>
              <a:t> </a:t>
            </a:r>
            <a:r>
              <a:rPr lang="en-US" altLang="en-US" sz="3100" dirty="0">
                <a:solidFill>
                  <a:srgbClr val="FFFFCC"/>
                </a:solidFill>
                <a:ea typeface="Verdana" panose="020B0604030504040204" pitchFamily="34" charset="0"/>
              </a:rPr>
              <a:t>But He answered and said, It is written, Man shall not live by bread alone, but by every word that proceeds from the mouth of God.</a:t>
            </a:r>
            <a:endParaRPr lang="en-US" altLang="en-US" sz="3100" dirty="0">
              <a:solidFill>
                <a:srgbClr val="FFFFCC"/>
              </a:solidFill>
            </a:endParaRPr>
          </a:p>
          <a:p>
            <a:pPr>
              <a:spcAft>
                <a:spcPts val="0"/>
              </a:spcAft>
            </a:pPr>
            <a:r>
              <a:rPr lang="en-US" sz="3100" dirty="0">
                <a:solidFill>
                  <a:schemeClr val="bg1"/>
                </a:solidFill>
                <a:ea typeface="Times New Roman" panose="02020603050405020304" pitchFamily="18" charset="0"/>
                <a:cs typeface="Calibri" panose="020F0502020204030204" pitchFamily="34" charset="0"/>
              </a:rPr>
              <a:t>No amount of bread will keep us alive without a word from God’s mouth.</a:t>
            </a:r>
          </a:p>
          <a:p>
            <a:pPr lvl="1">
              <a:spcAft>
                <a:spcPts val="300"/>
              </a:spcAft>
            </a:pPr>
            <a:r>
              <a:rPr lang="en-US" sz="3100" dirty="0">
                <a:solidFill>
                  <a:srgbClr val="FFFF99"/>
                </a:solidFill>
                <a:ea typeface="Times New Roman" panose="02020603050405020304" pitchFamily="18" charset="0"/>
                <a:cs typeface="Calibri" panose="020F0502020204030204" pitchFamily="34" charset="0"/>
              </a:rPr>
              <a:t>Every:</a:t>
            </a:r>
            <a:r>
              <a:rPr lang="en-US" sz="3100" dirty="0">
                <a:solidFill>
                  <a:schemeClr val="bg1"/>
                </a:solidFill>
                <a:ea typeface="Times New Roman" panose="02020603050405020304" pitchFamily="18" charset="0"/>
                <a:cs typeface="Calibri" panose="020F0502020204030204" pitchFamily="34" charset="0"/>
              </a:rPr>
              <a:t> excludes selective obedience.   Lk.1:38;  5:4-5</a:t>
            </a:r>
          </a:p>
          <a:p>
            <a:pPr lvl="1">
              <a:spcAft>
                <a:spcPts val="300"/>
              </a:spcAft>
            </a:pPr>
            <a:r>
              <a:rPr lang="en-US" sz="3100" dirty="0">
                <a:solidFill>
                  <a:srgbClr val="FFFF99"/>
                </a:solidFill>
                <a:ea typeface="Times New Roman" panose="02020603050405020304" pitchFamily="18" charset="0"/>
                <a:cs typeface="Calibri" panose="020F0502020204030204" pitchFamily="34" charset="0"/>
              </a:rPr>
              <a:t>Word: </a:t>
            </a:r>
            <a:r>
              <a:rPr lang="en-US" sz="3100" dirty="0">
                <a:solidFill>
                  <a:schemeClr val="bg1"/>
                </a:solidFill>
                <a:ea typeface="Times New Roman" panose="02020603050405020304" pitchFamily="18" charset="0"/>
                <a:cs typeface="Calibri" panose="020F0502020204030204" pitchFamily="34" charset="0"/>
              </a:rPr>
              <a:t>excludes feelings / subjective experience.  Jn.6:44-45</a:t>
            </a:r>
          </a:p>
          <a:p>
            <a:pPr lvl="1">
              <a:spcAft>
                <a:spcPts val="600"/>
              </a:spcAft>
            </a:pPr>
            <a:r>
              <a:rPr lang="en-US" sz="3100" dirty="0">
                <a:solidFill>
                  <a:srgbClr val="FFFF99"/>
                </a:solidFill>
                <a:ea typeface="Times New Roman" panose="02020603050405020304" pitchFamily="18" charset="0"/>
                <a:cs typeface="Calibri" panose="020F0502020204030204" pitchFamily="34" charset="0"/>
              </a:rPr>
              <a:t>God:</a:t>
            </a:r>
            <a:r>
              <a:rPr lang="en-US" sz="3100" dirty="0">
                <a:solidFill>
                  <a:schemeClr val="bg1"/>
                </a:solidFill>
                <a:ea typeface="Times New Roman" panose="02020603050405020304" pitchFamily="18" charset="0"/>
                <a:cs typeface="Calibri" panose="020F0502020204030204" pitchFamily="34" charset="0"/>
              </a:rPr>
              <a:t> excludes self-exaltation.  Jer.10:23</a:t>
            </a:r>
            <a:endParaRPr lang="en-US" sz="3100" dirty="0">
              <a:solidFill>
                <a:schemeClr val="bg1"/>
              </a:solidFill>
              <a:ea typeface="Times New Roman" panose="02020603050405020304" pitchFamily="18" charset="0"/>
            </a:endParaRPr>
          </a:p>
          <a:p>
            <a:pPr>
              <a:spcAft>
                <a:spcPts val="600"/>
              </a:spcAft>
            </a:pPr>
            <a:endParaRPr lang="en-US" altLang="en-US" dirty="0">
              <a:solidFill>
                <a:schemeClr val="bg1"/>
              </a:solidFill>
              <a:ea typeface="Verdana" panose="020B0604030504040204" pitchFamily="34" charset="0"/>
            </a:endParaRPr>
          </a:p>
        </p:txBody>
      </p:sp>
    </p:spTree>
    <p:extLst>
      <p:ext uri="{BB962C8B-B14F-4D97-AF65-F5344CB8AC3E}">
        <p14:creationId xmlns:p14="http://schemas.microsoft.com/office/powerpoint/2010/main" val="198899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09600"/>
          </a:xfrm>
        </p:spPr>
        <p:txBody>
          <a:bodyPr/>
          <a:lstStyle/>
          <a:p>
            <a:r>
              <a:rPr lang="en-US" altLang="en-US" sz="2800" dirty="0">
                <a:solidFill>
                  <a:srgbClr val="FFFFCC"/>
                </a:solidFill>
              </a:rPr>
              <a:t>2. </a:t>
            </a:r>
            <a:r>
              <a:rPr lang="en-US" altLang="en-US" sz="3600" dirty="0">
                <a:solidFill>
                  <a:srgbClr val="FFFF00"/>
                </a:solidFill>
              </a:rPr>
              <a:t>By faith</a:t>
            </a:r>
            <a:endParaRPr lang="en-US" altLang="en-US" sz="3600" dirty="0">
              <a:solidFill>
                <a:schemeClr val="bg1"/>
              </a:solidFill>
            </a:endParaRPr>
          </a:p>
        </p:txBody>
      </p:sp>
      <p:sp>
        <p:nvSpPr>
          <p:cNvPr id="3075" name="Rectangle 3"/>
          <p:cNvSpPr>
            <a:spLocks noGrp="1" noChangeArrowheads="1"/>
          </p:cNvSpPr>
          <p:nvPr>
            <p:ph type="body" idx="1"/>
          </p:nvPr>
        </p:nvSpPr>
        <p:spPr>
          <a:xfrm>
            <a:off x="457200" y="838200"/>
            <a:ext cx="8229600" cy="5715000"/>
          </a:xfrm>
        </p:spPr>
        <p:txBody>
          <a:bodyPr/>
          <a:lstStyle/>
          <a:p>
            <a:pPr>
              <a:spcAft>
                <a:spcPts val="200"/>
              </a:spcAft>
            </a:pPr>
            <a:r>
              <a:rPr lang="en-US" altLang="en-US" dirty="0">
                <a:solidFill>
                  <a:schemeClr val="bg1"/>
                </a:solidFill>
                <a:ea typeface="Verdana" panose="020B0604030504040204" pitchFamily="34" charset="0"/>
              </a:rPr>
              <a:t>Gal.2</a:t>
            </a:r>
            <a:r>
              <a:rPr lang="en-US" altLang="en-US" b="1" baseline="30000" dirty="0">
                <a:solidFill>
                  <a:schemeClr val="bg1"/>
                </a:solidFill>
                <a:ea typeface="Verdana" panose="020B0604030504040204" pitchFamily="34" charset="0"/>
              </a:rPr>
              <a:t>20</a:t>
            </a:r>
            <a:r>
              <a:rPr lang="en-US" altLang="en-US" dirty="0">
                <a:solidFill>
                  <a:schemeClr val="bg1"/>
                </a:solidFill>
                <a:ea typeface="Verdana" panose="020B0604030504040204" pitchFamily="34" charset="0"/>
              </a:rPr>
              <a:t> </a:t>
            </a:r>
            <a:r>
              <a:rPr lang="en-US" altLang="en-US" sz="3100" dirty="0">
                <a:solidFill>
                  <a:srgbClr val="FFFFCC"/>
                </a:solidFill>
                <a:ea typeface="Verdana" panose="020B0604030504040204" pitchFamily="34" charset="0"/>
              </a:rPr>
              <a:t>I have been crucified with Christ; it is no longer I who live, but Christ lives in me; and the life which I now live in the flesh I live by faith in the Son of God, who loved me and gave Himself for me.</a:t>
            </a:r>
          </a:p>
          <a:p>
            <a:pPr>
              <a:spcAft>
                <a:spcPts val="600"/>
              </a:spcAft>
            </a:pPr>
            <a:r>
              <a:rPr lang="en-US" sz="3100" u="sng" dirty="0">
                <a:solidFill>
                  <a:schemeClr val="bg1"/>
                </a:solidFill>
                <a:ea typeface="Times New Roman" panose="02020603050405020304" pitchFamily="18" charset="0"/>
                <a:cs typeface="Calibri" panose="020F0502020204030204" pitchFamily="34" charset="0"/>
              </a:rPr>
              <a:t>No longer I</a:t>
            </a:r>
            <a:r>
              <a:rPr lang="en-US" sz="3100" dirty="0">
                <a:solidFill>
                  <a:schemeClr val="bg1"/>
                </a:solidFill>
                <a:ea typeface="Times New Roman" panose="02020603050405020304" pitchFamily="18" charset="0"/>
                <a:cs typeface="Calibri" panose="020F0502020204030204" pitchFamily="34" charset="0"/>
              </a:rPr>
              <a:t>:  </a:t>
            </a:r>
            <a:r>
              <a:rPr lang="en-US" sz="3100" dirty="0">
                <a:solidFill>
                  <a:srgbClr val="CCFFFF"/>
                </a:solidFill>
                <a:ea typeface="Times New Roman" panose="02020603050405020304" pitchFamily="18" charset="0"/>
                <a:cs typeface="Calibri" panose="020F0502020204030204" pitchFamily="34" charset="0"/>
              </a:rPr>
              <a:t>self-denial.    </a:t>
            </a:r>
            <a:r>
              <a:rPr lang="en-US" sz="3100" dirty="0">
                <a:solidFill>
                  <a:schemeClr val="bg1"/>
                </a:solidFill>
                <a:ea typeface="Times New Roman" panose="02020603050405020304" pitchFamily="18" charset="0"/>
                <a:cs typeface="Calibri" panose="020F0502020204030204" pitchFamily="34" charset="0"/>
              </a:rPr>
              <a:t>Mt.16:24-26</a:t>
            </a:r>
          </a:p>
          <a:p>
            <a:pPr>
              <a:spcAft>
                <a:spcPts val="600"/>
              </a:spcAft>
            </a:pPr>
            <a:r>
              <a:rPr lang="en-US" sz="3100" u="sng" dirty="0">
                <a:solidFill>
                  <a:schemeClr val="bg1"/>
                </a:solidFill>
                <a:ea typeface="Times New Roman" panose="02020603050405020304" pitchFamily="18" charset="0"/>
                <a:cs typeface="Calibri" panose="020F0502020204030204" pitchFamily="34" charset="0"/>
              </a:rPr>
              <a:t>Christ lives in me</a:t>
            </a:r>
            <a:r>
              <a:rPr lang="en-US" sz="3100" dirty="0">
                <a:solidFill>
                  <a:schemeClr val="bg1"/>
                </a:solidFill>
                <a:ea typeface="Times New Roman" panose="02020603050405020304" pitchFamily="18" charset="0"/>
                <a:cs typeface="Calibri" panose="020F0502020204030204" pitchFamily="34" charset="0"/>
              </a:rPr>
              <a:t>:  </a:t>
            </a:r>
            <a:r>
              <a:rPr lang="en-US" sz="3100" dirty="0">
                <a:solidFill>
                  <a:srgbClr val="CCFFFF"/>
                </a:solidFill>
                <a:ea typeface="Times New Roman" panose="02020603050405020304" pitchFamily="18" charset="0"/>
                <a:cs typeface="Calibri" panose="020F0502020204030204" pitchFamily="34" charset="0"/>
              </a:rPr>
              <a:t>total commitment</a:t>
            </a:r>
          </a:p>
          <a:p>
            <a:pPr>
              <a:spcAft>
                <a:spcPts val="600"/>
              </a:spcAft>
            </a:pPr>
            <a:r>
              <a:rPr lang="en-US" sz="3100" u="sng" dirty="0">
                <a:solidFill>
                  <a:schemeClr val="bg1"/>
                </a:solidFill>
                <a:ea typeface="Times New Roman" panose="02020603050405020304" pitchFamily="18" charset="0"/>
                <a:cs typeface="Calibri" panose="020F0502020204030204" pitchFamily="34" charset="0"/>
              </a:rPr>
              <a:t>Now…in faith</a:t>
            </a:r>
            <a:r>
              <a:rPr lang="en-US" sz="3100" dirty="0">
                <a:solidFill>
                  <a:schemeClr val="bg1"/>
                </a:solidFill>
                <a:ea typeface="Times New Roman" panose="02020603050405020304" pitchFamily="18" charset="0"/>
                <a:cs typeface="Calibri" panose="020F0502020204030204" pitchFamily="34" charset="0"/>
              </a:rPr>
              <a:t>:  </a:t>
            </a:r>
            <a:r>
              <a:rPr lang="en-US" sz="3100" dirty="0">
                <a:solidFill>
                  <a:srgbClr val="CCFFFF"/>
                </a:solidFill>
                <a:ea typeface="Times New Roman" panose="02020603050405020304" pitchFamily="18" charset="0"/>
                <a:cs typeface="Calibri" panose="020F0502020204030204" pitchFamily="34" charset="0"/>
              </a:rPr>
              <a:t>means of self-denial and commitment. </a:t>
            </a:r>
            <a:r>
              <a:rPr lang="en-US" sz="3100" dirty="0">
                <a:solidFill>
                  <a:schemeClr val="bg1"/>
                </a:solidFill>
                <a:ea typeface="Times New Roman" panose="02020603050405020304" pitchFamily="18" charset="0"/>
                <a:cs typeface="Calibri" panose="020F0502020204030204" pitchFamily="34" charset="0"/>
              </a:rPr>
              <a:t> Gn.6  /  Gn.12  /  Dn.3</a:t>
            </a:r>
          </a:p>
          <a:p>
            <a:pPr lvl="1">
              <a:spcAft>
                <a:spcPts val="0"/>
              </a:spcAft>
            </a:pPr>
            <a:r>
              <a:rPr lang="en-US" sz="3100" dirty="0">
                <a:solidFill>
                  <a:schemeClr val="bg1"/>
                </a:solidFill>
                <a:ea typeface="Times New Roman" panose="02020603050405020304" pitchFamily="18" charset="0"/>
                <a:cs typeface="Calibri" panose="020F0502020204030204" pitchFamily="34" charset="0"/>
              </a:rPr>
              <a:t>Prosperity without faith: no joy</a:t>
            </a:r>
          </a:p>
          <a:p>
            <a:pPr marL="0" indent="0">
              <a:spcAft>
                <a:spcPts val="600"/>
              </a:spcAft>
              <a:buNone/>
            </a:pPr>
            <a:endParaRPr lang="en-US" altLang="en-US" dirty="0">
              <a:solidFill>
                <a:schemeClr val="bg1"/>
              </a:solidFill>
              <a:ea typeface="Verdana" panose="020B0604030504040204" pitchFamily="34" charset="0"/>
            </a:endParaRPr>
          </a:p>
        </p:txBody>
      </p:sp>
    </p:spTree>
    <p:extLst>
      <p:ext uri="{BB962C8B-B14F-4D97-AF65-F5344CB8AC3E}">
        <p14:creationId xmlns:p14="http://schemas.microsoft.com/office/powerpoint/2010/main" val="10823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09600"/>
          </a:xfrm>
        </p:spPr>
        <p:txBody>
          <a:bodyPr/>
          <a:lstStyle/>
          <a:p>
            <a:r>
              <a:rPr lang="en-US" altLang="en-US" sz="2800" dirty="0">
                <a:solidFill>
                  <a:srgbClr val="FFFFCC"/>
                </a:solidFill>
              </a:rPr>
              <a:t>3. </a:t>
            </a:r>
            <a:r>
              <a:rPr lang="en-US" altLang="en-US" sz="3600" dirty="0">
                <a:solidFill>
                  <a:srgbClr val="FFFF00"/>
                </a:solidFill>
              </a:rPr>
              <a:t>By teaching / training</a:t>
            </a:r>
            <a:endParaRPr lang="en-US" altLang="en-US" sz="3600" dirty="0">
              <a:solidFill>
                <a:schemeClr val="bg1"/>
              </a:solidFill>
            </a:endParaRPr>
          </a:p>
        </p:txBody>
      </p:sp>
      <p:sp>
        <p:nvSpPr>
          <p:cNvPr id="3075" name="Rectangle 3"/>
          <p:cNvSpPr>
            <a:spLocks noGrp="1" noChangeArrowheads="1"/>
          </p:cNvSpPr>
          <p:nvPr>
            <p:ph type="body" idx="1"/>
          </p:nvPr>
        </p:nvSpPr>
        <p:spPr>
          <a:xfrm>
            <a:off x="457200" y="838200"/>
            <a:ext cx="8229600" cy="5715000"/>
          </a:xfrm>
        </p:spPr>
        <p:txBody>
          <a:bodyPr/>
          <a:lstStyle/>
          <a:p>
            <a:pPr>
              <a:spcAft>
                <a:spcPts val="200"/>
              </a:spcAft>
            </a:pPr>
            <a:r>
              <a:rPr lang="en-US" altLang="en-US" dirty="0">
                <a:solidFill>
                  <a:schemeClr val="bg1"/>
                </a:solidFill>
                <a:ea typeface="Verdana" panose="020B0604030504040204" pitchFamily="34" charset="0"/>
              </a:rPr>
              <a:t>2 Th.2</a:t>
            </a:r>
            <a:r>
              <a:rPr lang="en-US" altLang="en-US" b="1" baseline="30000" dirty="0">
                <a:solidFill>
                  <a:schemeClr val="bg1"/>
                </a:solidFill>
                <a:ea typeface="Verdana" panose="020B0604030504040204" pitchFamily="34" charset="0"/>
              </a:rPr>
              <a:t>15</a:t>
            </a:r>
            <a:r>
              <a:rPr lang="en-US" altLang="en-US" dirty="0">
                <a:solidFill>
                  <a:schemeClr val="bg1"/>
                </a:solidFill>
                <a:ea typeface="Verdana" panose="020B0604030504040204" pitchFamily="34" charset="0"/>
              </a:rPr>
              <a:t> </a:t>
            </a:r>
            <a:r>
              <a:rPr lang="en-US" altLang="en-US" sz="3100" dirty="0">
                <a:solidFill>
                  <a:schemeClr val="bg1"/>
                </a:solidFill>
                <a:ea typeface="Verdana" panose="020B0604030504040204" pitchFamily="34" charset="0"/>
              </a:rPr>
              <a:t>Therefore, brethren, stand fast and hold the traditions which you were taught, whether by word or our epistle.</a:t>
            </a:r>
          </a:p>
          <a:p>
            <a:pPr>
              <a:spcAft>
                <a:spcPts val="0"/>
              </a:spcAft>
            </a:pPr>
            <a:r>
              <a:rPr lang="en-US" sz="3100" dirty="0">
                <a:solidFill>
                  <a:srgbClr val="FFFF99"/>
                </a:solidFill>
                <a:ea typeface="Times New Roman" panose="02020603050405020304" pitchFamily="18" charset="0"/>
                <a:cs typeface="Calibri" panose="020F0502020204030204" pitchFamily="34" charset="0"/>
              </a:rPr>
              <a:t>Context:  </a:t>
            </a:r>
          </a:p>
          <a:p>
            <a:pPr marL="457200" lvl="1" indent="0" algn="just">
              <a:spcAft>
                <a:spcPts val="600"/>
              </a:spcAft>
              <a:buNone/>
            </a:pPr>
            <a:r>
              <a:rPr lang="en-US" sz="2400" dirty="0">
                <a:solidFill>
                  <a:srgbClr val="FFFF99"/>
                </a:solidFill>
                <a:ea typeface="Times New Roman" panose="02020603050405020304" pitchFamily="18" charset="0"/>
                <a:cs typeface="Calibri" panose="020F0502020204030204" pitchFamily="34" charset="0"/>
              </a:rPr>
              <a:t>1. </a:t>
            </a:r>
            <a:r>
              <a:rPr lang="en-US" sz="3100" dirty="0">
                <a:solidFill>
                  <a:schemeClr val="bg1"/>
                </a:solidFill>
                <a:ea typeface="Times New Roman" panose="02020603050405020304" pitchFamily="18" charset="0"/>
                <a:cs typeface="Calibri" panose="020F0502020204030204" pitchFamily="34" charset="0"/>
              </a:rPr>
              <a:t>Error was spreading (2-3)</a:t>
            </a:r>
          </a:p>
          <a:p>
            <a:pPr marL="457200" lvl="1" indent="0" algn="just">
              <a:spcAft>
                <a:spcPts val="600"/>
              </a:spcAft>
              <a:buNone/>
            </a:pPr>
            <a:r>
              <a:rPr lang="en-US" sz="2400" dirty="0">
                <a:solidFill>
                  <a:srgbClr val="FFFF99"/>
                </a:solidFill>
                <a:ea typeface="Times New Roman" panose="02020603050405020304" pitchFamily="18" charset="0"/>
                <a:cs typeface="Calibri" panose="020F0502020204030204" pitchFamily="34" charset="0"/>
              </a:rPr>
              <a:t>2. </a:t>
            </a:r>
            <a:r>
              <a:rPr lang="en-US" sz="3100" dirty="0">
                <a:solidFill>
                  <a:schemeClr val="bg1"/>
                </a:solidFill>
                <a:ea typeface="Times New Roman" panose="02020603050405020304" pitchFamily="18" charset="0"/>
                <a:cs typeface="Calibri" panose="020F0502020204030204" pitchFamily="34" charset="0"/>
              </a:rPr>
              <a:t>Driven by satanic deception (3,7,9)</a:t>
            </a:r>
          </a:p>
          <a:p>
            <a:pPr marL="457200" lvl="1" indent="0">
              <a:spcAft>
                <a:spcPts val="0"/>
              </a:spcAft>
              <a:buNone/>
            </a:pPr>
            <a:r>
              <a:rPr lang="en-US" sz="2400" dirty="0">
                <a:solidFill>
                  <a:srgbClr val="FFFF99"/>
                </a:solidFill>
                <a:ea typeface="Times New Roman" panose="02020603050405020304" pitchFamily="18" charset="0"/>
                <a:cs typeface="Calibri" panose="020F0502020204030204" pitchFamily="34" charset="0"/>
              </a:rPr>
              <a:t>3. </a:t>
            </a:r>
            <a:r>
              <a:rPr lang="en-US" sz="3100" dirty="0">
                <a:solidFill>
                  <a:schemeClr val="bg1"/>
                </a:solidFill>
                <a:ea typeface="Times New Roman" panose="02020603050405020304" pitchFamily="18" charset="0"/>
                <a:cs typeface="Calibri" panose="020F0502020204030204" pitchFamily="34" charset="0"/>
              </a:rPr>
              <a:t>Some prefer error to truth (10) </a:t>
            </a:r>
          </a:p>
          <a:p>
            <a:pPr marL="0" indent="0">
              <a:spcAft>
                <a:spcPts val="600"/>
              </a:spcAft>
              <a:buNone/>
            </a:pPr>
            <a:endParaRPr lang="en-US" altLang="en-US" dirty="0">
              <a:solidFill>
                <a:schemeClr val="bg1"/>
              </a:solidFill>
              <a:ea typeface="Verdana" panose="020B0604030504040204" pitchFamily="34" charset="0"/>
            </a:endParaRPr>
          </a:p>
        </p:txBody>
      </p:sp>
    </p:spTree>
    <p:extLst>
      <p:ext uri="{BB962C8B-B14F-4D97-AF65-F5344CB8AC3E}">
        <p14:creationId xmlns:p14="http://schemas.microsoft.com/office/powerpoint/2010/main" val="2516411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09600"/>
          </a:xfrm>
        </p:spPr>
        <p:txBody>
          <a:bodyPr/>
          <a:lstStyle/>
          <a:p>
            <a:r>
              <a:rPr lang="en-US" altLang="en-US" sz="2800" dirty="0">
                <a:solidFill>
                  <a:srgbClr val="FFFFCC"/>
                </a:solidFill>
              </a:rPr>
              <a:t>3. </a:t>
            </a:r>
            <a:r>
              <a:rPr lang="en-US" altLang="en-US" sz="3600" dirty="0">
                <a:solidFill>
                  <a:srgbClr val="FFFF00"/>
                </a:solidFill>
              </a:rPr>
              <a:t>By teaching / training</a:t>
            </a:r>
            <a:endParaRPr lang="en-US" altLang="en-US" sz="3600" dirty="0">
              <a:solidFill>
                <a:schemeClr val="bg1"/>
              </a:solidFill>
            </a:endParaRPr>
          </a:p>
        </p:txBody>
      </p:sp>
      <p:sp>
        <p:nvSpPr>
          <p:cNvPr id="3075" name="Rectangle 3"/>
          <p:cNvSpPr>
            <a:spLocks noGrp="1" noChangeArrowheads="1"/>
          </p:cNvSpPr>
          <p:nvPr>
            <p:ph type="body" idx="1"/>
          </p:nvPr>
        </p:nvSpPr>
        <p:spPr>
          <a:xfrm>
            <a:off x="457200" y="838200"/>
            <a:ext cx="8229600" cy="5715000"/>
          </a:xfrm>
        </p:spPr>
        <p:txBody>
          <a:bodyPr/>
          <a:lstStyle/>
          <a:p>
            <a:pPr>
              <a:spcAft>
                <a:spcPts val="200"/>
              </a:spcAft>
            </a:pPr>
            <a:r>
              <a:rPr lang="en-US" altLang="en-US" dirty="0">
                <a:solidFill>
                  <a:schemeClr val="bg1"/>
                </a:solidFill>
                <a:ea typeface="Verdana" panose="020B0604030504040204" pitchFamily="34" charset="0"/>
              </a:rPr>
              <a:t>2 Th.2</a:t>
            </a:r>
            <a:r>
              <a:rPr lang="en-US" altLang="en-US" b="1" baseline="30000" dirty="0">
                <a:solidFill>
                  <a:schemeClr val="bg1"/>
                </a:solidFill>
                <a:ea typeface="Verdana" panose="020B0604030504040204" pitchFamily="34" charset="0"/>
              </a:rPr>
              <a:t>15</a:t>
            </a:r>
            <a:r>
              <a:rPr lang="en-US" altLang="en-US" dirty="0">
                <a:solidFill>
                  <a:schemeClr val="bg1"/>
                </a:solidFill>
                <a:ea typeface="Verdana" panose="020B0604030504040204" pitchFamily="34" charset="0"/>
              </a:rPr>
              <a:t> </a:t>
            </a:r>
            <a:r>
              <a:rPr lang="en-US" altLang="en-US" sz="3100" dirty="0">
                <a:solidFill>
                  <a:schemeClr val="bg1"/>
                </a:solidFill>
                <a:ea typeface="Verdana" panose="020B0604030504040204" pitchFamily="34" charset="0"/>
              </a:rPr>
              <a:t>Therefore, brethren, stand fast and hold the traditions which you were taught, whether by word or our epistle.</a:t>
            </a:r>
          </a:p>
          <a:p>
            <a:pPr>
              <a:spcAft>
                <a:spcPts val="0"/>
              </a:spcAft>
            </a:pPr>
            <a:r>
              <a:rPr lang="en-US" sz="3100" dirty="0">
                <a:solidFill>
                  <a:srgbClr val="FFFF99"/>
                </a:solidFill>
                <a:ea typeface="Times New Roman" panose="02020603050405020304" pitchFamily="18" charset="0"/>
                <a:cs typeface="Calibri" panose="020F0502020204030204" pitchFamily="34" charset="0"/>
              </a:rPr>
              <a:t>Therefore:</a:t>
            </a:r>
            <a:r>
              <a:rPr lang="en-US" sz="3100" dirty="0">
                <a:solidFill>
                  <a:schemeClr val="bg1"/>
                </a:solidFill>
                <a:ea typeface="Times New Roman" panose="02020603050405020304" pitchFamily="18" charset="0"/>
                <a:cs typeface="Calibri" panose="020F0502020204030204" pitchFamily="34" charset="0"/>
              </a:rPr>
              <a:t> conclusion drawn from what he just said – </a:t>
            </a:r>
          </a:p>
          <a:p>
            <a:pPr marL="457200" lvl="1" indent="0">
              <a:spcAft>
                <a:spcPts val="0"/>
              </a:spcAft>
              <a:buNone/>
            </a:pPr>
            <a:r>
              <a:rPr lang="en-US" sz="2400" dirty="0">
                <a:solidFill>
                  <a:srgbClr val="FFFF99"/>
                </a:solidFill>
                <a:ea typeface="Times New Roman" panose="02020603050405020304" pitchFamily="18" charset="0"/>
                <a:cs typeface="Calibri" panose="020F0502020204030204" pitchFamily="34" charset="0"/>
              </a:rPr>
              <a:t>a. </a:t>
            </a:r>
            <a:r>
              <a:rPr lang="en-US" sz="3100" dirty="0">
                <a:solidFill>
                  <a:schemeClr val="bg1"/>
                </a:solidFill>
                <a:ea typeface="Times New Roman" panose="02020603050405020304" pitchFamily="18" charset="0"/>
                <a:cs typeface="Calibri" panose="020F0502020204030204" pitchFamily="34" charset="0"/>
              </a:rPr>
              <a:t>14 – blessed assurance</a:t>
            </a:r>
          </a:p>
          <a:p>
            <a:pPr marL="457200" lvl="1" indent="0">
              <a:spcAft>
                <a:spcPts val="0"/>
              </a:spcAft>
              <a:buNone/>
            </a:pPr>
            <a:r>
              <a:rPr lang="en-US" altLang="en-US" sz="2400" dirty="0">
                <a:solidFill>
                  <a:srgbClr val="FFFF99"/>
                </a:solidFill>
                <a:ea typeface="Verdana" panose="020B0604030504040204" pitchFamily="34" charset="0"/>
                <a:cs typeface="Calibri" panose="020F0502020204030204" pitchFamily="34" charset="0"/>
              </a:rPr>
              <a:t>b. </a:t>
            </a:r>
            <a:r>
              <a:rPr lang="en-US" altLang="en-US" sz="3100" dirty="0">
                <a:solidFill>
                  <a:schemeClr val="bg1"/>
                </a:solidFill>
                <a:ea typeface="Verdana" panose="020B0604030504040204" pitchFamily="34" charset="0"/>
                <a:cs typeface="Calibri" panose="020F0502020204030204" pitchFamily="34" charset="0"/>
              </a:rPr>
              <a:t>15 – bountiful acceptance</a:t>
            </a:r>
          </a:p>
        </p:txBody>
      </p:sp>
    </p:spTree>
    <p:extLst>
      <p:ext uri="{BB962C8B-B14F-4D97-AF65-F5344CB8AC3E}">
        <p14:creationId xmlns:p14="http://schemas.microsoft.com/office/powerpoint/2010/main" val="3269173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09600"/>
          </a:xfrm>
        </p:spPr>
        <p:txBody>
          <a:bodyPr/>
          <a:lstStyle/>
          <a:p>
            <a:r>
              <a:rPr lang="en-US" altLang="en-US" sz="2800" dirty="0">
                <a:solidFill>
                  <a:srgbClr val="FFFFCC"/>
                </a:solidFill>
              </a:rPr>
              <a:t>3. </a:t>
            </a:r>
            <a:r>
              <a:rPr lang="en-US" altLang="en-US" sz="3600" dirty="0">
                <a:solidFill>
                  <a:srgbClr val="FFFF00"/>
                </a:solidFill>
              </a:rPr>
              <a:t>By teaching / training</a:t>
            </a:r>
            <a:endParaRPr lang="en-US" altLang="en-US" sz="3600" dirty="0">
              <a:solidFill>
                <a:schemeClr val="bg1"/>
              </a:solidFill>
            </a:endParaRPr>
          </a:p>
        </p:txBody>
      </p:sp>
      <p:sp>
        <p:nvSpPr>
          <p:cNvPr id="3075" name="Rectangle 3"/>
          <p:cNvSpPr>
            <a:spLocks noGrp="1" noChangeArrowheads="1"/>
          </p:cNvSpPr>
          <p:nvPr>
            <p:ph type="body" idx="1"/>
          </p:nvPr>
        </p:nvSpPr>
        <p:spPr>
          <a:xfrm>
            <a:off x="457200" y="838200"/>
            <a:ext cx="8229600" cy="5715000"/>
          </a:xfrm>
        </p:spPr>
        <p:txBody>
          <a:bodyPr/>
          <a:lstStyle/>
          <a:p>
            <a:pPr>
              <a:spcAft>
                <a:spcPts val="200"/>
              </a:spcAft>
            </a:pPr>
            <a:r>
              <a:rPr lang="en-US" altLang="en-US" dirty="0">
                <a:solidFill>
                  <a:schemeClr val="bg1"/>
                </a:solidFill>
                <a:ea typeface="Verdana" panose="020B0604030504040204" pitchFamily="34" charset="0"/>
              </a:rPr>
              <a:t>2 Th.2</a:t>
            </a:r>
            <a:r>
              <a:rPr lang="en-US" altLang="en-US" b="1" baseline="30000" dirty="0">
                <a:solidFill>
                  <a:schemeClr val="bg1"/>
                </a:solidFill>
                <a:ea typeface="Verdana" panose="020B0604030504040204" pitchFamily="34" charset="0"/>
              </a:rPr>
              <a:t>15</a:t>
            </a:r>
            <a:r>
              <a:rPr lang="en-US" altLang="en-US" dirty="0">
                <a:solidFill>
                  <a:schemeClr val="bg1"/>
                </a:solidFill>
                <a:ea typeface="Verdana" panose="020B0604030504040204" pitchFamily="34" charset="0"/>
              </a:rPr>
              <a:t> </a:t>
            </a:r>
            <a:r>
              <a:rPr lang="en-US" altLang="en-US" sz="3100" dirty="0">
                <a:solidFill>
                  <a:schemeClr val="bg1"/>
                </a:solidFill>
                <a:ea typeface="Verdana" panose="020B0604030504040204" pitchFamily="34" charset="0"/>
              </a:rPr>
              <a:t>Therefore, brethren, </a:t>
            </a:r>
            <a:r>
              <a:rPr lang="en-US" altLang="en-US" sz="3100" dirty="0">
                <a:solidFill>
                  <a:srgbClr val="FFFF99"/>
                </a:solidFill>
                <a:ea typeface="Verdana" panose="020B0604030504040204" pitchFamily="34" charset="0"/>
              </a:rPr>
              <a:t>stand fast </a:t>
            </a:r>
            <a:r>
              <a:rPr lang="en-US" altLang="en-US" sz="3100" dirty="0">
                <a:solidFill>
                  <a:schemeClr val="bg1"/>
                </a:solidFill>
                <a:ea typeface="Verdana" panose="020B0604030504040204" pitchFamily="34" charset="0"/>
              </a:rPr>
              <a:t>and hold the traditions which you were taught, whether by word or our epistle.</a:t>
            </a:r>
          </a:p>
          <a:p>
            <a:pPr>
              <a:spcAft>
                <a:spcPts val="0"/>
              </a:spcAft>
              <a:buFont typeface="Arial" panose="020B0604020202020204" pitchFamily="34" charset="0"/>
              <a:buChar char="•"/>
            </a:pPr>
            <a:r>
              <a:rPr lang="en-US" altLang="en-US" dirty="0">
                <a:solidFill>
                  <a:srgbClr val="FFFF99"/>
                </a:solidFill>
                <a:ea typeface="Verdana" panose="020B0604030504040204" pitchFamily="34" charset="0"/>
                <a:cs typeface="Calibri" panose="020F0502020204030204" pitchFamily="34" charset="0"/>
              </a:rPr>
              <a:t>Stand firm:</a:t>
            </a:r>
            <a:r>
              <a:rPr lang="en-US" altLang="en-US" dirty="0">
                <a:solidFill>
                  <a:schemeClr val="bg1"/>
                </a:solidFill>
                <a:ea typeface="Verdana" panose="020B0604030504040204" pitchFamily="34" charset="0"/>
                <a:cs typeface="Calibri" panose="020F0502020204030204" pitchFamily="34" charset="0"/>
              </a:rPr>
              <a:t>  opposite of . . . </a:t>
            </a:r>
          </a:p>
          <a:p>
            <a:pPr marL="457200" lvl="1" indent="0">
              <a:spcAft>
                <a:spcPts val="300"/>
              </a:spcAft>
              <a:buNone/>
            </a:pPr>
            <a:r>
              <a:rPr lang="en-US" altLang="en-US" dirty="0">
                <a:solidFill>
                  <a:srgbClr val="FFFF99"/>
                </a:solidFill>
                <a:ea typeface="Verdana" panose="020B0604030504040204" pitchFamily="34" charset="0"/>
                <a:cs typeface="Calibri" panose="020F0502020204030204" pitchFamily="34" charset="0"/>
              </a:rPr>
              <a:t>a. </a:t>
            </a:r>
            <a:r>
              <a:rPr lang="en-US" altLang="en-US" sz="3100" dirty="0">
                <a:solidFill>
                  <a:schemeClr val="bg1"/>
                </a:solidFill>
                <a:ea typeface="Verdana" panose="020B0604030504040204" pitchFamily="34" charset="0"/>
                <a:cs typeface="Calibri" panose="020F0502020204030204" pitchFamily="34" charset="0"/>
              </a:rPr>
              <a:t>Running away in fear (Demas?)</a:t>
            </a:r>
          </a:p>
          <a:p>
            <a:pPr marL="457200" lvl="1" indent="0">
              <a:spcAft>
                <a:spcPts val="300"/>
              </a:spcAft>
              <a:buNone/>
            </a:pPr>
            <a:r>
              <a:rPr lang="en-US" altLang="en-US" dirty="0">
                <a:solidFill>
                  <a:srgbClr val="FFFF99"/>
                </a:solidFill>
                <a:ea typeface="Verdana" panose="020B0604030504040204" pitchFamily="34" charset="0"/>
                <a:cs typeface="Calibri" panose="020F0502020204030204" pitchFamily="34" charset="0"/>
              </a:rPr>
              <a:t>b. </a:t>
            </a:r>
            <a:r>
              <a:rPr lang="en-US" altLang="en-US" sz="3100" dirty="0">
                <a:solidFill>
                  <a:schemeClr val="bg1"/>
                </a:solidFill>
                <a:ea typeface="Verdana" panose="020B0604030504040204" pitchFamily="34" charset="0"/>
                <a:cs typeface="Calibri" panose="020F0502020204030204" pitchFamily="34" charset="0"/>
              </a:rPr>
              <a:t>Opposite of being shaken (v.2)</a:t>
            </a:r>
          </a:p>
        </p:txBody>
      </p:sp>
      <p:sp>
        <p:nvSpPr>
          <p:cNvPr id="2" name="Rectangle 1">
            <a:extLst>
              <a:ext uri="{FF2B5EF4-FFF2-40B4-BE49-F238E27FC236}">
                <a16:creationId xmlns:a16="http://schemas.microsoft.com/office/drawing/2014/main" id="{BFAF9C60-FDF6-4C12-8470-1D00684AA658}"/>
              </a:ext>
            </a:extLst>
          </p:cNvPr>
          <p:cNvSpPr/>
          <p:nvPr/>
        </p:nvSpPr>
        <p:spPr>
          <a:xfrm>
            <a:off x="990600" y="4343400"/>
            <a:ext cx="7162800" cy="1143000"/>
          </a:xfrm>
          <a:prstGeom prst="rect">
            <a:avLst/>
          </a:prstGeom>
          <a:solidFill>
            <a:schemeClr val="tx1"/>
          </a:solidFill>
          <a:l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spcAft>
                <a:spcPts val="0"/>
              </a:spcAft>
              <a:buNone/>
            </a:pPr>
            <a:r>
              <a:rPr lang="en-US" altLang="en-US" sz="3100" dirty="0">
                <a:solidFill>
                  <a:schemeClr val="bg1"/>
                </a:solidFill>
                <a:ea typeface="Verdana" panose="020B0604030504040204" pitchFamily="34" charset="0"/>
                <a:cs typeface="Calibri" panose="020F0502020204030204" pitchFamily="34" charset="0"/>
              </a:rPr>
              <a:t>Standing firm requires firm conviction</a:t>
            </a:r>
            <a:br>
              <a:rPr lang="en-US" altLang="en-US" sz="3100" dirty="0">
                <a:solidFill>
                  <a:schemeClr val="bg1"/>
                </a:solidFill>
                <a:ea typeface="Verdana" panose="020B0604030504040204" pitchFamily="34" charset="0"/>
                <a:cs typeface="Calibri" panose="020F0502020204030204" pitchFamily="34" charset="0"/>
              </a:rPr>
            </a:br>
            <a:r>
              <a:rPr lang="en-US" altLang="en-US" sz="3100" dirty="0">
                <a:solidFill>
                  <a:schemeClr val="bg1"/>
                </a:solidFill>
                <a:ea typeface="Verdana" panose="020B0604030504040204" pitchFamily="34" charset="0"/>
                <a:cs typeface="Calibri" panose="020F0502020204030204" pitchFamily="34" charset="0"/>
              </a:rPr>
              <a:t>(1 Th.3:8;   2 Th.2:1).    1 Co.16:13</a:t>
            </a:r>
          </a:p>
        </p:txBody>
      </p:sp>
    </p:spTree>
    <p:extLst>
      <p:ext uri="{BB962C8B-B14F-4D97-AF65-F5344CB8AC3E}">
        <p14:creationId xmlns:p14="http://schemas.microsoft.com/office/powerpoint/2010/main" val="863349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09600"/>
          </a:xfrm>
        </p:spPr>
        <p:txBody>
          <a:bodyPr/>
          <a:lstStyle/>
          <a:p>
            <a:r>
              <a:rPr lang="en-US" altLang="en-US" sz="3600" dirty="0">
                <a:solidFill>
                  <a:schemeClr val="bg1"/>
                </a:solidFill>
              </a:rPr>
              <a:t>Life</a:t>
            </a:r>
          </a:p>
        </p:txBody>
      </p:sp>
      <p:sp>
        <p:nvSpPr>
          <p:cNvPr id="3075" name="Rectangle 3"/>
          <p:cNvSpPr>
            <a:spLocks noGrp="1" noChangeArrowheads="1"/>
          </p:cNvSpPr>
          <p:nvPr>
            <p:ph type="body" idx="1"/>
          </p:nvPr>
        </p:nvSpPr>
        <p:spPr>
          <a:xfrm>
            <a:off x="344056" y="990600"/>
            <a:ext cx="8458200" cy="5562600"/>
          </a:xfrm>
        </p:spPr>
        <p:txBody>
          <a:bodyPr/>
          <a:lstStyle/>
          <a:p>
            <a:pPr>
              <a:spcAft>
                <a:spcPts val="300"/>
              </a:spcAft>
            </a:pPr>
            <a:r>
              <a:rPr lang="en-US" altLang="en-US" dirty="0">
                <a:solidFill>
                  <a:srgbClr val="FFFFCC"/>
                </a:solidFill>
              </a:rPr>
              <a:t>“Ever notice that when you reach a certain age, everything you have seems to wear out, spread out, or fall out.”   </a:t>
            </a:r>
          </a:p>
          <a:p>
            <a:pPr lvl="1">
              <a:spcAft>
                <a:spcPts val="300"/>
              </a:spcAft>
            </a:pPr>
            <a:r>
              <a:rPr lang="en-US" altLang="en-US" sz="3200" dirty="0">
                <a:solidFill>
                  <a:schemeClr val="bg1"/>
                </a:solidFill>
              </a:rPr>
              <a:t>Why are we here?… </a:t>
            </a:r>
          </a:p>
          <a:p>
            <a:pPr lvl="1">
              <a:spcAft>
                <a:spcPts val="300"/>
              </a:spcAft>
            </a:pPr>
            <a:r>
              <a:rPr lang="en-US" altLang="en-US" sz="3200" dirty="0">
                <a:solidFill>
                  <a:schemeClr val="bg1"/>
                </a:solidFill>
              </a:rPr>
              <a:t>Where are we from?… </a:t>
            </a:r>
          </a:p>
          <a:p>
            <a:pPr lvl="1">
              <a:spcAft>
                <a:spcPts val="300"/>
              </a:spcAft>
            </a:pPr>
            <a:r>
              <a:rPr lang="en-US" altLang="en-US" sz="3200" dirty="0">
                <a:solidFill>
                  <a:schemeClr val="bg1"/>
                </a:solidFill>
              </a:rPr>
              <a:t>Where are we going?</a:t>
            </a:r>
          </a:p>
          <a:p>
            <a:pPr marL="0" indent="0">
              <a:buNone/>
            </a:pPr>
            <a:endParaRPr lang="en-US" altLang="en-US" dirty="0">
              <a:solidFill>
                <a:schemeClr val="bg1"/>
              </a:solidFill>
            </a:endParaRPr>
          </a:p>
        </p:txBody>
      </p:sp>
    </p:spTree>
    <p:extLst>
      <p:ext uri="{BB962C8B-B14F-4D97-AF65-F5344CB8AC3E}">
        <p14:creationId xmlns:p14="http://schemas.microsoft.com/office/powerpoint/2010/main" val="2960715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09600"/>
          </a:xfrm>
        </p:spPr>
        <p:txBody>
          <a:bodyPr/>
          <a:lstStyle/>
          <a:p>
            <a:r>
              <a:rPr lang="en-US" altLang="en-US" sz="2800" dirty="0">
                <a:solidFill>
                  <a:srgbClr val="FFFFCC"/>
                </a:solidFill>
              </a:rPr>
              <a:t>3. </a:t>
            </a:r>
            <a:r>
              <a:rPr lang="en-US" altLang="en-US" sz="3600" dirty="0">
                <a:solidFill>
                  <a:srgbClr val="FFFF00"/>
                </a:solidFill>
              </a:rPr>
              <a:t>By teaching / training</a:t>
            </a:r>
            <a:endParaRPr lang="en-US" altLang="en-US" sz="3600" dirty="0">
              <a:solidFill>
                <a:schemeClr val="bg1"/>
              </a:solidFill>
            </a:endParaRPr>
          </a:p>
        </p:txBody>
      </p:sp>
      <p:sp>
        <p:nvSpPr>
          <p:cNvPr id="3075" name="Rectangle 3"/>
          <p:cNvSpPr>
            <a:spLocks noGrp="1" noChangeArrowheads="1"/>
          </p:cNvSpPr>
          <p:nvPr>
            <p:ph type="body" idx="1"/>
          </p:nvPr>
        </p:nvSpPr>
        <p:spPr>
          <a:xfrm>
            <a:off x="457200" y="838200"/>
            <a:ext cx="8229600" cy="5715000"/>
          </a:xfrm>
        </p:spPr>
        <p:txBody>
          <a:bodyPr/>
          <a:lstStyle/>
          <a:p>
            <a:pPr>
              <a:spcAft>
                <a:spcPts val="200"/>
              </a:spcAft>
            </a:pPr>
            <a:r>
              <a:rPr lang="en-US" altLang="en-US" dirty="0">
                <a:solidFill>
                  <a:schemeClr val="bg1"/>
                </a:solidFill>
                <a:ea typeface="Verdana" panose="020B0604030504040204" pitchFamily="34" charset="0"/>
              </a:rPr>
              <a:t>2 Th.2</a:t>
            </a:r>
            <a:r>
              <a:rPr lang="en-US" altLang="en-US" b="1" baseline="30000" dirty="0">
                <a:solidFill>
                  <a:schemeClr val="bg1"/>
                </a:solidFill>
                <a:ea typeface="Verdana" panose="020B0604030504040204" pitchFamily="34" charset="0"/>
              </a:rPr>
              <a:t>15</a:t>
            </a:r>
            <a:r>
              <a:rPr lang="en-US" altLang="en-US" dirty="0">
                <a:solidFill>
                  <a:schemeClr val="bg1"/>
                </a:solidFill>
                <a:ea typeface="Verdana" panose="020B0604030504040204" pitchFamily="34" charset="0"/>
              </a:rPr>
              <a:t> </a:t>
            </a:r>
            <a:r>
              <a:rPr lang="en-US" altLang="en-US" sz="3100" dirty="0">
                <a:solidFill>
                  <a:schemeClr val="bg1"/>
                </a:solidFill>
                <a:ea typeface="Verdana" panose="020B0604030504040204" pitchFamily="34" charset="0"/>
              </a:rPr>
              <a:t>Therefore, brethren, stand fast and </a:t>
            </a:r>
            <a:r>
              <a:rPr lang="en-US" altLang="en-US" sz="3100" dirty="0">
                <a:solidFill>
                  <a:srgbClr val="FFFF99"/>
                </a:solidFill>
                <a:ea typeface="Verdana" panose="020B0604030504040204" pitchFamily="34" charset="0"/>
              </a:rPr>
              <a:t>hold the traditions </a:t>
            </a:r>
            <a:r>
              <a:rPr lang="en-US" altLang="en-US" sz="3100" dirty="0">
                <a:solidFill>
                  <a:schemeClr val="bg1"/>
                </a:solidFill>
                <a:ea typeface="Verdana" panose="020B0604030504040204" pitchFamily="34" charset="0"/>
              </a:rPr>
              <a:t>which you were taught, whether by word or our epistle.</a:t>
            </a:r>
          </a:p>
          <a:p>
            <a:pPr>
              <a:spcAft>
                <a:spcPts val="0"/>
              </a:spcAft>
              <a:buFont typeface="Arial" panose="020B0604020202020204" pitchFamily="34" charset="0"/>
              <a:buChar char="•"/>
            </a:pPr>
            <a:r>
              <a:rPr lang="en-US" altLang="en-US" dirty="0">
                <a:solidFill>
                  <a:srgbClr val="FFFF99"/>
                </a:solidFill>
                <a:ea typeface="Verdana" panose="020B0604030504040204" pitchFamily="34" charset="0"/>
                <a:cs typeface="Calibri" panose="020F0502020204030204" pitchFamily="34" charset="0"/>
              </a:rPr>
              <a:t>Hold traditions</a:t>
            </a:r>
            <a:r>
              <a:rPr lang="en-US" altLang="en-US" dirty="0">
                <a:solidFill>
                  <a:schemeClr val="bg1"/>
                </a:solidFill>
                <a:ea typeface="Verdana" panose="020B0604030504040204" pitchFamily="34" charset="0"/>
                <a:cs typeface="Calibri" panose="020F0502020204030204" pitchFamily="34" charset="0"/>
              </a:rPr>
              <a:t> = [what is handed down; teachings, commands</a:t>
            </a:r>
            <a:r>
              <a:rPr lang="en-US" altLang="en-US" sz="3000" dirty="0">
                <a:solidFill>
                  <a:schemeClr val="bg1"/>
                </a:solidFill>
                <a:ea typeface="Verdana" panose="020B0604030504040204" pitchFamily="34" charset="0"/>
                <a:cs typeface="Calibri" panose="020F0502020204030204" pitchFamily="34" charset="0"/>
              </a:rPr>
              <a:t>…</a:t>
            </a:r>
            <a:r>
              <a:rPr lang="en-US" altLang="en-US" dirty="0">
                <a:solidFill>
                  <a:schemeClr val="bg1"/>
                </a:solidFill>
                <a:ea typeface="Verdana" panose="020B0604030504040204" pitchFamily="34" charset="0"/>
                <a:cs typeface="Calibri" panose="020F0502020204030204" pitchFamily="34" charset="0"/>
              </a:rPr>
              <a:t>  Synonym: gospel (2:14;  1 Th.5:27).</a:t>
            </a:r>
          </a:p>
          <a:p>
            <a:pPr lvl="1">
              <a:spcAft>
                <a:spcPts val="0"/>
              </a:spcAft>
              <a:buFont typeface="Arial" panose="020B0604020202020204" pitchFamily="34" charset="0"/>
              <a:buChar char="•"/>
            </a:pPr>
            <a:r>
              <a:rPr lang="en-US" altLang="en-US" sz="3100" dirty="0">
                <a:solidFill>
                  <a:srgbClr val="99FF33"/>
                </a:solidFill>
                <a:ea typeface="Verdana" panose="020B0604030504040204" pitchFamily="34" charset="0"/>
                <a:cs typeface="Calibri" panose="020F0502020204030204" pitchFamily="34" charset="0"/>
              </a:rPr>
              <a:t>Not</a:t>
            </a:r>
            <a:r>
              <a:rPr lang="en-US" altLang="en-US" sz="3100" dirty="0">
                <a:solidFill>
                  <a:schemeClr val="bg1"/>
                </a:solidFill>
                <a:ea typeface="Verdana" panose="020B0604030504040204" pitchFamily="34" charset="0"/>
                <a:cs typeface="Calibri" panose="020F0502020204030204" pitchFamily="34" charset="0"/>
              </a:rPr>
              <a:t> “you are saved; now you may be careless and secure” </a:t>
            </a:r>
          </a:p>
          <a:p>
            <a:pPr lvl="1">
              <a:spcAft>
                <a:spcPts val="0"/>
              </a:spcAft>
              <a:buFont typeface="Arial" panose="020B0604020202020204" pitchFamily="34" charset="0"/>
              <a:buChar char="•"/>
            </a:pPr>
            <a:r>
              <a:rPr lang="en-US" altLang="en-US" sz="3100" dirty="0">
                <a:solidFill>
                  <a:srgbClr val="99FF33"/>
                </a:solidFill>
                <a:ea typeface="Verdana" panose="020B0604030504040204" pitchFamily="34" charset="0"/>
                <a:cs typeface="Calibri" panose="020F0502020204030204" pitchFamily="34" charset="0"/>
              </a:rPr>
              <a:t>Not</a:t>
            </a:r>
            <a:r>
              <a:rPr lang="en-US" altLang="en-US" sz="3100" dirty="0">
                <a:solidFill>
                  <a:schemeClr val="bg1"/>
                </a:solidFill>
                <a:ea typeface="Verdana" panose="020B0604030504040204" pitchFamily="34" charset="0"/>
                <a:cs typeface="Calibri" panose="020F0502020204030204" pitchFamily="34" charset="0"/>
              </a:rPr>
              <a:t> </a:t>
            </a:r>
            <a:r>
              <a:rPr lang="en-US" altLang="en-US" sz="3100" i="1" dirty="0">
                <a:solidFill>
                  <a:schemeClr val="bg1"/>
                </a:solidFill>
                <a:ea typeface="Verdana" panose="020B0604030504040204" pitchFamily="34" charset="0"/>
                <a:cs typeface="Calibri" panose="020F0502020204030204" pitchFamily="34" charset="0"/>
              </a:rPr>
              <a:t>human</a:t>
            </a:r>
            <a:r>
              <a:rPr lang="en-US" altLang="en-US" sz="3100" dirty="0">
                <a:solidFill>
                  <a:schemeClr val="bg1"/>
                </a:solidFill>
                <a:ea typeface="Verdana" panose="020B0604030504040204" pitchFamily="34" charset="0"/>
                <a:cs typeface="Calibri" panose="020F0502020204030204" pitchFamily="34" charset="0"/>
              </a:rPr>
              <a:t> tradition – Mk.7:5, 8-9; Col.2:8</a:t>
            </a:r>
          </a:p>
        </p:txBody>
      </p:sp>
    </p:spTree>
    <p:extLst>
      <p:ext uri="{BB962C8B-B14F-4D97-AF65-F5344CB8AC3E}">
        <p14:creationId xmlns:p14="http://schemas.microsoft.com/office/powerpoint/2010/main" val="2993861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09600"/>
          </a:xfrm>
        </p:spPr>
        <p:txBody>
          <a:bodyPr/>
          <a:lstStyle/>
          <a:p>
            <a:r>
              <a:rPr lang="en-US" altLang="en-US" sz="2800" dirty="0">
                <a:solidFill>
                  <a:srgbClr val="FFFFCC"/>
                </a:solidFill>
              </a:rPr>
              <a:t>3. </a:t>
            </a:r>
            <a:r>
              <a:rPr lang="en-US" altLang="en-US" sz="3600" dirty="0">
                <a:solidFill>
                  <a:srgbClr val="FFFF00"/>
                </a:solidFill>
              </a:rPr>
              <a:t>By teaching / training</a:t>
            </a:r>
            <a:endParaRPr lang="en-US" altLang="en-US" sz="3600" dirty="0">
              <a:solidFill>
                <a:schemeClr val="bg1"/>
              </a:solidFill>
            </a:endParaRPr>
          </a:p>
        </p:txBody>
      </p:sp>
      <p:sp>
        <p:nvSpPr>
          <p:cNvPr id="3075" name="Rectangle 3"/>
          <p:cNvSpPr>
            <a:spLocks noGrp="1" noChangeArrowheads="1"/>
          </p:cNvSpPr>
          <p:nvPr>
            <p:ph type="body" idx="1"/>
          </p:nvPr>
        </p:nvSpPr>
        <p:spPr>
          <a:xfrm>
            <a:off x="457200" y="838200"/>
            <a:ext cx="8229600" cy="5715000"/>
          </a:xfrm>
        </p:spPr>
        <p:txBody>
          <a:bodyPr/>
          <a:lstStyle/>
          <a:p>
            <a:pPr>
              <a:spcAft>
                <a:spcPts val="200"/>
              </a:spcAft>
            </a:pPr>
            <a:r>
              <a:rPr lang="en-US" altLang="en-US" dirty="0">
                <a:solidFill>
                  <a:schemeClr val="bg1"/>
                </a:solidFill>
                <a:ea typeface="Verdana" panose="020B0604030504040204" pitchFamily="34" charset="0"/>
              </a:rPr>
              <a:t>2 Th.2</a:t>
            </a:r>
            <a:r>
              <a:rPr lang="en-US" altLang="en-US" b="1" baseline="30000" dirty="0">
                <a:solidFill>
                  <a:schemeClr val="bg1"/>
                </a:solidFill>
                <a:ea typeface="Verdana" panose="020B0604030504040204" pitchFamily="34" charset="0"/>
              </a:rPr>
              <a:t>15</a:t>
            </a:r>
            <a:r>
              <a:rPr lang="en-US" altLang="en-US" dirty="0">
                <a:solidFill>
                  <a:schemeClr val="bg1"/>
                </a:solidFill>
                <a:ea typeface="Verdana" panose="020B0604030504040204" pitchFamily="34" charset="0"/>
              </a:rPr>
              <a:t> </a:t>
            </a:r>
            <a:r>
              <a:rPr lang="en-US" altLang="en-US" sz="3100" dirty="0">
                <a:solidFill>
                  <a:schemeClr val="bg1"/>
                </a:solidFill>
                <a:ea typeface="Verdana" panose="020B0604030504040204" pitchFamily="34" charset="0"/>
              </a:rPr>
              <a:t>Therefore, brethren, stand fast and hold the traditions which you were taught, whether by word or our epistle.</a:t>
            </a:r>
          </a:p>
          <a:p>
            <a:pPr>
              <a:spcAft>
                <a:spcPts val="0"/>
              </a:spcAft>
              <a:buFont typeface="Arial" panose="020B0604020202020204" pitchFamily="34" charset="0"/>
              <a:buChar char="•"/>
            </a:pPr>
            <a:r>
              <a:rPr lang="en-US" altLang="en-US" dirty="0">
                <a:solidFill>
                  <a:srgbClr val="FFFF99"/>
                </a:solidFill>
                <a:ea typeface="Verdana" panose="020B0604030504040204" pitchFamily="34" charset="0"/>
                <a:cs typeface="Calibri" panose="020F0502020204030204" pitchFamily="34" charset="0"/>
              </a:rPr>
              <a:t>Hold traditions</a:t>
            </a:r>
            <a:r>
              <a:rPr lang="en-US" altLang="en-US" dirty="0">
                <a:solidFill>
                  <a:schemeClr val="bg1"/>
                </a:solidFill>
                <a:ea typeface="Verdana" panose="020B0604030504040204" pitchFamily="34" charset="0"/>
                <a:cs typeface="Calibri" panose="020F0502020204030204" pitchFamily="34" charset="0"/>
              </a:rPr>
              <a:t> = </a:t>
            </a:r>
            <a:r>
              <a:rPr lang="en-US" altLang="en-US" sz="3100" dirty="0">
                <a:solidFill>
                  <a:schemeClr val="bg1"/>
                </a:solidFill>
                <a:ea typeface="Verdana" panose="020B0604030504040204" pitchFamily="34" charset="0"/>
                <a:cs typeface="Calibri" panose="020F0502020204030204" pitchFamily="34" charset="0"/>
              </a:rPr>
              <a:t>hold fast what </a:t>
            </a:r>
            <a:r>
              <a:rPr lang="en-US" altLang="en-US" sz="3100" dirty="0">
                <a:solidFill>
                  <a:srgbClr val="FFC000"/>
                </a:solidFill>
                <a:ea typeface="Verdana" panose="020B0604030504040204" pitchFamily="34" charset="0"/>
                <a:cs typeface="Calibri" panose="020F0502020204030204" pitchFamily="34" charset="0"/>
              </a:rPr>
              <a:t>we</a:t>
            </a:r>
            <a:r>
              <a:rPr lang="en-US" altLang="en-US" sz="3100" dirty="0">
                <a:solidFill>
                  <a:schemeClr val="bg1"/>
                </a:solidFill>
                <a:ea typeface="Verdana" panose="020B0604030504040204" pitchFamily="34" charset="0"/>
                <a:cs typeface="Calibri" panose="020F0502020204030204" pitchFamily="34" charset="0"/>
              </a:rPr>
              <a:t> handed down to you…</a:t>
            </a:r>
          </a:p>
          <a:p>
            <a:pPr lvl="1">
              <a:spcAft>
                <a:spcPts val="0"/>
              </a:spcAft>
              <a:buFont typeface="Arial" panose="020B0604020202020204" pitchFamily="34" charset="0"/>
              <a:buChar char="•"/>
            </a:pPr>
            <a:r>
              <a:rPr lang="en-US" altLang="en-US" sz="3100" dirty="0">
                <a:solidFill>
                  <a:schemeClr val="bg1"/>
                </a:solidFill>
                <a:ea typeface="Verdana" panose="020B0604030504040204" pitchFamily="34" charset="0"/>
                <a:cs typeface="Calibri" panose="020F0502020204030204" pitchFamily="34" charset="0"/>
              </a:rPr>
              <a:t>By </a:t>
            </a:r>
            <a:r>
              <a:rPr lang="en-US" altLang="en-US" sz="3100" dirty="0">
                <a:solidFill>
                  <a:srgbClr val="FFC000"/>
                </a:solidFill>
                <a:ea typeface="Verdana" panose="020B0604030504040204" pitchFamily="34" charset="0"/>
                <a:cs typeface="Calibri" panose="020F0502020204030204" pitchFamily="34" charset="0"/>
              </a:rPr>
              <a:t>spoken</a:t>
            </a:r>
            <a:r>
              <a:rPr lang="en-US" altLang="en-US" sz="3100" dirty="0">
                <a:solidFill>
                  <a:schemeClr val="bg1"/>
                </a:solidFill>
                <a:ea typeface="Verdana" panose="020B0604030504040204" pitchFamily="34" charset="0"/>
                <a:cs typeface="Calibri" panose="020F0502020204030204" pitchFamily="34" charset="0"/>
              </a:rPr>
              <a:t> word . . . by </a:t>
            </a:r>
            <a:r>
              <a:rPr lang="en-US" altLang="en-US" sz="3100" dirty="0">
                <a:solidFill>
                  <a:srgbClr val="FFC000"/>
                </a:solidFill>
                <a:ea typeface="Verdana" panose="020B0604030504040204" pitchFamily="34" charset="0"/>
                <a:cs typeface="Calibri" panose="020F0502020204030204" pitchFamily="34" charset="0"/>
              </a:rPr>
              <a:t>letter</a:t>
            </a:r>
            <a:r>
              <a:rPr lang="en-US" altLang="en-US" sz="3100" dirty="0">
                <a:solidFill>
                  <a:schemeClr val="bg1"/>
                </a:solidFill>
                <a:ea typeface="Verdana" panose="020B0604030504040204" pitchFamily="34" charset="0"/>
                <a:cs typeface="Calibri" panose="020F0502020204030204" pitchFamily="34" charset="0"/>
              </a:rPr>
              <a:t> (same level; two forms, one substance)</a:t>
            </a:r>
          </a:p>
          <a:p>
            <a:pPr lvl="1">
              <a:spcAft>
                <a:spcPts val="0"/>
              </a:spcAft>
              <a:buFont typeface="Arial" panose="020B0604020202020204" pitchFamily="34" charset="0"/>
              <a:buChar char="•"/>
            </a:pPr>
            <a:r>
              <a:rPr lang="en-US" altLang="en-US" sz="3100" dirty="0">
                <a:solidFill>
                  <a:schemeClr val="bg1"/>
                </a:solidFill>
                <a:ea typeface="Verdana" panose="020B0604030504040204" pitchFamily="34" charset="0"/>
                <a:cs typeface="Calibri" panose="020F0502020204030204" pitchFamily="34" charset="0"/>
              </a:rPr>
              <a:t>Puts </a:t>
            </a:r>
            <a:r>
              <a:rPr lang="en-US" altLang="en-US" sz="3100" b="1" u="sng" dirty="0">
                <a:solidFill>
                  <a:schemeClr val="bg1"/>
                </a:solidFill>
                <a:ea typeface="Verdana" panose="020B0604030504040204" pitchFamily="34" charset="0"/>
                <a:cs typeface="Calibri" panose="020F0502020204030204" pitchFamily="34" charset="0"/>
              </a:rPr>
              <a:t>us</a:t>
            </a:r>
            <a:r>
              <a:rPr lang="en-US" altLang="en-US" sz="3100" dirty="0">
                <a:solidFill>
                  <a:schemeClr val="bg1"/>
                </a:solidFill>
                <a:ea typeface="Verdana" panose="020B0604030504040204" pitchFamily="34" charset="0"/>
                <a:cs typeface="Calibri" panose="020F0502020204030204" pitchFamily="34" charset="0"/>
              </a:rPr>
              <a:t> on same level as original hearers.   1 Co.14:37;  1 Th.5:27</a:t>
            </a:r>
          </a:p>
          <a:p>
            <a:pPr lvl="2">
              <a:spcBef>
                <a:spcPts val="600"/>
              </a:spcBef>
              <a:spcAft>
                <a:spcPts val="0"/>
              </a:spcAft>
              <a:buFont typeface="Arial" panose="020B0604020202020204" pitchFamily="34" charset="0"/>
              <a:buChar char="•"/>
            </a:pPr>
            <a:r>
              <a:rPr lang="en-US" altLang="en-US" sz="3100" dirty="0">
                <a:solidFill>
                  <a:schemeClr val="bg1"/>
                </a:solidFill>
                <a:ea typeface="Verdana" panose="020B0604030504040204" pitchFamily="34" charset="0"/>
                <a:cs typeface="Calibri" panose="020F0502020204030204" pitchFamily="34" charset="0"/>
              </a:rPr>
              <a:t>Dn.5, </a:t>
            </a:r>
            <a:r>
              <a:rPr lang="en-US" altLang="en-US" sz="3100" dirty="0">
                <a:solidFill>
                  <a:srgbClr val="CCFFCC"/>
                </a:solidFill>
                <a:ea typeface="Verdana" panose="020B0604030504040204" pitchFamily="34" charset="0"/>
                <a:cs typeface="Calibri" panose="020F0502020204030204" pitchFamily="34" charset="0"/>
              </a:rPr>
              <a:t>written, then spoken</a:t>
            </a:r>
          </a:p>
          <a:p>
            <a:pPr lvl="2">
              <a:spcBef>
                <a:spcPts val="600"/>
              </a:spcBef>
              <a:spcAft>
                <a:spcPts val="0"/>
              </a:spcAft>
              <a:buFont typeface="Arial" panose="020B0604020202020204" pitchFamily="34" charset="0"/>
              <a:buChar char="•"/>
            </a:pPr>
            <a:r>
              <a:rPr lang="en-US" altLang="en-US" sz="3100" dirty="0">
                <a:solidFill>
                  <a:schemeClr val="bg1"/>
                </a:solidFill>
                <a:ea typeface="Verdana" panose="020B0604030504040204" pitchFamily="34" charset="0"/>
                <a:cs typeface="Calibri" panose="020F0502020204030204" pitchFamily="34" charset="0"/>
              </a:rPr>
              <a:t>Ac.15, </a:t>
            </a:r>
            <a:r>
              <a:rPr lang="en-US" altLang="en-US" sz="3100" dirty="0">
                <a:solidFill>
                  <a:srgbClr val="CCFFCC"/>
                </a:solidFill>
                <a:ea typeface="Verdana" panose="020B0604030504040204" pitchFamily="34" charset="0"/>
                <a:cs typeface="Calibri" panose="020F0502020204030204" pitchFamily="34" charset="0"/>
              </a:rPr>
              <a:t>spoken, then written </a:t>
            </a:r>
            <a:r>
              <a:rPr lang="en-US" altLang="en-US" sz="3100" dirty="0">
                <a:solidFill>
                  <a:schemeClr val="bg1"/>
                </a:solidFill>
                <a:ea typeface="Verdana" panose="020B0604030504040204" pitchFamily="34" charset="0"/>
                <a:cs typeface="Calibri" panose="020F0502020204030204" pitchFamily="34" charset="0"/>
              </a:rPr>
              <a:t>(23-29)</a:t>
            </a:r>
          </a:p>
        </p:txBody>
      </p:sp>
    </p:spTree>
    <p:extLst>
      <p:ext uri="{BB962C8B-B14F-4D97-AF65-F5344CB8AC3E}">
        <p14:creationId xmlns:p14="http://schemas.microsoft.com/office/powerpoint/2010/main" val="2816579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09600"/>
          </a:xfrm>
        </p:spPr>
        <p:txBody>
          <a:bodyPr/>
          <a:lstStyle/>
          <a:p>
            <a:r>
              <a:rPr lang="en-US" altLang="en-US" sz="2800" dirty="0">
                <a:solidFill>
                  <a:srgbClr val="FFFFCC"/>
                </a:solidFill>
              </a:rPr>
              <a:t>4. </a:t>
            </a:r>
            <a:r>
              <a:rPr lang="en-US" altLang="en-US" sz="3600" dirty="0">
                <a:solidFill>
                  <a:srgbClr val="FFFF00"/>
                </a:solidFill>
              </a:rPr>
              <a:t>In hope</a:t>
            </a:r>
            <a:endParaRPr lang="en-US" altLang="en-US" sz="3600" dirty="0">
              <a:solidFill>
                <a:schemeClr val="bg1"/>
              </a:solidFill>
            </a:endParaRPr>
          </a:p>
        </p:txBody>
      </p:sp>
      <p:sp>
        <p:nvSpPr>
          <p:cNvPr id="3075" name="Rectangle 3"/>
          <p:cNvSpPr>
            <a:spLocks noGrp="1" noChangeArrowheads="1"/>
          </p:cNvSpPr>
          <p:nvPr>
            <p:ph type="body" idx="1"/>
          </p:nvPr>
        </p:nvSpPr>
        <p:spPr>
          <a:xfrm>
            <a:off x="457200" y="838200"/>
            <a:ext cx="8229600" cy="5715000"/>
          </a:xfrm>
        </p:spPr>
        <p:txBody>
          <a:bodyPr/>
          <a:lstStyle/>
          <a:p>
            <a:pPr>
              <a:spcAft>
                <a:spcPts val="200"/>
              </a:spcAft>
            </a:pPr>
            <a:r>
              <a:rPr lang="en-US" altLang="en-US" dirty="0">
                <a:solidFill>
                  <a:schemeClr val="bg1"/>
                </a:solidFill>
                <a:ea typeface="Verdana" panose="020B0604030504040204" pitchFamily="34" charset="0"/>
              </a:rPr>
              <a:t>2 Th.2</a:t>
            </a:r>
            <a:r>
              <a:rPr lang="en-US" altLang="en-US" b="1" baseline="30000" dirty="0">
                <a:solidFill>
                  <a:schemeClr val="bg1"/>
                </a:solidFill>
                <a:ea typeface="Verdana" panose="020B0604030504040204" pitchFamily="34" charset="0"/>
              </a:rPr>
              <a:t>16</a:t>
            </a:r>
            <a:r>
              <a:rPr lang="en-US" altLang="en-US" dirty="0">
                <a:solidFill>
                  <a:schemeClr val="bg1"/>
                </a:solidFill>
                <a:ea typeface="Verdana" panose="020B0604030504040204" pitchFamily="34" charset="0"/>
              </a:rPr>
              <a:t> </a:t>
            </a:r>
            <a:r>
              <a:rPr lang="en-US" altLang="en-US" sz="3100" dirty="0">
                <a:solidFill>
                  <a:schemeClr val="bg1"/>
                </a:solidFill>
                <a:ea typeface="Verdana" panose="020B0604030504040204" pitchFamily="34" charset="0"/>
              </a:rPr>
              <a:t>Now may our Lord Jesus Christ Himself, and our God and Father, who has loved us and given us everlasting </a:t>
            </a:r>
            <a:r>
              <a:rPr lang="en-US" altLang="en-US" sz="3100" dirty="0" err="1">
                <a:solidFill>
                  <a:schemeClr val="bg1"/>
                </a:solidFill>
                <a:ea typeface="Verdana" panose="020B0604030504040204" pitchFamily="34" charset="0"/>
              </a:rPr>
              <a:t>consola-tion</a:t>
            </a:r>
            <a:r>
              <a:rPr lang="en-US" altLang="en-US" sz="3100" dirty="0">
                <a:solidFill>
                  <a:schemeClr val="bg1"/>
                </a:solidFill>
                <a:ea typeface="Verdana" panose="020B0604030504040204" pitchFamily="34" charset="0"/>
              </a:rPr>
              <a:t> and good hope by grace</a:t>
            </a:r>
          </a:p>
          <a:p>
            <a:pPr>
              <a:spcAft>
                <a:spcPts val="0"/>
              </a:spcAft>
              <a:buFont typeface="Arial" panose="020B0604020202020204" pitchFamily="34" charset="0"/>
              <a:buChar char="•"/>
            </a:pPr>
            <a:r>
              <a:rPr lang="en-US" altLang="en-US" sz="3100" dirty="0">
                <a:solidFill>
                  <a:srgbClr val="FFFF99"/>
                </a:solidFill>
                <a:ea typeface="Verdana" panose="020B0604030504040204" pitchFamily="34" charset="0"/>
                <a:cs typeface="Calibri" panose="020F0502020204030204" pitchFamily="34" charset="0"/>
              </a:rPr>
              <a:t>Prayer after admonition – </a:t>
            </a:r>
          </a:p>
          <a:p>
            <a:pPr lvl="1">
              <a:spcAft>
                <a:spcPts val="600"/>
              </a:spcAft>
              <a:buFont typeface="Arial" panose="020B0604020202020204" pitchFamily="34" charset="0"/>
              <a:buChar char="•"/>
            </a:pPr>
            <a:r>
              <a:rPr lang="en-US" altLang="en-US" sz="3100" dirty="0">
                <a:solidFill>
                  <a:schemeClr val="bg1"/>
                </a:solidFill>
                <a:ea typeface="Verdana" panose="020B0604030504040204" pitchFamily="34" charset="0"/>
                <a:cs typeface="Calibri" panose="020F0502020204030204" pitchFamily="34" charset="0"/>
              </a:rPr>
              <a:t>17: </a:t>
            </a:r>
            <a:r>
              <a:rPr lang="en-US" altLang="en-US" sz="3100" dirty="0">
                <a:solidFill>
                  <a:srgbClr val="CCFFCC"/>
                </a:solidFill>
                <a:ea typeface="Verdana" panose="020B0604030504040204" pitchFamily="34" charset="0"/>
                <a:cs typeface="Calibri" panose="020F0502020204030204" pitchFamily="34" charset="0"/>
              </a:rPr>
              <a:t>comfort / establish </a:t>
            </a:r>
            <a:r>
              <a:rPr lang="en-US" altLang="en-US" sz="3100" dirty="0">
                <a:solidFill>
                  <a:schemeClr val="bg1"/>
                </a:solidFill>
                <a:ea typeface="Verdana" panose="020B0604030504040204" pitchFamily="34" charset="0"/>
                <a:cs typeface="Calibri" panose="020F0502020204030204" pitchFamily="34" charset="0"/>
              </a:rPr>
              <a:t>– singular verbs from double subject: Son and Father</a:t>
            </a:r>
          </a:p>
          <a:p>
            <a:pPr lvl="1">
              <a:spcAft>
                <a:spcPts val="600"/>
              </a:spcAft>
              <a:buFont typeface="Arial" panose="020B0604020202020204" pitchFamily="34" charset="0"/>
              <a:buChar char="•"/>
            </a:pPr>
            <a:r>
              <a:rPr lang="en-US" altLang="en-US" sz="3100" dirty="0">
                <a:solidFill>
                  <a:schemeClr val="bg1"/>
                </a:solidFill>
                <a:ea typeface="Verdana" panose="020B0604030504040204" pitchFamily="34" charset="0"/>
                <a:cs typeface="Calibri" panose="020F0502020204030204" pitchFamily="34" charset="0"/>
              </a:rPr>
              <a:t>How?  Not with </a:t>
            </a:r>
            <a:r>
              <a:rPr lang="en-US" altLang="en-US" sz="3100" dirty="0">
                <a:solidFill>
                  <a:srgbClr val="FFFF99"/>
                </a:solidFill>
                <a:ea typeface="Verdana" panose="020B0604030504040204" pitchFamily="34" charset="0"/>
                <a:cs typeface="Calibri" panose="020F0502020204030204" pitchFamily="34" charset="0"/>
              </a:rPr>
              <a:t>empty</a:t>
            </a:r>
            <a:r>
              <a:rPr lang="en-US" altLang="en-US" sz="3100" dirty="0">
                <a:solidFill>
                  <a:schemeClr val="bg1"/>
                </a:solidFill>
                <a:ea typeface="Verdana" panose="020B0604030504040204" pitchFamily="34" charset="0"/>
                <a:cs typeface="Calibri" panose="020F0502020204030204" pitchFamily="34" charset="0"/>
              </a:rPr>
              <a:t> hope, 1 Th.4:13</a:t>
            </a:r>
          </a:p>
          <a:p>
            <a:pPr lvl="1">
              <a:spcAft>
                <a:spcPts val="600"/>
              </a:spcAft>
              <a:buFont typeface="Arial" panose="020B0604020202020204" pitchFamily="34" charset="0"/>
              <a:buChar char="•"/>
            </a:pPr>
            <a:r>
              <a:rPr lang="en-US" altLang="en-US" sz="3100" u="sng" dirty="0">
                <a:solidFill>
                  <a:srgbClr val="CCFFFF"/>
                </a:solidFill>
                <a:ea typeface="Verdana" panose="020B0604030504040204" pitchFamily="34" charset="0"/>
                <a:cs typeface="Calibri" panose="020F0502020204030204" pitchFamily="34" charset="0"/>
              </a:rPr>
              <a:t>Good</a:t>
            </a:r>
            <a:r>
              <a:rPr lang="en-US" altLang="en-US" sz="3100" dirty="0">
                <a:solidFill>
                  <a:srgbClr val="CCFFFF"/>
                </a:solidFill>
                <a:ea typeface="Verdana" panose="020B0604030504040204" pitchFamily="34" charset="0"/>
                <a:cs typeface="Calibri" panose="020F0502020204030204" pitchFamily="34" charset="0"/>
              </a:rPr>
              <a:t> hope </a:t>
            </a:r>
            <a:r>
              <a:rPr lang="en-US" altLang="en-US" sz="3100" dirty="0">
                <a:solidFill>
                  <a:schemeClr val="bg1"/>
                </a:solidFill>
                <a:ea typeface="Verdana" panose="020B0604030504040204" pitchFamily="34" charset="0"/>
                <a:cs typeface="Calibri" panose="020F0502020204030204" pitchFamily="34" charset="0"/>
              </a:rPr>
              <a:t>(= blessed hope, Tit.2:13)</a:t>
            </a:r>
          </a:p>
          <a:p>
            <a:pPr lvl="1">
              <a:spcAft>
                <a:spcPts val="0"/>
              </a:spcAft>
              <a:buFont typeface="Arial" panose="020B0604020202020204" pitchFamily="34" charset="0"/>
              <a:buChar char="•"/>
            </a:pPr>
            <a:r>
              <a:rPr lang="en-US" altLang="en-US" sz="3100" dirty="0">
                <a:solidFill>
                  <a:srgbClr val="CCFFFF"/>
                </a:solidFill>
                <a:ea typeface="Verdana" panose="020B0604030504040204" pitchFamily="34" charset="0"/>
                <a:cs typeface="Calibri" panose="020F0502020204030204" pitchFamily="34" charset="0"/>
              </a:rPr>
              <a:t>By </a:t>
            </a:r>
            <a:r>
              <a:rPr lang="en-US" altLang="en-US" sz="3100" u="sng" dirty="0">
                <a:solidFill>
                  <a:srgbClr val="CCFFFF"/>
                </a:solidFill>
                <a:ea typeface="Verdana" panose="020B0604030504040204" pitchFamily="34" charset="0"/>
                <a:cs typeface="Calibri" panose="020F0502020204030204" pitchFamily="34" charset="0"/>
              </a:rPr>
              <a:t>grace</a:t>
            </a:r>
            <a:r>
              <a:rPr lang="en-US" altLang="en-US" sz="3100" dirty="0">
                <a:solidFill>
                  <a:srgbClr val="CCFFFF"/>
                </a:solidFill>
                <a:ea typeface="Verdana" panose="020B0604030504040204" pitchFamily="34" charset="0"/>
                <a:cs typeface="Calibri" panose="020F0502020204030204" pitchFamily="34" charset="0"/>
              </a:rPr>
              <a:t> </a:t>
            </a:r>
            <a:r>
              <a:rPr lang="en-US" altLang="en-US" sz="3100" dirty="0">
                <a:solidFill>
                  <a:schemeClr val="bg1"/>
                </a:solidFill>
                <a:ea typeface="Verdana" panose="020B0604030504040204" pitchFamily="34" charset="0"/>
                <a:cs typeface="Calibri" panose="020F0502020204030204" pitchFamily="34" charset="0"/>
              </a:rPr>
              <a:t>(God loves, chooses, keeps)</a:t>
            </a:r>
          </a:p>
        </p:txBody>
      </p:sp>
    </p:spTree>
    <p:extLst>
      <p:ext uri="{BB962C8B-B14F-4D97-AF65-F5344CB8AC3E}">
        <p14:creationId xmlns:p14="http://schemas.microsoft.com/office/powerpoint/2010/main" val="3261444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09600"/>
          </a:xfrm>
        </p:spPr>
        <p:txBody>
          <a:bodyPr/>
          <a:lstStyle/>
          <a:p>
            <a:r>
              <a:rPr lang="en-US" altLang="en-US" sz="3600" dirty="0">
                <a:solidFill>
                  <a:schemeClr val="bg1"/>
                </a:solidFill>
              </a:rPr>
              <a:t>Word…Life…Light…God</a:t>
            </a:r>
          </a:p>
        </p:txBody>
      </p:sp>
      <p:sp>
        <p:nvSpPr>
          <p:cNvPr id="3075" name="Rectangle 3"/>
          <p:cNvSpPr>
            <a:spLocks noGrp="1" noChangeArrowheads="1"/>
          </p:cNvSpPr>
          <p:nvPr>
            <p:ph type="body" idx="1"/>
          </p:nvPr>
        </p:nvSpPr>
        <p:spPr>
          <a:xfrm>
            <a:off x="457200" y="990600"/>
            <a:ext cx="8229600" cy="5562600"/>
          </a:xfrm>
        </p:spPr>
        <p:txBody>
          <a:bodyPr/>
          <a:lstStyle/>
          <a:p>
            <a:pPr>
              <a:spcAft>
                <a:spcPts val="600"/>
              </a:spcAft>
            </a:pPr>
            <a:r>
              <a:rPr lang="en-US" altLang="en-US" dirty="0">
                <a:solidFill>
                  <a:schemeClr val="bg1"/>
                </a:solidFill>
              </a:rPr>
              <a:t>Jn.1:4</a:t>
            </a:r>
          </a:p>
          <a:p>
            <a:pPr lvl="1">
              <a:spcAft>
                <a:spcPts val="600"/>
              </a:spcAft>
            </a:pPr>
            <a:r>
              <a:rPr lang="en-US" altLang="en-US" sz="3200" dirty="0">
                <a:solidFill>
                  <a:srgbClr val="FFFFCC"/>
                </a:solidFill>
              </a:rPr>
              <a:t>From all eternity, life resided in the Word  </a:t>
            </a:r>
          </a:p>
          <a:p>
            <a:pPr lvl="1">
              <a:spcAft>
                <a:spcPts val="600"/>
              </a:spcAft>
            </a:pPr>
            <a:r>
              <a:rPr lang="en-US" altLang="en-US" sz="3200" dirty="0">
                <a:solidFill>
                  <a:srgbClr val="FFFFCC"/>
                </a:solidFill>
              </a:rPr>
              <a:t>Life:  light of men, therefore spiritual life</a:t>
            </a:r>
          </a:p>
          <a:p>
            <a:pPr lvl="1">
              <a:spcAft>
                <a:spcPts val="600"/>
              </a:spcAft>
            </a:pPr>
            <a:r>
              <a:rPr lang="en-US" altLang="en-US" sz="3200" dirty="0">
                <a:solidFill>
                  <a:srgbClr val="FFFFCC"/>
                </a:solidFill>
              </a:rPr>
              <a:t>Spiritual life is fellowship with God</a:t>
            </a:r>
          </a:p>
          <a:p>
            <a:pPr lvl="2">
              <a:spcAft>
                <a:spcPts val="600"/>
              </a:spcAft>
            </a:pPr>
            <a:r>
              <a:rPr lang="en-US" altLang="en-US" sz="3200" dirty="0">
                <a:solidFill>
                  <a:schemeClr val="bg1"/>
                </a:solidFill>
              </a:rPr>
              <a:t>Jn.17</a:t>
            </a:r>
            <a:r>
              <a:rPr lang="en-US" altLang="en-US" sz="3200" b="1" baseline="30000" dirty="0">
                <a:solidFill>
                  <a:schemeClr val="bg1"/>
                </a:solidFill>
              </a:rPr>
              <a:t>3</a:t>
            </a:r>
            <a:r>
              <a:rPr lang="en-US" altLang="en-US" sz="3200" dirty="0">
                <a:solidFill>
                  <a:schemeClr val="bg1"/>
                </a:solidFill>
              </a:rPr>
              <a:t> </a:t>
            </a:r>
            <a:r>
              <a:rPr lang="en-US" altLang="en-US" sz="3200" dirty="0">
                <a:solidFill>
                  <a:srgbClr val="CCFFFF"/>
                </a:solidFill>
              </a:rPr>
              <a:t>And this is eternal life, that they may know You, the only true God, and Jesus Christ whom You have sent.</a:t>
            </a:r>
          </a:p>
          <a:p>
            <a:pPr lvl="2">
              <a:spcAft>
                <a:spcPts val="600"/>
              </a:spcAft>
            </a:pPr>
            <a:endParaRPr lang="en-US" altLang="en-US" sz="3200" dirty="0">
              <a:solidFill>
                <a:schemeClr val="bg1"/>
              </a:solidFill>
            </a:endParaRPr>
          </a:p>
          <a:p>
            <a:pPr marL="0" indent="0">
              <a:buNone/>
            </a:pPr>
            <a:endParaRPr lang="en-US" altLang="en-US" dirty="0">
              <a:solidFill>
                <a:schemeClr val="bg1"/>
              </a:solidFill>
            </a:endParaRPr>
          </a:p>
        </p:txBody>
      </p:sp>
    </p:spTree>
    <p:extLst>
      <p:ext uri="{BB962C8B-B14F-4D97-AF65-F5344CB8AC3E}">
        <p14:creationId xmlns:p14="http://schemas.microsoft.com/office/powerpoint/2010/main" val="1683799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09600"/>
          </a:xfrm>
        </p:spPr>
        <p:txBody>
          <a:bodyPr/>
          <a:lstStyle/>
          <a:p>
            <a:r>
              <a:rPr lang="en-US" altLang="en-US" sz="3600" dirty="0">
                <a:solidFill>
                  <a:schemeClr val="bg1"/>
                </a:solidFill>
              </a:rPr>
              <a:t>Abundant Life</a:t>
            </a:r>
          </a:p>
        </p:txBody>
      </p:sp>
      <p:sp>
        <p:nvSpPr>
          <p:cNvPr id="3075" name="Rectangle 3"/>
          <p:cNvSpPr>
            <a:spLocks noGrp="1" noChangeArrowheads="1"/>
          </p:cNvSpPr>
          <p:nvPr>
            <p:ph type="body" idx="1"/>
          </p:nvPr>
        </p:nvSpPr>
        <p:spPr>
          <a:xfrm>
            <a:off x="457200" y="990600"/>
            <a:ext cx="8229600" cy="5562600"/>
          </a:xfrm>
        </p:spPr>
        <p:txBody>
          <a:bodyPr/>
          <a:lstStyle/>
          <a:p>
            <a:pPr>
              <a:spcAft>
                <a:spcPts val="600"/>
              </a:spcAft>
            </a:pPr>
            <a:r>
              <a:rPr lang="en-US" altLang="en-US" dirty="0">
                <a:solidFill>
                  <a:schemeClr val="bg1"/>
                </a:solidFill>
              </a:rPr>
              <a:t>Jn.10</a:t>
            </a:r>
            <a:r>
              <a:rPr lang="en-US" altLang="en-US" baseline="30000" dirty="0">
                <a:solidFill>
                  <a:schemeClr val="bg1"/>
                </a:solidFill>
              </a:rPr>
              <a:t>10</a:t>
            </a:r>
            <a:r>
              <a:rPr lang="en-US" altLang="en-US" dirty="0">
                <a:solidFill>
                  <a:schemeClr val="bg1"/>
                </a:solidFill>
              </a:rPr>
              <a:t> </a:t>
            </a:r>
            <a:r>
              <a:rPr lang="en-US" altLang="en-US" dirty="0">
                <a:solidFill>
                  <a:srgbClr val="CCFFFF"/>
                </a:solidFill>
              </a:rPr>
              <a:t>The thief does not come except to steal, and to kill, and to destroy. I have come that they may have life, and that they may have it more abundantly.</a:t>
            </a:r>
          </a:p>
          <a:p>
            <a:pPr lvl="1">
              <a:spcAft>
                <a:spcPts val="600"/>
              </a:spcAft>
            </a:pPr>
            <a:r>
              <a:rPr lang="en-US" altLang="en-US" sz="3100" dirty="0">
                <a:solidFill>
                  <a:schemeClr val="bg1"/>
                </a:solidFill>
              </a:rPr>
              <a:t>Abundant life: profuse, superfluous, unnecessary, life to the full.</a:t>
            </a:r>
          </a:p>
          <a:p>
            <a:pPr>
              <a:spcAft>
                <a:spcPts val="300"/>
              </a:spcAft>
            </a:pPr>
            <a:r>
              <a:rPr lang="en-US" altLang="en-US" sz="3100" dirty="0">
                <a:solidFill>
                  <a:srgbClr val="FFFFCC"/>
                </a:solidFill>
              </a:rPr>
              <a:t>Suggests fat, contented, flourishing sheep [pasture offers more nourishment than sheep can use].  </a:t>
            </a:r>
          </a:p>
          <a:p>
            <a:pPr lvl="1">
              <a:spcAft>
                <a:spcPts val="600"/>
              </a:spcAft>
            </a:pPr>
            <a:r>
              <a:rPr lang="en-US" altLang="en-US" sz="3100" dirty="0">
                <a:solidFill>
                  <a:srgbClr val="FFFFCC"/>
                </a:solidFill>
              </a:rPr>
              <a:t>‘This is living!’   </a:t>
            </a:r>
            <a:r>
              <a:rPr lang="en-US" altLang="en-US" sz="3100" dirty="0">
                <a:solidFill>
                  <a:schemeClr val="bg1"/>
                </a:solidFill>
              </a:rPr>
              <a:t>Ro.3:1</a:t>
            </a:r>
          </a:p>
          <a:p>
            <a:pPr marL="0" indent="0">
              <a:buNone/>
            </a:pPr>
            <a:endParaRPr lang="en-US" altLang="en-US" dirty="0">
              <a:solidFill>
                <a:schemeClr val="bg1"/>
              </a:solidFill>
            </a:endParaRPr>
          </a:p>
        </p:txBody>
      </p:sp>
    </p:spTree>
    <p:extLst>
      <p:ext uri="{BB962C8B-B14F-4D97-AF65-F5344CB8AC3E}">
        <p14:creationId xmlns:p14="http://schemas.microsoft.com/office/powerpoint/2010/main" val="3219525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09600"/>
          </a:xfrm>
        </p:spPr>
        <p:txBody>
          <a:bodyPr/>
          <a:lstStyle/>
          <a:p>
            <a:r>
              <a:rPr lang="en-US" altLang="en-US" sz="3600" dirty="0">
                <a:solidFill>
                  <a:schemeClr val="bg1"/>
                </a:solidFill>
              </a:rPr>
              <a:t>Abundant Life</a:t>
            </a:r>
          </a:p>
        </p:txBody>
      </p:sp>
      <p:sp>
        <p:nvSpPr>
          <p:cNvPr id="3075" name="Rectangle 3"/>
          <p:cNvSpPr>
            <a:spLocks noGrp="1" noChangeArrowheads="1"/>
          </p:cNvSpPr>
          <p:nvPr>
            <p:ph type="body" idx="1"/>
          </p:nvPr>
        </p:nvSpPr>
        <p:spPr>
          <a:xfrm>
            <a:off x="457200" y="990600"/>
            <a:ext cx="8229600" cy="5562600"/>
          </a:xfrm>
        </p:spPr>
        <p:txBody>
          <a:bodyPr/>
          <a:lstStyle/>
          <a:p>
            <a:pPr>
              <a:spcAft>
                <a:spcPts val="1200"/>
              </a:spcAft>
            </a:pPr>
            <a:r>
              <a:rPr lang="en-US" altLang="en-US" dirty="0">
                <a:solidFill>
                  <a:schemeClr val="bg1"/>
                </a:solidFill>
              </a:rPr>
              <a:t>Jn.1</a:t>
            </a:r>
            <a:r>
              <a:rPr lang="en-US" altLang="en-US" b="1" baseline="30000" dirty="0">
                <a:solidFill>
                  <a:schemeClr val="bg1"/>
                </a:solidFill>
              </a:rPr>
              <a:t>16</a:t>
            </a:r>
            <a:r>
              <a:rPr lang="en-US" altLang="en-US" dirty="0">
                <a:solidFill>
                  <a:schemeClr val="bg1"/>
                </a:solidFill>
              </a:rPr>
              <a:t> </a:t>
            </a:r>
            <a:r>
              <a:rPr lang="en-US" altLang="en-US" sz="3100" dirty="0">
                <a:solidFill>
                  <a:srgbClr val="CCFFFF"/>
                </a:solidFill>
              </a:rPr>
              <a:t>And of His fullness we have all received, and </a:t>
            </a:r>
            <a:r>
              <a:rPr lang="en-US" altLang="en-US" sz="3100" u="sng" dirty="0">
                <a:solidFill>
                  <a:srgbClr val="CCFFFF"/>
                </a:solidFill>
              </a:rPr>
              <a:t>grace for grace</a:t>
            </a:r>
          </a:p>
          <a:p>
            <a:pPr>
              <a:spcAft>
                <a:spcPts val="600"/>
              </a:spcAft>
            </a:pPr>
            <a:r>
              <a:rPr lang="en-US" altLang="en-US" dirty="0">
                <a:solidFill>
                  <a:schemeClr val="bg1"/>
                </a:solidFill>
              </a:rPr>
              <a:t>Jn.6</a:t>
            </a:r>
            <a:r>
              <a:rPr lang="en-US" altLang="en-US" b="1" baseline="30000" dirty="0">
                <a:solidFill>
                  <a:schemeClr val="bg1"/>
                </a:solidFill>
              </a:rPr>
              <a:t>12</a:t>
            </a:r>
            <a:r>
              <a:rPr lang="en-US" altLang="en-US" baseline="30000" dirty="0">
                <a:solidFill>
                  <a:schemeClr val="bg1"/>
                </a:solidFill>
              </a:rPr>
              <a:t> </a:t>
            </a:r>
            <a:r>
              <a:rPr lang="en-US" altLang="en-US" sz="3100" dirty="0">
                <a:solidFill>
                  <a:srgbClr val="CCFFFF"/>
                </a:solidFill>
              </a:rPr>
              <a:t>So when they were filled, He said to His disciples, “Gather up the fragments that remain, so that nothing is lost.”  </a:t>
            </a:r>
            <a:r>
              <a:rPr lang="en-US" altLang="en-US" b="1" baseline="30000" dirty="0">
                <a:solidFill>
                  <a:schemeClr val="bg1"/>
                </a:solidFill>
              </a:rPr>
              <a:t>13</a:t>
            </a:r>
            <a:r>
              <a:rPr lang="en-US" altLang="en-US" dirty="0">
                <a:solidFill>
                  <a:schemeClr val="bg1"/>
                </a:solidFill>
              </a:rPr>
              <a:t> </a:t>
            </a:r>
            <a:r>
              <a:rPr lang="en-US" altLang="en-US" sz="3100" dirty="0">
                <a:solidFill>
                  <a:srgbClr val="CCFFFF"/>
                </a:solidFill>
              </a:rPr>
              <a:t>Therefore they gathered them up, and filled twelve baskets with the fragments of the five barley loaves which were left over by those who had eaten. </a:t>
            </a:r>
          </a:p>
        </p:txBody>
      </p:sp>
    </p:spTree>
    <p:extLst>
      <p:ext uri="{BB962C8B-B14F-4D97-AF65-F5344CB8AC3E}">
        <p14:creationId xmlns:p14="http://schemas.microsoft.com/office/powerpoint/2010/main" val="1644036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09600"/>
          </a:xfrm>
        </p:spPr>
        <p:txBody>
          <a:bodyPr/>
          <a:lstStyle/>
          <a:p>
            <a:r>
              <a:rPr lang="en-US" altLang="en-US" sz="3600" dirty="0">
                <a:solidFill>
                  <a:schemeClr val="bg1"/>
                </a:solidFill>
              </a:rPr>
              <a:t>Abundant Life</a:t>
            </a:r>
          </a:p>
        </p:txBody>
      </p:sp>
      <p:sp>
        <p:nvSpPr>
          <p:cNvPr id="3075" name="Rectangle 3"/>
          <p:cNvSpPr>
            <a:spLocks noGrp="1" noChangeArrowheads="1"/>
          </p:cNvSpPr>
          <p:nvPr>
            <p:ph type="body" idx="1"/>
          </p:nvPr>
        </p:nvSpPr>
        <p:spPr>
          <a:xfrm>
            <a:off x="457200" y="990600"/>
            <a:ext cx="8229600" cy="5562600"/>
          </a:xfrm>
        </p:spPr>
        <p:txBody>
          <a:bodyPr/>
          <a:lstStyle/>
          <a:p>
            <a:pPr>
              <a:spcAft>
                <a:spcPts val="600"/>
              </a:spcAft>
            </a:pPr>
            <a:r>
              <a:rPr lang="en-US" altLang="en-US" dirty="0">
                <a:solidFill>
                  <a:schemeClr val="bg1"/>
                </a:solidFill>
              </a:rPr>
              <a:t>Ep.1</a:t>
            </a:r>
            <a:r>
              <a:rPr lang="en-US" altLang="en-US" baseline="30000" dirty="0">
                <a:solidFill>
                  <a:schemeClr val="bg1"/>
                </a:solidFill>
              </a:rPr>
              <a:t>3</a:t>
            </a:r>
            <a:r>
              <a:rPr lang="en-US" altLang="en-US" dirty="0">
                <a:solidFill>
                  <a:schemeClr val="bg1"/>
                </a:solidFill>
              </a:rPr>
              <a:t> </a:t>
            </a:r>
            <a:r>
              <a:rPr lang="en-US" altLang="en-US" sz="3100" dirty="0">
                <a:solidFill>
                  <a:srgbClr val="CCFFFF"/>
                </a:solidFill>
              </a:rPr>
              <a:t>Blessed be the God and Father of our Lord Jesus Christ, who has blessed us with every spiritual blessing in the heavenly places in Christ</a:t>
            </a:r>
          </a:p>
          <a:p>
            <a:pPr>
              <a:spcAft>
                <a:spcPts val="600"/>
              </a:spcAft>
            </a:pPr>
            <a:r>
              <a:rPr lang="en-US" altLang="en-US" dirty="0">
                <a:solidFill>
                  <a:schemeClr val="bg1"/>
                </a:solidFill>
              </a:rPr>
              <a:t>Those who ignore God’s provisions only cheat themselves</a:t>
            </a:r>
          </a:p>
        </p:txBody>
      </p:sp>
      <p:sp>
        <p:nvSpPr>
          <p:cNvPr id="2" name="Rectangle 1">
            <a:extLst>
              <a:ext uri="{FF2B5EF4-FFF2-40B4-BE49-F238E27FC236}">
                <a16:creationId xmlns:a16="http://schemas.microsoft.com/office/drawing/2014/main" id="{066CC8B3-23CA-403A-83CC-545298067DFC}"/>
              </a:ext>
            </a:extLst>
          </p:cNvPr>
          <p:cNvSpPr/>
          <p:nvPr/>
        </p:nvSpPr>
        <p:spPr>
          <a:xfrm>
            <a:off x="1189180" y="4343400"/>
            <a:ext cx="6781800" cy="1371600"/>
          </a:xfrm>
          <a:prstGeom prst="rect">
            <a:avLst/>
          </a:prstGeom>
          <a:solidFill>
            <a:schemeClr val="accent6">
              <a:lumMod val="5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100" dirty="0">
                <a:solidFill>
                  <a:srgbClr val="FFFFCC"/>
                </a:solidFill>
              </a:rPr>
              <a:t>“Life is made up of sobs, sniffles, and smiles, with sniffles predominating”</a:t>
            </a:r>
            <a:br>
              <a:rPr lang="en-US" sz="3100" dirty="0"/>
            </a:br>
            <a:r>
              <a:rPr lang="en-US" sz="2400" dirty="0"/>
              <a:t>– O. Henry </a:t>
            </a:r>
          </a:p>
        </p:txBody>
      </p:sp>
    </p:spTree>
    <p:extLst>
      <p:ext uri="{BB962C8B-B14F-4D97-AF65-F5344CB8AC3E}">
        <p14:creationId xmlns:p14="http://schemas.microsoft.com/office/powerpoint/2010/main" val="1419070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38200"/>
            <a:ext cx="6858000" cy="1295400"/>
          </a:xfrm>
          <a:solidFill>
            <a:schemeClr val="tx1"/>
          </a:solidFill>
          <a:ln>
            <a:solidFill>
              <a:srgbClr val="00B0F0"/>
            </a:solidFill>
          </a:ln>
          <a:effectLst>
            <a:outerShdw blurRad="50800" dist="38100" dir="2700000" algn="tl" rotWithShape="0">
              <a:prstClr val="black">
                <a:alpha val="40000"/>
              </a:prstClr>
            </a:outerShdw>
          </a:effectLst>
        </p:spPr>
        <p:txBody>
          <a:bodyPr anchor="ctr" anchorCtr="0"/>
          <a:lstStyle/>
          <a:p>
            <a:r>
              <a:rPr 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I. </a:t>
            </a:r>
            <a:r>
              <a:rPr lang="en-US" sz="3600" dirty="0">
                <a:solidFill>
                  <a:srgbClr val="FFFF99"/>
                </a:solidFill>
                <a:latin typeface="+mn-lt"/>
                <a:ea typeface="Verdana" panose="020B0604030504040204" pitchFamily="34" charset="0"/>
                <a:cs typeface="Verdana" panose="020B0604030504040204" pitchFamily="34" charset="0"/>
              </a:rPr>
              <a:t>How Should We Not Live?</a:t>
            </a:r>
            <a:endParaRPr lang="en-US" sz="3800" dirty="0">
              <a:solidFill>
                <a:schemeClr val="bg1"/>
              </a:solidFill>
              <a:latin typeface="+mn-lt"/>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2729013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609600"/>
          </a:xfrm>
        </p:spPr>
        <p:txBody>
          <a:bodyPr/>
          <a:lstStyle/>
          <a:p>
            <a:r>
              <a:rPr lang="en-US" altLang="en-US" sz="3600" dirty="0">
                <a:solidFill>
                  <a:srgbClr val="FFFFCC"/>
                </a:solidFill>
              </a:rPr>
              <a:t>NOT for abundant possessions</a:t>
            </a:r>
          </a:p>
        </p:txBody>
      </p:sp>
      <p:sp>
        <p:nvSpPr>
          <p:cNvPr id="3075" name="Rectangle 3"/>
          <p:cNvSpPr>
            <a:spLocks noGrp="1" noChangeArrowheads="1"/>
          </p:cNvSpPr>
          <p:nvPr>
            <p:ph type="body" idx="1"/>
          </p:nvPr>
        </p:nvSpPr>
        <p:spPr>
          <a:xfrm>
            <a:off x="457200" y="838200"/>
            <a:ext cx="8229600" cy="5715000"/>
          </a:xfrm>
        </p:spPr>
        <p:txBody>
          <a:bodyPr/>
          <a:lstStyle/>
          <a:p>
            <a:pPr>
              <a:spcAft>
                <a:spcPts val="300"/>
              </a:spcAft>
              <a:buFont typeface="Wingdings" panose="05000000000000000000" pitchFamily="2" charset="2"/>
              <a:buChar char="§"/>
            </a:pPr>
            <a:r>
              <a:rPr lang="en-US" altLang="en-US" sz="3100" dirty="0">
                <a:solidFill>
                  <a:schemeClr val="bg1"/>
                </a:solidFill>
              </a:rPr>
              <a:t>Lk.12</a:t>
            </a:r>
            <a:r>
              <a:rPr lang="en-US" altLang="en-US" sz="3100" baseline="30000" dirty="0">
                <a:solidFill>
                  <a:schemeClr val="bg1"/>
                </a:solidFill>
              </a:rPr>
              <a:t>15</a:t>
            </a:r>
            <a:r>
              <a:rPr lang="en-US" altLang="en-US" sz="3100" dirty="0">
                <a:solidFill>
                  <a:schemeClr val="bg1"/>
                </a:solidFill>
              </a:rPr>
              <a:t> </a:t>
            </a:r>
            <a:r>
              <a:rPr lang="en-US" altLang="en-US" sz="3100" dirty="0">
                <a:solidFill>
                  <a:srgbClr val="CCFFCC"/>
                </a:solidFill>
              </a:rPr>
              <a:t>And He said to them, “Take heed and beware of covetousness, for one’s life does not consist in the abundance of the things he possesses.”</a:t>
            </a:r>
          </a:p>
          <a:p>
            <a:pPr lvl="1">
              <a:spcAft>
                <a:spcPts val="300"/>
              </a:spcAft>
              <a:buFont typeface="Wingdings" panose="05000000000000000000" pitchFamily="2" charset="2"/>
              <a:buChar char="§"/>
            </a:pPr>
            <a:r>
              <a:rPr lang="en-US" altLang="en-US" sz="3100" dirty="0">
                <a:solidFill>
                  <a:schemeClr val="bg1"/>
                </a:solidFill>
              </a:rPr>
              <a:t>Take heed: guard; take appropriate action to ward off a foe.</a:t>
            </a:r>
          </a:p>
          <a:p>
            <a:pPr lvl="1">
              <a:spcAft>
                <a:spcPts val="600"/>
              </a:spcAft>
              <a:buFont typeface="Wingdings" panose="05000000000000000000" pitchFamily="2" charset="2"/>
              <a:buChar char="§"/>
            </a:pPr>
            <a:r>
              <a:rPr lang="en-US" altLang="en-US" sz="3100" dirty="0">
                <a:solidFill>
                  <a:schemeClr val="bg1"/>
                </a:solidFill>
              </a:rPr>
              <a:t>Even as Jesus preached, some were preoccupied with worldly goods (v.13).</a:t>
            </a:r>
          </a:p>
        </p:txBody>
      </p:sp>
      <p:sp>
        <p:nvSpPr>
          <p:cNvPr id="2" name="Rectangle 1">
            <a:extLst>
              <a:ext uri="{FF2B5EF4-FFF2-40B4-BE49-F238E27FC236}">
                <a16:creationId xmlns:a16="http://schemas.microsoft.com/office/drawing/2014/main" id="{5AEC2CD9-0349-40B8-9E43-76D23CECBEB1}"/>
              </a:ext>
            </a:extLst>
          </p:cNvPr>
          <p:cNvSpPr/>
          <p:nvPr/>
        </p:nvSpPr>
        <p:spPr>
          <a:xfrm>
            <a:off x="1057877" y="5105400"/>
            <a:ext cx="7028559" cy="762000"/>
          </a:xfrm>
          <a:prstGeom prst="rect">
            <a:avLst/>
          </a:prstGeom>
          <a:solidFill>
            <a:schemeClr val="accent6">
              <a:lumMod val="5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100" dirty="0"/>
              <a:t>Many surrender treasures for trinkets</a:t>
            </a:r>
          </a:p>
        </p:txBody>
      </p:sp>
    </p:spTree>
    <p:extLst>
      <p:ext uri="{BB962C8B-B14F-4D97-AF65-F5344CB8AC3E}">
        <p14:creationId xmlns:p14="http://schemas.microsoft.com/office/powerpoint/2010/main" val="3708418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609600"/>
          </a:xfrm>
        </p:spPr>
        <p:txBody>
          <a:bodyPr/>
          <a:lstStyle/>
          <a:p>
            <a:r>
              <a:rPr lang="en-US" altLang="en-US" sz="3600" dirty="0">
                <a:solidFill>
                  <a:srgbClr val="FFFFCC"/>
                </a:solidFill>
              </a:rPr>
              <a:t>NOT entangled in temporal distractions</a:t>
            </a:r>
          </a:p>
        </p:txBody>
      </p:sp>
      <p:sp>
        <p:nvSpPr>
          <p:cNvPr id="3075" name="Rectangle 3"/>
          <p:cNvSpPr>
            <a:spLocks noGrp="1" noChangeArrowheads="1"/>
          </p:cNvSpPr>
          <p:nvPr>
            <p:ph type="body" idx="1"/>
          </p:nvPr>
        </p:nvSpPr>
        <p:spPr>
          <a:xfrm>
            <a:off x="457200" y="914400"/>
            <a:ext cx="8229600" cy="5486400"/>
          </a:xfrm>
        </p:spPr>
        <p:txBody>
          <a:bodyPr/>
          <a:lstStyle/>
          <a:p>
            <a:pPr>
              <a:spcAft>
                <a:spcPts val="0"/>
              </a:spcAft>
              <a:buFont typeface="Wingdings" panose="05000000000000000000" pitchFamily="2" charset="2"/>
              <a:buChar char="§"/>
            </a:pPr>
            <a:r>
              <a:rPr lang="en-US" altLang="en-US" sz="3100" dirty="0">
                <a:solidFill>
                  <a:schemeClr val="bg1"/>
                </a:solidFill>
              </a:rPr>
              <a:t>2 Tim.2</a:t>
            </a:r>
            <a:r>
              <a:rPr lang="en-US" altLang="en-US" sz="3100" b="1" baseline="30000" dirty="0">
                <a:solidFill>
                  <a:schemeClr val="bg1"/>
                </a:solidFill>
              </a:rPr>
              <a:t>4</a:t>
            </a:r>
            <a:r>
              <a:rPr lang="en-US" altLang="en-US" sz="3100" dirty="0">
                <a:solidFill>
                  <a:schemeClr val="bg1"/>
                </a:solidFill>
              </a:rPr>
              <a:t> No one engaged in warfare entangles himself with the affairs of this life, that he may please him who enlisted him as a soldier.</a:t>
            </a:r>
          </a:p>
          <a:p>
            <a:pPr lvl="1">
              <a:spcAft>
                <a:spcPts val="600"/>
              </a:spcAft>
              <a:buFont typeface="Wingdings" panose="05000000000000000000" pitchFamily="2" charset="2"/>
              <a:buChar char="§"/>
            </a:pPr>
            <a:r>
              <a:rPr lang="en-US" altLang="en-US" sz="3100" dirty="0">
                <a:solidFill>
                  <a:srgbClr val="CCFFCC"/>
                </a:solidFill>
              </a:rPr>
              <a:t>Of sheep whose wool is caught in thorns; to be involved in an activity to point of interference with another objective.   </a:t>
            </a:r>
          </a:p>
          <a:p>
            <a:r>
              <a:rPr lang="en-US" altLang="en-US" sz="3100" dirty="0">
                <a:solidFill>
                  <a:schemeClr val="bg1"/>
                </a:solidFill>
              </a:rPr>
              <a:t>2 Pt.2</a:t>
            </a:r>
            <a:r>
              <a:rPr lang="en-US" altLang="en-US" sz="3100" baseline="30000" dirty="0">
                <a:solidFill>
                  <a:schemeClr val="bg1"/>
                </a:solidFill>
              </a:rPr>
              <a:t>20</a:t>
            </a:r>
            <a:endParaRPr lang="en-US" altLang="en-US" sz="3100" dirty="0">
              <a:solidFill>
                <a:schemeClr val="bg1"/>
              </a:solidFill>
            </a:endParaRPr>
          </a:p>
          <a:p>
            <a:pPr lvl="1">
              <a:spcAft>
                <a:spcPts val="600"/>
              </a:spcAft>
              <a:buFont typeface="Wingdings" panose="05000000000000000000" pitchFamily="2" charset="2"/>
              <a:buChar char="§"/>
            </a:pPr>
            <a:r>
              <a:rPr lang="en-US" altLang="en-US" sz="3100" dirty="0">
                <a:solidFill>
                  <a:schemeClr val="bg1"/>
                </a:solidFill>
              </a:rPr>
              <a:t>“Didn’t Paul make tents?”</a:t>
            </a:r>
          </a:p>
        </p:txBody>
      </p:sp>
    </p:spTree>
    <p:extLst>
      <p:ext uri="{BB962C8B-B14F-4D97-AF65-F5344CB8AC3E}">
        <p14:creationId xmlns:p14="http://schemas.microsoft.com/office/powerpoint/2010/main" val="4234140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4323</TotalTime>
  <Words>1426</Words>
  <Application>Microsoft Office PowerPoint</Application>
  <PresentationFormat>On-screen Show (4:3)</PresentationFormat>
  <Paragraphs>131</Paragraphs>
  <Slides>22</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22</vt:i4>
      </vt:variant>
    </vt:vector>
  </HeadingPairs>
  <TitlesOfParts>
    <vt:vector size="29" baseType="lpstr">
      <vt:lpstr>Arial</vt:lpstr>
      <vt:lpstr>Calibri</vt:lpstr>
      <vt:lpstr>Times New Roman</vt:lpstr>
      <vt:lpstr>Verdana</vt:lpstr>
      <vt:lpstr>Wingdings</vt:lpstr>
      <vt:lpstr>Default Design</vt:lpstr>
      <vt:lpstr>1_Default Design</vt:lpstr>
      <vt:lpstr>PowerPoint Presentation</vt:lpstr>
      <vt:lpstr>Life</vt:lpstr>
      <vt:lpstr>Word…Life…Light…God</vt:lpstr>
      <vt:lpstr>Abundant Life</vt:lpstr>
      <vt:lpstr>Abundant Life</vt:lpstr>
      <vt:lpstr>Abundant Life</vt:lpstr>
      <vt:lpstr>I. How Should We Not Live?</vt:lpstr>
      <vt:lpstr>NOT for abundant possessions</vt:lpstr>
      <vt:lpstr>NOT entangled in temporal distractions</vt:lpstr>
      <vt:lpstr>NOT in trivial pursuit</vt:lpstr>
      <vt:lpstr>NOT in pride of life</vt:lpstr>
      <vt:lpstr>NOT mere survival vs spiritual triumph</vt:lpstr>
      <vt:lpstr>Typical Lifespan</vt:lpstr>
      <vt:lpstr>II. How Should We Live?</vt:lpstr>
      <vt:lpstr>1. By every word of God</vt:lpstr>
      <vt:lpstr>2. By faith</vt:lpstr>
      <vt:lpstr>3. By teaching / training</vt:lpstr>
      <vt:lpstr>3. By teaching / training</vt:lpstr>
      <vt:lpstr>3. By teaching / training</vt:lpstr>
      <vt:lpstr>3. By teaching / training</vt:lpstr>
      <vt:lpstr>3. By teaching / training</vt:lpstr>
      <vt:lpstr>4. In hope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 Duggin</dc:creator>
  <cp:lastModifiedBy>Ty Johnson</cp:lastModifiedBy>
  <cp:revision>445</cp:revision>
  <dcterms:created xsi:type="dcterms:W3CDTF">2004-01-08T21:08:14Z</dcterms:created>
  <dcterms:modified xsi:type="dcterms:W3CDTF">2021-10-10T01:47:04Z</dcterms:modified>
</cp:coreProperties>
</file>