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493" r:id="rId3"/>
    <p:sldId id="475" r:id="rId4"/>
    <p:sldId id="514" r:id="rId5"/>
    <p:sldId id="515" r:id="rId6"/>
    <p:sldId id="524" r:id="rId7"/>
    <p:sldId id="516" r:id="rId8"/>
    <p:sldId id="525" r:id="rId9"/>
    <p:sldId id="517" r:id="rId10"/>
    <p:sldId id="498" r:id="rId11"/>
    <p:sldId id="518" r:id="rId12"/>
    <p:sldId id="519" r:id="rId13"/>
    <p:sldId id="520" r:id="rId14"/>
    <p:sldId id="521" r:id="rId15"/>
    <p:sldId id="522" r:id="rId16"/>
    <p:sldId id="499" r:id="rId17"/>
    <p:sldId id="52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CCFFFF"/>
    <a:srgbClr val="00CCFF"/>
    <a:srgbClr val="FFFFCC"/>
    <a:srgbClr val="FF3300"/>
    <a:srgbClr val="000099"/>
    <a:srgbClr val="808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C323188D-357B-4E16-97A3-49A427250974}"/>
    <pc:docChg chg="delSld delMainMaster">
      <pc:chgData name="Ty Johnson" userId="2df4d96252200d5b" providerId="LiveId" clId="{C323188D-357B-4E16-97A3-49A427250974}" dt="2021-11-05T23:19:32.237" v="1" actId="47"/>
      <pc:docMkLst>
        <pc:docMk/>
      </pc:docMkLst>
      <pc:sldChg chg="del">
        <pc:chgData name="Ty Johnson" userId="2df4d96252200d5b" providerId="LiveId" clId="{C323188D-357B-4E16-97A3-49A427250974}" dt="2021-11-05T23:19:12.787" v="0" actId="47"/>
        <pc:sldMkLst>
          <pc:docMk/>
          <pc:sldMk cId="2890865879" sldId="303"/>
        </pc:sldMkLst>
      </pc:sldChg>
      <pc:sldChg chg="del">
        <pc:chgData name="Ty Johnson" userId="2df4d96252200d5b" providerId="LiveId" clId="{C323188D-357B-4E16-97A3-49A427250974}" dt="2021-11-05T23:19:12.787" v="0" actId="47"/>
        <pc:sldMkLst>
          <pc:docMk/>
          <pc:sldMk cId="297008950" sldId="365"/>
        </pc:sldMkLst>
      </pc:sldChg>
      <pc:sldChg chg="del">
        <pc:chgData name="Ty Johnson" userId="2df4d96252200d5b" providerId="LiveId" clId="{C323188D-357B-4E16-97A3-49A427250974}" dt="2021-11-05T23:19:12.787" v="0" actId="47"/>
        <pc:sldMkLst>
          <pc:docMk/>
          <pc:sldMk cId="0" sldId="371"/>
        </pc:sldMkLst>
      </pc:sldChg>
      <pc:sldChg chg="del">
        <pc:chgData name="Ty Johnson" userId="2df4d96252200d5b" providerId="LiveId" clId="{C323188D-357B-4E16-97A3-49A427250974}" dt="2021-11-05T23:19:32.237" v="1" actId="47"/>
        <pc:sldMkLst>
          <pc:docMk/>
          <pc:sldMk cId="3480775480" sldId="513"/>
        </pc:sldMkLst>
      </pc:sldChg>
      <pc:sldMasterChg chg="del delSldLayout">
        <pc:chgData name="Ty Johnson" userId="2df4d96252200d5b" providerId="LiveId" clId="{C323188D-357B-4E16-97A3-49A427250974}" dt="2021-11-05T23:19:12.787" v="0" actId="47"/>
        <pc:sldMasterMkLst>
          <pc:docMk/>
          <pc:sldMasterMk cId="3700403599" sldId="2147483673"/>
        </pc:sldMasterMkLst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1248021147" sldId="2147483674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1486258956" sldId="2147483675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3957728985" sldId="2147483676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85506725" sldId="2147483677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2653917787" sldId="2147483678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279157864" sldId="2147483679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3784619216" sldId="2147483680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1264724185" sldId="2147483681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2002251909" sldId="2147483682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147010024" sldId="2147483683"/>
          </pc:sldLayoutMkLst>
        </pc:sldLayoutChg>
        <pc:sldLayoutChg chg="del">
          <pc:chgData name="Ty Johnson" userId="2df4d96252200d5b" providerId="LiveId" clId="{C323188D-357B-4E16-97A3-49A427250974}" dt="2021-11-05T23:19:12.787" v="0" actId="47"/>
          <pc:sldLayoutMkLst>
            <pc:docMk/>
            <pc:sldMasterMk cId="3700403599" sldId="2147483673"/>
            <pc:sldLayoutMk cId="802244515" sldId="2147483684"/>
          </pc:sldLayoutMkLst>
        </pc:sldLayoutChg>
      </pc:sldMasterChg>
      <pc:sldMasterChg chg="del delSldLayout">
        <pc:chgData name="Ty Johnson" userId="2df4d96252200d5b" providerId="LiveId" clId="{C323188D-357B-4E16-97A3-49A427250974}" dt="2021-11-05T23:19:32.237" v="1" actId="47"/>
        <pc:sldMasterMkLst>
          <pc:docMk/>
          <pc:sldMasterMk cId="331589190" sldId="2147483685"/>
        </pc:sldMasterMkLst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4185683469" sldId="2147483686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2276296235" sldId="2147483687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1436798197" sldId="2147483688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2273609711" sldId="2147483689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910009451" sldId="2147483690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1921115473" sldId="2147483691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3160251839" sldId="2147483692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3464101256" sldId="2147483693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4207794560" sldId="2147483694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2956922130" sldId="2147483695"/>
          </pc:sldLayoutMkLst>
        </pc:sldLayoutChg>
        <pc:sldLayoutChg chg="del">
          <pc:chgData name="Ty Johnson" userId="2df4d96252200d5b" providerId="LiveId" clId="{C323188D-357B-4E16-97A3-49A427250974}" dt="2021-11-05T23:19:32.237" v="1" actId="47"/>
          <pc:sldLayoutMkLst>
            <pc:docMk/>
            <pc:sldMasterMk cId="331589190" sldId="2147483685"/>
            <pc:sldLayoutMk cId="2281523372" sldId="214748369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7"/>
            <a:ext cx="5748913" cy="99983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was a Miracle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Miracles were…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Immediate. </a:t>
            </a:r>
            <a:r>
              <a:rPr lang="en-US" dirty="0">
                <a:solidFill>
                  <a:schemeClr val="bg1"/>
                </a:solidFill>
              </a:rPr>
              <a:t>  Ac.3:7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Complete.</a:t>
            </a:r>
            <a:r>
              <a:rPr lang="en-US" dirty="0">
                <a:solidFill>
                  <a:schemeClr val="bg1"/>
                </a:solidFill>
              </a:rPr>
              <a:t>   Ac.3:16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Above natural law</a:t>
            </a:r>
            <a:r>
              <a:rPr lang="en-US" dirty="0">
                <a:solidFill>
                  <a:srgbClr val="FFFF99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  Ac.3:16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Undeniable. </a:t>
            </a:r>
            <a:r>
              <a:rPr lang="en-US" dirty="0">
                <a:solidFill>
                  <a:srgbClr val="FFFF99"/>
                </a:solidFill>
              </a:rPr>
              <a:t>  </a:t>
            </a:r>
            <a:r>
              <a:rPr lang="en-US" dirty="0">
                <a:solidFill>
                  <a:schemeClr val="bg1"/>
                </a:solidFill>
              </a:rPr>
              <a:t>Ac.4:16   (6:7)</a:t>
            </a:r>
          </a:p>
        </p:txBody>
      </p:sp>
    </p:spTree>
    <p:extLst>
      <p:ext uri="{BB962C8B-B14F-4D97-AF65-F5344CB8AC3E}">
        <p14:creationId xmlns:p14="http://schemas.microsoft.com/office/powerpoint/2010/main" val="13085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630385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Three Words, Hb.2:1-4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90E128-4FAF-4677-90BC-E58EDE53C6B4}"/>
              </a:ext>
            </a:extLst>
          </p:cNvPr>
          <p:cNvSpPr/>
          <p:nvPr/>
        </p:nvSpPr>
        <p:spPr>
          <a:xfrm>
            <a:off x="1410856" y="1828800"/>
            <a:ext cx="6324599" cy="13646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Miraculous</a:t>
            </a:r>
            <a:b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</a:b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Divine Healing</a:t>
            </a:r>
            <a:endParaRPr kumimoji="0" lang="en-US" sz="40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4E6E85-11DE-4322-9C54-7A48A77B4CF9}"/>
              </a:ext>
            </a:extLst>
          </p:cNvPr>
          <p:cNvSpPr/>
          <p:nvPr/>
        </p:nvSpPr>
        <p:spPr>
          <a:xfrm>
            <a:off x="1962728" y="1219200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2400" i="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Miracles Were . . .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27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The issue is not: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healing divine?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Did God ever heal miraculously?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Could God heal miraculously today?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Should we pray for the sick?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99"/>
                </a:solidFill>
              </a:rPr>
              <a:t>The issue is: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chemeClr val="bg1"/>
                </a:solidFill>
              </a:rPr>
              <a:t>Does God heal miraculously today?</a:t>
            </a:r>
          </a:p>
        </p:txBody>
      </p:sp>
    </p:spTree>
    <p:extLst>
      <p:ext uri="{BB962C8B-B14F-4D97-AF65-F5344CB8AC3E}">
        <p14:creationId xmlns:p14="http://schemas.microsoft.com/office/powerpoint/2010/main" val="10367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Never underestimate power</a:t>
            </a:r>
            <a:br>
              <a:rPr lang="en-US" sz="3600" dirty="0">
                <a:solidFill>
                  <a:srgbClr val="FFFF99"/>
                </a:solidFill>
              </a:rPr>
            </a:br>
            <a:r>
              <a:rPr lang="en-US" sz="3600" dirty="0">
                <a:solidFill>
                  <a:srgbClr val="FFFF99"/>
                </a:solidFill>
              </a:rPr>
              <a:t>of God’s providence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Ja.5:17-18, God’s providence?   </a:t>
            </a:r>
            <a:r>
              <a:rPr lang="en-US" u="sng" dirty="0">
                <a:solidFill>
                  <a:schemeClr val="bg1"/>
                </a:solidFill>
              </a:rPr>
              <a:t>1 K.18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Even in days of miracles, God’s providence worked great things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Gn.37-50, Joseph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Ruth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Ro.15:30-32, Rome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Walk to Rome on water?  </a:t>
            </a:r>
            <a:r>
              <a:rPr lang="en-US" sz="3200" dirty="0">
                <a:solidFill>
                  <a:srgbClr val="FFFF99"/>
                </a:solidFill>
              </a:rPr>
              <a:t>(miracle)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Ride on ships?  </a:t>
            </a:r>
            <a:r>
              <a:rPr lang="en-US" sz="3200" dirty="0">
                <a:solidFill>
                  <a:srgbClr val="FFFF99"/>
                </a:solidFill>
              </a:rPr>
              <a:t>(providence)</a:t>
            </a:r>
          </a:p>
        </p:txBody>
      </p:sp>
    </p:spTree>
    <p:extLst>
      <p:ext uri="{BB962C8B-B14F-4D97-AF65-F5344CB8AC3E}">
        <p14:creationId xmlns:p14="http://schemas.microsoft.com/office/powerpoint/2010/main" val="6286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4114800" cy="1143000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NT healing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D0FEC1-F5BE-48BC-8544-7C891F12FF75}"/>
              </a:ext>
            </a:extLst>
          </p:cNvPr>
          <p:cNvSpPr txBox="1">
            <a:spLocks/>
          </p:cNvSpPr>
          <p:nvPr/>
        </p:nvSpPr>
        <p:spPr bwMode="auto">
          <a:xfrm>
            <a:off x="4581236" y="76200"/>
            <a:ext cx="411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FFFF99"/>
                </a:solidFill>
              </a:rPr>
              <a:t>Modern fakes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862F29-4FB0-4A4E-A643-8E06C62CEA61}"/>
              </a:ext>
            </a:extLst>
          </p:cNvPr>
          <p:cNvSpPr/>
          <p:nvPr/>
        </p:nvSpPr>
        <p:spPr>
          <a:xfrm>
            <a:off x="381000" y="1143000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All kinds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9DEFAB-569C-4CD8-8692-806F3CCC1EC9}"/>
              </a:ext>
            </a:extLst>
          </p:cNvPr>
          <p:cNvSpPr/>
          <p:nvPr/>
        </p:nvSpPr>
        <p:spPr>
          <a:xfrm>
            <a:off x="4572000" y="1143000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Select few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DAACC2-B07E-45BD-8506-9303B7E372DB}"/>
              </a:ext>
            </a:extLst>
          </p:cNvPr>
          <p:cNvSpPr/>
          <p:nvPr/>
        </p:nvSpPr>
        <p:spPr>
          <a:xfrm>
            <a:off x="381000" y="175491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 failures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6225B7-754D-48BB-845B-22445B9A4D1F}"/>
              </a:ext>
            </a:extLst>
          </p:cNvPr>
          <p:cNvSpPr/>
          <p:nvPr/>
        </p:nvSpPr>
        <p:spPr>
          <a:xfrm>
            <a:off x="4572000" y="175491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Many failures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FD58BD-F104-4F6A-B062-4A6BE7D50990}"/>
              </a:ext>
            </a:extLst>
          </p:cNvPr>
          <p:cNvSpPr/>
          <p:nvPr/>
        </p:nvSpPr>
        <p:spPr>
          <a:xfrm>
            <a:off x="381000" y="2362200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Non-believers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54245-7AC2-4CFF-A916-0282981AB15C}"/>
              </a:ext>
            </a:extLst>
          </p:cNvPr>
          <p:cNvSpPr/>
          <p:nvPr/>
        </p:nvSpPr>
        <p:spPr>
          <a:xfrm>
            <a:off x="4572000" y="2362200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Believers only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792BEE-0A10-41C4-9E7E-A53B95759DF2}"/>
              </a:ext>
            </a:extLst>
          </p:cNvPr>
          <p:cNvSpPr/>
          <p:nvPr/>
        </p:nvSpPr>
        <p:spPr>
          <a:xfrm>
            <a:off x="381000" y="2962564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Complete cure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D3F63A6-43C6-45FE-9188-A1637610ABBD}"/>
              </a:ext>
            </a:extLst>
          </p:cNvPr>
          <p:cNvSpPr/>
          <p:nvPr/>
        </p:nvSpPr>
        <p:spPr>
          <a:xfrm>
            <a:off x="4572000" y="2962564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Partial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318840-F4E9-454E-8448-46A35E66F323}"/>
              </a:ext>
            </a:extLst>
          </p:cNvPr>
          <p:cNvSpPr/>
          <p:nvPr/>
        </p:nvSpPr>
        <p:spPr>
          <a:xfrm>
            <a:off x="381000" y="3562928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Immediate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B61BB9-6888-488D-AF9F-F993B40DA322}"/>
              </a:ext>
            </a:extLst>
          </p:cNvPr>
          <p:cNvSpPr/>
          <p:nvPr/>
        </p:nvSpPr>
        <p:spPr>
          <a:xfrm>
            <a:off x="4572000" y="3562928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Gradual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2183E4-FFDD-446B-8397-F2F737B2C858}"/>
              </a:ext>
            </a:extLst>
          </p:cNvPr>
          <p:cNvSpPr/>
          <p:nvPr/>
        </p:nvSpPr>
        <p:spPr>
          <a:xfrm>
            <a:off x="381000" y="416329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Undeniable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1211AC-1E8C-40FC-91C4-BEDC845EB0F9}"/>
              </a:ext>
            </a:extLst>
          </p:cNvPr>
          <p:cNvSpPr/>
          <p:nvPr/>
        </p:nvSpPr>
        <p:spPr>
          <a:xfrm>
            <a:off x="4572000" y="416329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Hidden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A8A710-251F-4FE4-B94B-76664AFFACCE}"/>
              </a:ext>
            </a:extLst>
          </p:cNvPr>
          <p:cNvSpPr/>
          <p:nvPr/>
        </p:nvSpPr>
        <p:spPr>
          <a:xfrm>
            <a:off x="390236" y="4763656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 testimonials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A45FE3-FEEB-469B-9BA6-2D7BEEC2A380}"/>
              </a:ext>
            </a:extLst>
          </p:cNvPr>
          <p:cNvSpPr/>
          <p:nvPr/>
        </p:nvSpPr>
        <p:spPr>
          <a:xfrm>
            <a:off x="4581236" y="4763656"/>
            <a:ext cx="4181765" cy="5980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Need testimonials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97E8828-21C3-4939-8AF0-82915702A645}"/>
              </a:ext>
            </a:extLst>
          </p:cNvPr>
          <p:cNvSpPr/>
          <p:nvPr/>
        </p:nvSpPr>
        <p:spPr>
          <a:xfrm>
            <a:off x="381000" y="536633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Not for money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2AC07B-D630-4AEF-86AF-77673778A2E7}"/>
              </a:ext>
            </a:extLst>
          </p:cNvPr>
          <p:cNvSpPr/>
          <p:nvPr/>
        </p:nvSpPr>
        <p:spPr>
          <a:xfrm>
            <a:off x="4572000" y="5366332"/>
            <a:ext cx="4181765" cy="5980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All credit cards</a:t>
            </a:r>
          </a:p>
        </p:txBody>
      </p:sp>
    </p:spTree>
    <p:extLst>
      <p:ext uri="{BB962C8B-B14F-4D97-AF65-F5344CB8AC3E}">
        <p14:creationId xmlns:p14="http://schemas.microsoft.com/office/powerpoint/2010/main" val="52070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630385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Three Words, Hb.2:1-4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90E128-4FAF-4677-90BC-E58EDE53C6B4}"/>
              </a:ext>
            </a:extLst>
          </p:cNvPr>
          <p:cNvSpPr/>
          <p:nvPr/>
        </p:nvSpPr>
        <p:spPr>
          <a:xfrm>
            <a:off x="1410856" y="2438400"/>
            <a:ext cx="6324599" cy="13646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IV. </a:t>
            </a: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Healings And Deception</a:t>
            </a:r>
            <a:endParaRPr kumimoji="0" lang="en-US" sz="40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4E6E85-11DE-4322-9C54-7A48A77B4CF9}"/>
              </a:ext>
            </a:extLst>
          </p:cNvPr>
          <p:cNvSpPr/>
          <p:nvPr/>
        </p:nvSpPr>
        <p:spPr>
          <a:xfrm>
            <a:off x="1962728" y="1219200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2400" i="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Miracles Were . . .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BB48790-83C3-4C05-ADD2-1646065F9BBC}"/>
              </a:ext>
            </a:extLst>
          </p:cNvPr>
          <p:cNvSpPr/>
          <p:nvPr/>
        </p:nvSpPr>
        <p:spPr>
          <a:xfrm>
            <a:off x="1962728" y="1821876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kumimoji="0" lang="en-US" sz="24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Miraculous Divine Healing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774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CCFFCC"/>
                </a:solidFill>
              </a:rPr>
              <a:t>“Miraculous” misdiagnosis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Patient misdiagnosed own case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Doctor misdiagnosed patient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Recovery occurs over time; heals through natural means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Patient only thinks he is healed (2 Th.2:9-12)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Logical fallacy: ‘before this, therefore on account of this.’   </a:t>
            </a:r>
          </a:p>
        </p:txBody>
      </p:sp>
    </p:spTree>
    <p:extLst>
      <p:ext uri="{BB962C8B-B14F-4D97-AF65-F5344CB8AC3E}">
        <p14:creationId xmlns:p14="http://schemas.microsoft.com/office/powerpoint/2010/main" val="13366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Illustrations of failures / deceivers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Ray Dodd </a:t>
            </a:r>
            <a:r>
              <a:rPr lang="en-US" sz="3100" dirty="0" err="1">
                <a:solidFill>
                  <a:schemeClr val="bg1"/>
                </a:solidFill>
              </a:rPr>
              <a:t>Hembree</a:t>
            </a: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Oral Roberts, hospital…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Tammy Faye Baker</a:t>
            </a:r>
          </a:p>
          <a:p>
            <a:pPr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100" dirty="0">
                <a:solidFill>
                  <a:schemeClr val="bg1"/>
                </a:solidFill>
              </a:rPr>
              <a:t>Todd Bentley</a:t>
            </a:r>
          </a:p>
          <a:p>
            <a:pPr marL="628650" lvl="1" indent="-28733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900" dirty="0">
                <a:solidFill>
                  <a:schemeClr val="bg1"/>
                </a:solidFill>
              </a:rPr>
              <a:t>God talks to him</a:t>
            </a:r>
          </a:p>
          <a:p>
            <a:pPr marL="628650" lvl="1" indent="-28733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900" dirty="0">
                <a:solidFill>
                  <a:schemeClr val="bg1"/>
                </a:solidFill>
              </a:rPr>
              <a:t>He visited heaven</a:t>
            </a:r>
          </a:p>
          <a:p>
            <a:pPr marL="628650" lvl="1" indent="-28733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900" dirty="0">
                <a:solidFill>
                  <a:schemeClr val="bg1"/>
                </a:solidFill>
              </a:rPr>
              <a:t>Talked to Jesus/Paul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9D31265-6DC7-4AE7-98A5-A98FB18FE1D0}"/>
              </a:ext>
            </a:extLst>
          </p:cNvPr>
          <p:cNvSpPr/>
          <p:nvPr/>
        </p:nvSpPr>
        <p:spPr>
          <a:xfrm>
            <a:off x="4800600" y="2971800"/>
            <a:ext cx="3886200" cy="24938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8650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Kicked lady in face</a:t>
            </a:r>
          </a:p>
          <a:p>
            <a:pPr marL="628650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900" dirty="0">
                <a:solidFill>
                  <a:srgbClr val="FFFFFF"/>
                </a:solidFill>
                <a:latin typeface="Arial"/>
              </a:rPr>
              <a:t>Drop kicked man</a:t>
            </a:r>
          </a:p>
          <a:p>
            <a:pPr marL="628650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Slammed leg </a:t>
            </a:r>
          </a:p>
          <a:p>
            <a:pPr marL="628650" marR="0" lvl="1" indent="-2873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900" dirty="0">
                <a:solidFill>
                  <a:srgbClr val="FFFFFF"/>
                </a:solidFill>
                <a:latin typeface="Arial"/>
              </a:rPr>
              <a:t>Adulterer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5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 crash survival?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Childbirth?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Getting an “A”?</a:t>
            </a:r>
          </a:p>
          <a:p>
            <a:pPr marL="0" indent="0" algn="ctr">
              <a:spcAft>
                <a:spcPts val="300"/>
              </a:spcAft>
              <a:buNone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77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Three Words, </a:t>
            </a: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Hb.2:1-4</a:t>
            </a:r>
            <a:endParaRPr kumimoji="0" lang="en-US" sz="40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1. 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Signs: proof of divine mission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God would not equip imposters with signs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Moses:  Ex.4:…8-9, 17, 28, 30… 10:1-2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742950" algn="ctr">
              <a:spcAft>
                <a:spcPts val="300"/>
              </a:spcAft>
              <a:buAutoNum type="arabicPeriod"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NT signs – Jn.2:11, 18, 23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Effect:  Jn.3:1-2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Jn.4:48</a:t>
            </a:r>
            <a:r>
              <a:rPr lang="en-US" sz="3100" b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“feeble faith”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Jn.6:2…14, </a:t>
            </a:r>
            <a:r>
              <a:rPr lang="en-US" altLang="en-US" sz="3100" i="1" dirty="0">
                <a:solidFill>
                  <a:schemeClr val="bg1"/>
                </a:solidFill>
              </a:rPr>
              <a:t>the Prophet</a:t>
            </a:r>
            <a:r>
              <a:rPr lang="en-US" altLang="en-US" sz="3100" dirty="0">
                <a:solidFill>
                  <a:schemeClr val="bg1"/>
                </a:solidFill>
              </a:rPr>
              <a:t> (Dt.18:15)</a:t>
            </a:r>
          </a:p>
          <a:p>
            <a:pPr lvl="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Jn.7:31, And many of the people </a:t>
            </a:r>
            <a:r>
              <a:rPr lang="en-US" altLang="en-US" sz="3100" dirty="0">
                <a:solidFill>
                  <a:schemeClr val="bg1"/>
                </a:solidFill>
              </a:rPr>
              <a:t>believed in Him, and said, “When the Christ comes, will He do more signs than these which this Man has done?”</a:t>
            </a:r>
          </a:p>
          <a:p>
            <a:pPr lvl="3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31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742950" algn="ctr">
              <a:spcAft>
                <a:spcPts val="300"/>
              </a:spcAft>
              <a:buAutoNum type="arabicPeriod"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NT signs – Jn.2:11, 18, 23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Effect:  Jn.3:1-2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Jn.4:48</a:t>
            </a:r>
            <a:r>
              <a:rPr lang="en-US" sz="2300" b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en-US" sz="2300" dirty="0">
                <a:solidFill>
                  <a:schemeClr val="bg1"/>
                </a:solidFill>
              </a:rPr>
              <a:t>“feeble faith”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300" dirty="0">
                <a:solidFill>
                  <a:schemeClr val="bg1"/>
                </a:solidFill>
              </a:rPr>
              <a:t>Jn.6:2…14, </a:t>
            </a:r>
            <a:r>
              <a:rPr lang="en-US" altLang="en-US" sz="2300" i="1" dirty="0">
                <a:solidFill>
                  <a:schemeClr val="bg1"/>
                </a:solidFill>
              </a:rPr>
              <a:t>the Prophet</a:t>
            </a:r>
            <a:r>
              <a:rPr lang="en-US" altLang="en-US" sz="2300" dirty="0">
                <a:solidFill>
                  <a:schemeClr val="bg1"/>
                </a:solidFill>
              </a:rPr>
              <a:t> (Dt.18:15)   (Jn.7:31)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Jn.11:…45-47, enemies cannot deny…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Jn.12:18 . . . 37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Jn.20:30-31, written signs…  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Mk.16:17…20, confirmation </a:t>
            </a:r>
          </a:p>
          <a:p>
            <a:pPr lvl="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Acts 4:16, 22, 30 (5:12)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6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31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742950" algn="ctr">
              <a:spcAft>
                <a:spcPts val="300"/>
              </a:spcAft>
              <a:buAutoNum type="arabicPeriod"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699380-1BE6-4413-84F2-89A4BE818707}"/>
              </a:ext>
            </a:extLst>
          </p:cNvPr>
          <p:cNvSpPr/>
          <p:nvPr/>
        </p:nvSpPr>
        <p:spPr>
          <a:xfrm>
            <a:off x="6400800" y="5181600"/>
            <a:ext cx="22098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Paul:</a:t>
            </a:r>
            <a:br>
              <a:rPr lang="en-US" sz="3200" dirty="0"/>
            </a:br>
            <a:r>
              <a:rPr lang="en-US" sz="3200" dirty="0"/>
              <a:t>1 Co.2:4-5</a:t>
            </a:r>
          </a:p>
        </p:txBody>
      </p:sp>
    </p:spTree>
    <p:extLst>
      <p:ext uri="{BB962C8B-B14F-4D97-AF65-F5344CB8AC3E}">
        <p14:creationId xmlns:p14="http://schemas.microsoft.com/office/powerpoint/2010/main" val="115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1. Signs: proof of divine mission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2. 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Wonders: effect of miracle on witnesses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Ac.2:6-8, 12, reaction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 Co.12:12,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Truly the signs of an apostle were accomplished among you with all perseverance, in signs and wonders and mighty deeds.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Ro.1:11,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For I long to see you, that I may impart to you some spiritual gift, so that you may be established.</a:t>
            </a:r>
            <a:endParaRPr lang="en-US" sz="3100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31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742950" algn="ctr">
              <a:spcAft>
                <a:spcPts val="300"/>
              </a:spcAft>
              <a:buAutoNum type="arabicPeriod"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4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68B49D-680A-4825-95F9-4AF8394F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</a:rPr>
              <a:t>What is a miracle?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1. Signs: proof of divine mission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2. Wonders: effects of the sign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300" dirty="0">
                <a:solidFill>
                  <a:srgbClr val="FFFF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3.</a:t>
            </a:r>
            <a:r>
              <a:rPr lang="en-US" sz="2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Miracles: superhuman power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Acts 2:22, </a:t>
            </a:r>
            <a:r>
              <a:rPr lang="en-US" sz="3200" i="1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knew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(26:26)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Ac.2:43, apostles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Ac.8:6, 13, persuaded Simon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Ro.15:18-19</a:t>
            </a:r>
          </a:p>
          <a:p>
            <a:pPr marL="0" indent="0">
              <a:spcAft>
                <a:spcPts val="300"/>
              </a:spcAft>
              <a:buNone/>
            </a:pPr>
            <a:endParaRPr lang="en-US" sz="3100" b="1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indent="-742950" algn="ctr">
              <a:spcAft>
                <a:spcPts val="300"/>
              </a:spcAft>
              <a:buAutoNum type="arabicPeriod"/>
            </a:pPr>
            <a:endParaRPr lang="en-US" sz="3600" i="1" dirty="0">
              <a:solidFill>
                <a:srgbClr val="CCFFFF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2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66609" y="630385"/>
            <a:ext cx="5226941" cy="436416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Three Words, Hb.2:1-4</a:t>
            </a:r>
            <a:endParaRPr kumimoji="0" lang="en-US" sz="24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90E128-4FAF-4677-90BC-E58EDE53C6B4}"/>
              </a:ext>
            </a:extLst>
          </p:cNvPr>
          <p:cNvSpPr/>
          <p:nvPr/>
        </p:nvSpPr>
        <p:spPr>
          <a:xfrm>
            <a:off x="1410856" y="1219200"/>
            <a:ext cx="6324599" cy="136467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3600" b="0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Miracles Were . . .</a:t>
            </a:r>
            <a:endParaRPr kumimoji="0" lang="en-US" sz="4000" b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62177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1169</TotalTime>
  <Words>660</Words>
  <Application>Microsoft Office PowerPoint</Application>
  <PresentationFormat>On-screen Show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Verdana</vt:lpstr>
      <vt:lpstr>Wingdings</vt:lpstr>
      <vt:lpstr>1_Default Design</vt:lpstr>
      <vt:lpstr>PowerPoint Presentation</vt:lpstr>
      <vt:lpstr>What is a miracle?</vt:lpstr>
      <vt:lpstr>PowerPoint Presentation</vt:lpstr>
      <vt:lpstr>What is a miracle?</vt:lpstr>
      <vt:lpstr>What is a miracle?</vt:lpstr>
      <vt:lpstr>What is a miracle?</vt:lpstr>
      <vt:lpstr>What is a miracle?</vt:lpstr>
      <vt:lpstr>What is a miracle?</vt:lpstr>
      <vt:lpstr>PowerPoint Presentation</vt:lpstr>
      <vt:lpstr>Miracles were…</vt:lpstr>
      <vt:lpstr>PowerPoint Presentation</vt:lpstr>
      <vt:lpstr>The issue is not:</vt:lpstr>
      <vt:lpstr>Never underestimate power of God’s providence</vt:lpstr>
      <vt:lpstr>NT healing</vt:lpstr>
      <vt:lpstr>PowerPoint Presentation</vt:lpstr>
      <vt:lpstr>“Miraculous” misdiagnosis</vt:lpstr>
      <vt:lpstr>Illustrations of failures / deceivers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35</cp:revision>
  <dcterms:created xsi:type="dcterms:W3CDTF">2008-11-06T23:35:45Z</dcterms:created>
  <dcterms:modified xsi:type="dcterms:W3CDTF">2021-11-05T23:19:35Z</dcterms:modified>
</cp:coreProperties>
</file>