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sldIdLst>
    <p:sldId id="305" r:id="rId3"/>
    <p:sldId id="533" r:id="rId4"/>
    <p:sldId id="522" r:id="rId5"/>
    <p:sldId id="546" r:id="rId6"/>
    <p:sldId id="547" r:id="rId7"/>
    <p:sldId id="534" r:id="rId8"/>
    <p:sldId id="548" r:id="rId9"/>
    <p:sldId id="550" r:id="rId10"/>
    <p:sldId id="551" r:id="rId11"/>
    <p:sldId id="552" r:id="rId12"/>
    <p:sldId id="553" r:id="rId13"/>
    <p:sldId id="536" r:id="rId14"/>
    <p:sldId id="532" r:id="rId15"/>
    <p:sldId id="554" r:id="rId16"/>
    <p:sldId id="555" r:id="rId17"/>
    <p:sldId id="557" r:id="rId18"/>
    <p:sldId id="558" r:id="rId19"/>
    <p:sldId id="559" r:id="rId20"/>
    <p:sldId id="560" r:id="rId21"/>
    <p:sldId id="556" r:id="rId22"/>
    <p:sldId id="51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CCFFFF"/>
    <a:srgbClr val="FFFF99"/>
    <a:srgbClr val="99FFCC"/>
    <a:srgbClr val="CCFFCC"/>
    <a:srgbClr val="00CCFF"/>
    <a:srgbClr val="FF3300"/>
    <a:srgbClr val="00009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F02D31C4-BC7D-41A9-87BD-D8917C9CE8A6}"/>
    <pc:docChg chg="delSld delMainMaster">
      <pc:chgData name="Ty Johnson" userId="2df4d96252200d5b" providerId="LiveId" clId="{F02D31C4-BC7D-41A9-87BD-D8917C9CE8A6}" dt="2021-12-04T04:31:03.142" v="0" actId="47"/>
      <pc:docMkLst>
        <pc:docMk/>
      </pc:docMkLst>
      <pc:sldChg chg="del">
        <pc:chgData name="Ty Johnson" userId="2df4d96252200d5b" providerId="LiveId" clId="{F02D31C4-BC7D-41A9-87BD-D8917C9CE8A6}" dt="2021-12-04T04:31:03.142" v="0" actId="47"/>
        <pc:sldMkLst>
          <pc:docMk/>
          <pc:sldMk cId="2890865879" sldId="303"/>
        </pc:sldMkLst>
      </pc:sldChg>
      <pc:sldChg chg="del">
        <pc:chgData name="Ty Johnson" userId="2df4d96252200d5b" providerId="LiveId" clId="{F02D31C4-BC7D-41A9-87BD-D8917C9CE8A6}" dt="2021-12-04T04:31:03.142" v="0" actId="47"/>
        <pc:sldMkLst>
          <pc:docMk/>
          <pc:sldMk cId="297008950" sldId="365"/>
        </pc:sldMkLst>
      </pc:sldChg>
      <pc:sldChg chg="del">
        <pc:chgData name="Ty Johnson" userId="2df4d96252200d5b" providerId="LiveId" clId="{F02D31C4-BC7D-41A9-87BD-D8917C9CE8A6}" dt="2021-12-04T04:31:03.142" v="0" actId="47"/>
        <pc:sldMkLst>
          <pc:docMk/>
          <pc:sldMk cId="3478638134" sldId="521"/>
        </pc:sldMkLst>
      </pc:sldChg>
      <pc:sldMasterChg chg="del delSldLayout">
        <pc:chgData name="Ty Johnson" userId="2df4d96252200d5b" providerId="LiveId" clId="{F02D31C4-BC7D-41A9-87BD-D8917C9CE8A6}" dt="2021-12-04T04:31:03.142" v="0" actId="47"/>
        <pc:sldMasterMkLst>
          <pc:docMk/>
          <pc:sldMasterMk cId="3700403599" sldId="2147483673"/>
        </pc:sldMasterMkLst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1248021147" sldId="2147483674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1486258956" sldId="2147483675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3957728985" sldId="2147483676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85506725" sldId="2147483677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2653917787" sldId="2147483678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279157864" sldId="2147483679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3784619216" sldId="2147483680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1264724185" sldId="2147483681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2002251909" sldId="2147483682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147010024" sldId="2147483683"/>
          </pc:sldLayoutMkLst>
        </pc:sldLayoutChg>
        <pc:sldLayoutChg chg="del">
          <pc:chgData name="Ty Johnson" userId="2df4d96252200d5b" providerId="LiveId" clId="{F02D31C4-BC7D-41A9-87BD-D8917C9CE8A6}" dt="2021-12-04T04:31:03.142" v="0" actId="47"/>
          <pc:sldLayoutMkLst>
            <pc:docMk/>
            <pc:sldMasterMk cId="3700403599" sldId="2147483673"/>
            <pc:sldLayoutMk cId="802244515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6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92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523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296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79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0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00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1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25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10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79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8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6"/>
            <a:ext cx="5748913" cy="1380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Witness of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lang="en-US" sz="4000" dirty="0">
                <a:solidFill>
                  <a:srgbClr val="FFFF00"/>
                </a:solidFill>
                <a:latin typeface="Arial"/>
              </a:rPr>
              <a:t>Spirit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How does Holy Spirit bear testimony?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Hb.10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15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But the Holy Spirit also witnesses to us; for after He had said before,   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16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 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“This is the covenant that I will make with them after those days, says the LORD: I will put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My laws into their hearts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, and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in their minds 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I will </a:t>
            </a:r>
            <a:r>
              <a:rPr lang="en-US" sz="3100" dirty="0">
                <a:solidFill>
                  <a:srgbClr val="FFC000"/>
                </a:solidFill>
                <a:cs typeface="Calibri" panose="020F0502020204030204" pitchFamily="34" charset="0"/>
              </a:rPr>
              <a:t>write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them”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C000"/>
                </a:solidFill>
                <a:cs typeface="Calibri" panose="020F0502020204030204" pitchFamily="34" charset="0"/>
              </a:rPr>
              <a:t>Written word of Spirit is witness of Spirit 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(Jer.31:31-34).</a:t>
            </a: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Last will and testament in writing.</a:t>
            </a:r>
          </a:p>
        </p:txBody>
      </p:sp>
    </p:spTree>
    <p:extLst>
      <p:ext uri="{BB962C8B-B14F-4D97-AF65-F5344CB8AC3E}">
        <p14:creationId xmlns:p14="http://schemas.microsoft.com/office/powerpoint/2010/main" val="41304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How does Holy Spirit bear testimony?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Rev.2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1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To the angel of the church of Ephesus </a:t>
            </a:r>
            <a:r>
              <a:rPr lang="en-US" sz="3100" u="sng" dirty="0">
                <a:solidFill>
                  <a:schemeClr val="bg1"/>
                </a:solidFill>
              </a:rPr>
              <a:t>write</a:t>
            </a:r>
            <a:r>
              <a:rPr lang="en-US" sz="3100" dirty="0">
                <a:solidFill>
                  <a:srgbClr val="FFFFCC"/>
                </a:solidFill>
              </a:rPr>
              <a:t> ...  </a:t>
            </a:r>
            <a:r>
              <a:rPr lang="en-US" sz="3100" baseline="30000" dirty="0">
                <a:solidFill>
                  <a:schemeClr val="bg1"/>
                </a:solidFill>
              </a:rPr>
              <a:t>7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He who has an ear,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let him </a:t>
            </a:r>
            <a:r>
              <a:rPr lang="en-US" sz="3100" dirty="0">
                <a:solidFill>
                  <a:schemeClr val="bg1"/>
                </a:solidFill>
              </a:rPr>
              <a:t>hear</a:t>
            </a:r>
            <a:r>
              <a:rPr lang="en-US" sz="3100" dirty="0">
                <a:solidFill>
                  <a:srgbClr val="FFFFCC"/>
                </a:solidFill>
              </a:rPr>
              <a:t> what the </a:t>
            </a:r>
            <a:r>
              <a:rPr lang="en-US" sz="3100" dirty="0">
                <a:solidFill>
                  <a:schemeClr val="bg1"/>
                </a:solidFill>
              </a:rPr>
              <a:t>Spirit says </a:t>
            </a:r>
            <a:r>
              <a:rPr lang="en-US" sz="3100" dirty="0">
                <a:solidFill>
                  <a:srgbClr val="FFFFCC"/>
                </a:solidFill>
              </a:rPr>
              <a:t>to the churches</a:t>
            </a:r>
          </a:p>
          <a:p>
            <a:pPr lvl="1"/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One who hears written word is listening to Holy Spirit</a:t>
            </a:r>
          </a:p>
          <a:p>
            <a:pPr lvl="1"/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If all received direct revelation, it would not have been necessary to announce these things to them</a:t>
            </a:r>
          </a:p>
          <a:p>
            <a:pPr lvl="2"/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Ac.2: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 did Peter have to reveal NT to fellow apostles?</a:t>
            </a:r>
          </a:p>
        </p:txBody>
      </p:sp>
    </p:spTree>
    <p:extLst>
      <p:ext uri="{BB962C8B-B14F-4D97-AF65-F5344CB8AC3E}">
        <p14:creationId xmlns:p14="http://schemas.microsoft.com/office/powerpoint/2010/main" val="23670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2204197" y="524164"/>
            <a:ext cx="4751765" cy="46643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 look at Romans 8:16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420163-9E1D-4CBC-B1A5-463B018A44DA}"/>
              </a:ext>
            </a:extLst>
          </p:cNvPr>
          <p:cNvSpPr/>
          <p:nvPr/>
        </p:nvSpPr>
        <p:spPr>
          <a:xfrm>
            <a:off x="1410856" y="1143000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Those who seek ‘experiences’ deny Word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61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Word has power to produce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12" y="762000"/>
            <a:ext cx="8382000" cy="58674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Mt.22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31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But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concerning the resurrection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of the dead, have you not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read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what was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spoken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to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you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by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God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,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saying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… 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Lk.8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12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Those by the wayside are the ones who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hear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; then the 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devil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comes and 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takes away the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word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out of their hearts,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lest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they should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believe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and be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saved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F494C9-6A4F-4F77-B8F7-51B67BA91D67}"/>
              </a:ext>
            </a:extLst>
          </p:cNvPr>
          <p:cNvSpPr/>
          <p:nvPr/>
        </p:nvSpPr>
        <p:spPr>
          <a:xfrm>
            <a:off x="1360265" y="4724400"/>
            <a:ext cx="6423471" cy="1066800"/>
          </a:xfrm>
          <a:prstGeom prst="rect">
            <a:avLst/>
          </a:prstGeom>
          <a:solidFill>
            <a:schemeClr val="tx1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Satan has more faith in the Word</a:t>
            </a:r>
            <a:br>
              <a:rPr lang="en-US" sz="3100" dirty="0"/>
            </a:br>
            <a:r>
              <a:rPr lang="en-US" sz="3100" dirty="0"/>
              <a:t>than some professed believers</a:t>
            </a:r>
          </a:p>
        </p:txBody>
      </p:sp>
    </p:spTree>
    <p:extLst>
      <p:ext uri="{BB962C8B-B14F-4D97-AF65-F5344CB8AC3E}">
        <p14:creationId xmlns:p14="http://schemas.microsoft.com/office/powerpoint/2010/main" val="23205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Word has power to produce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12" y="685800"/>
            <a:ext cx="8382000" cy="58674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Lk.16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27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 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Then he said, I beg you therefore, father, that you would send him to my father’s house, 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 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28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 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for I have five brothers, that he may testify to them, lest they also come to this place of torment.  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29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 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Abraham said to him, ‘</a:t>
            </a:r>
            <a:r>
              <a:rPr lang="en-US" sz="3100" u="sng" dirty="0">
                <a:solidFill>
                  <a:srgbClr val="CCFFCC"/>
                </a:solidFill>
                <a:cs typeface="Calibri" panose="020F0502020204030204" pitchFamily="34" charset="0"/>
              </a:rPr>
              <a:t>They have Moses and the prophets; let them hear t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hem.     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30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 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And he said, No, father Abraham; but if one goes to them from the dead, they will repent.  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31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 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But he said to him, If they do not hear Moses and the prophets, </a:t>
            </a:r>
            <a:r>
              <a:rPr lang="en-US" sz="3100" u="sng" dirty="0">
                <a:solidFill>
                  <a:srgbClr val="CCFFCC"/>
                </a:solidFill>
                <a:cs typeface="Calibri" panose="020F0502020204030204" pitchFamily="34" charset="0"/>
              </a:rPr>
              <a:t>neither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 will they be persuaded though one rise from the dead.</a:t>
            </a:r>
          </a:p>
        </p:txBody>
      </p:sp>
    </p:spTree>
    <p:extLst>
      <p:ext uri="{BB962C8B-B14F-4D97-AF65-F5344CB8AC3E}">
        <p14:creationId xmlns:p14="http://schemas.microsoft.com/office/powerpoint/2010/main" val="470546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Word has power to produce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12" y="762000"/>
            <a:ext cx="8382000" cy="58674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Mt.8:5-10, centurion understood power of words – especially words of Christ</a:t>
            </a:r>
          </a:p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Mt.12:22, Lord’s miracle (exorcism) </a:t>
            </a:r>
          </a:p>
          <a:p>
            <a:pPr marL="519113" lvl="1" indent="-292100"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99"/>
                </a:solidFill>
                <a:cs typeface="Calibri" panose="020F0502020204030204" pitchFamily="34" charset="0"/>
              </a:rPr>
              <a:t>Jews show how wrong the rich man was (Lk.16) – </a:t>
            </a:r>
          </a:p>
          <a:p>
            <a:pPr marL="919163" lvl="2" indent="-292100"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Jews attribute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miracle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to </a:t>
            </a:r>
            <a:r>
              <a:rPr lang="en-US" sz="3100" u="sng" dirty="0" err="1">
                <a:solidFill>
                  <a:srgbClr val="FFFFCC"/>
                </a:solidFill>
                <a:cs typeface="Calibri" panose="020F0502020204030204" pitchFamily="34" charset="0"/>
              </a:rPr>
              <a:t>satan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,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24</a:t>
            </a:r>
          </a:p>
          <a:p>
            <a:pPr marL="919163" lvl="2" indent="-292100"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Jews demand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better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sign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,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38</a:t>
            </a:r>
          </a:p>
          <a:p>
            <a:pPr marL="919163" lvl="2" indent="-292100">
              <a:spcBef>
                <a:spcPts val="20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Why expect rich man in torment to know best way to save the lost? </a:t>
            </a:r>
          </a:p>
        </p:txBody>
      </p:sp>
    </p:spTree>
    <p:extLst>
      <p:ext uri="{BB962C8B-B14F-4D97-AF65-F5344CB8AC3E}">
        <p14:creationId xmlns:p14="http://schemas.microsoft.com/office/powerpoint/2010/main" val="67604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Dr. Steele </a:t>
            </a:r>
            <a:r>
              <a:rPr lang="en-US" sz="2400" dirty="0">
                <a:solidFill>
                  <a:srgbClr val="99FFCC"/>
                </a:solidFill>
              </a:rPr>
              <a:t>(1)</a:t>
            </a:r>
            <a:endParaRPr lang="en-US" sz="3400" dirty="0">
              <a:solidFill>
                <a:srgbClr val="99FFC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772400" cy="58674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‘In vain do I study my Bible for relief.   It discloses the conditions of forgiveness, but I can rest only in the certified fact.  This fact must constitute a personal revelation to me.  It must be certified that I have been taken out of the class of the wicked, on whom God frowns, and that I have been classified with the righteous, on whom He smiles.  This fact I cannot derive from any process of reason-</a:t>
            </a:r>
            <a:r>
              <a:rPr lang="en-US" sz="3000" dirty="0" err="1">
                <a:solidFill>
                  <a:schemeClr val="bg1"/>
                </a:solidFill>
                <a:cs typeface="Calibri" panose="020F0502020204030204" pitchFamily="34" charset="0"/>
              </a:rPr>
              <a:t>ing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 upon the general truths of the Scriptures.  Inference in respect to a point so vital is not sufficient.  . . . </a:t>
            </a:r>
            <a:endParaRPr lang="en-US" sz="3000" dirty="0">
              <a:solidFill>
                <a:srgbClr val="FFFFC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5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Dr. Steele </a:t>
            </a:r>
            <a:r>
              <a:rPr lang="en-US" sz="2400" dirty="0">
                <a:solidFill>
                  <a:srgbClr val="99FFCC"/>
                </a:solidFill>
              </a:rPr>
              <a:t>(2)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772400" cy="58674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‘A criminal awaiting the hour of his execution on the scaffold cannot infer his pardon from a study of the general statutes of the State.  This must be specially revealed by the governor.   A </a:t>
            </a:r>
            <a:r>
              <a:rPr lang="en-US" sz="3000" u="sng" dirty="0">
                <a:solidFill>
                  <a:schemeClr val="bg1"/>
                </a:solidFill>
                <a:cs typeface="Calibri" panose="020F0502020204030204" pitchFamily="34" charset="0"/>
              </a:rPr>
              <a:t>certificate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, signed and sealed, must be put into the prisoner’s hands before he can enjoy the bliss of undoubted assurance.’</a:t>
            </a:r>
            <a:endParaRPr lang="en-US" sz="3000" dirty="0">
              <a:solidFill>
                <a:srgbClr val="FFFFC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49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Dr. Steele – </a:t>
            </a:r>
            <a:r>
              <a:rPr lang="en-US" sz="3400" dirty="0">
                <a:solidFill>
                  <a:srgbClr val="FFFF00"/>
                </a:solidFill>
              </a:rPr>
              <a:t>CONSIDER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04654"/>
            <a:ext cx="7772400" cy="58674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1. ‘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We must have personal revelation…’</a:t>
            </a:r>
          </a:p>
          <a:p>
            <a:pPr marL="0" indent="0" defTabSz="598488">
              <a:spcBef>
                <a:spcPts val="0"/>
              </a:spcBef>
              <a:spcAft>
                <a:spcPts val="300"/>
              </a:spcAft>
              <a:buNone/>
              <a:tabLst>
                <a:tab pos="519113" algn="l"/>
              </a:tabLst>
            </a:pP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a.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How does he try to prove it?    Words!!</a:t>
            </a:r>
          </a:p>
          <a:p>
            <a:pPr marL="0" indent="0" defTabSz="598488">
              <a:spcBef>
                <a:spcPts val="0"/>
              </a:spcBef>
              <a:spcAft>
                <a:spcPts val="1500"/>
              </a:spcAft>
              <a:buNone/>
              <a:tabLst>
                <a:tab pos="519113" algn="l"/>
              </a:tabLst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b.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How can he reject Mormon claims?</a:t>
            </a:r>
          </a:p>
          <a:p>
            <a:pPr marL="0" indent="0">
              <a:spcBef>
                <a:spcPts val="20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2. 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Prisoner receives governor’s </a:t>
            </a:r>
            <a:r>
              <a:rPr lang="en-US" sz="3000" u="sng" dirty="0">
                <a:solidFill>
                  <a:srgbClr val="FFFFCC"/>
                </a:solidFill>
                <a:cs typeface="Calibri" panose="020F0502020204030204" pitchFamily="34" charset="0"/>
              </a:rPr>
              <a:t>certificate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?? </a:t>
            </a:r>
          </a:p>
          <a:p>
            <a:pPr marL="914400" indent="-914400" defTabSz="514350">
              <a:spcBef>
                <a:spcPts val="0"/>
              </a:spcBef>
              <a:spcAft>
                <a:spcPts val="300"/>
              </a:spcAft>
              <a:buNone/>
              <a:tabLst>
                <a:tab pos="519113" algn="l"/>
              </a:tabLst>
            </a:pP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a.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It’s as worthless as NT!   </a:t>
            </a:r>
            <a:b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[If God’s letters give no assurance,</a:t>
            </a:r>
            <a:b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</a:b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why does governor’s certificate??]</a:t>
            </a:r>
          </a:p>
          <a:p>
            <a:pPr marL="0" indent="0" defTabSz="514350">
              <a:spcBef>
                <a:spcPts val="200"/>
              </a:spcBef>
              <a:spcAft>
                <a:spcPts val="1500"/>
              </a:spcAft>
              <a:buNone/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b. 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Governor must come personally…</a:t>
            </a:r>
          </a:p>
          <a:p>
            <a:pPr marL="0" indent="0" defTabSz="395288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3. 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Many claim salvation by faith…but 	demand </a:t>
            </a:r>
            <a:r>
              <a:rPr lang="en-US" sz="3000" b="1" dirty="0">
                <a:solidFill>
                  <a:srgbClr val="FFFFCC"/>
                </a:solidFill>
                <a:cs typeface="Calibri" panose="020F0502020204030204" pitchFamily="34" charset="0"/>
              </a:rPr>
              <a:t>sight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.</a:t>
            </a:r>
          </a:p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endParaRPr lang="en-US" sz="3000" dirty="0">
              <a:solidFill>
                <a:srgbClr val="FFFFC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1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John Wesley’s journal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04654"/>
            <a:ext cx="7772400" cy="58674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‘In the evening I went very unwillingly to the society in </a:t>
            </a:r>
            <a:r>
              <a:rPr lang="en-US" sz="3000" dirty="0" err="1">
                <a:solidFill>
                  <a:srgbClr val="FFFFCC"/>
                </a:solidFill>
                <a:cs typeface="Calibri" panose="020F0502020204030204" pitchFamily="34" charset="0"/>
              </a:rPr>
              <a:t>Aldersgate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 St., where one was reading </a:t>
            </a:r>
            <a:r>
              <a:rPr lang="en-US" sz="3000" i="1" u="sng" dirty="0">
                <a:solidFill>
                  <a:srgbClr val="FFFFCC"/>
                </a:solidFill>
                <a:cs typeface="Calibri" panose="020F0502020204030204" pitchFamily="34" charset="0"/>
              </a:rPr>
              <a:t>Luther’s Preface to the Epistle to the Romans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.   About a quarter before nine, while he was describing the change which God works in the heart through Christ, </a:t>
            </a:r>
            <a:r>
              <a:rPr lang="en-US" sz="3000" u="sng" dirty="0">
                <a:solidFill>
                  <a:srgbClr val="FFFFCC"/>
                </a:solidFill>
                <a:cs typeface="Calibri" panose="020F0502020204030204" pitchFamily="34" charset="0"/>
              </a:rPr>
              <a:t>I felt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 my heart strangely warmed.  </a:t>
            </a:r>
            <a:r>
              <a:rPr lang="en-US" sz="3000" u="sng" dirty="0">
                <a:solidFill>
                  <a:srgbClr val="FFFFCC"/>
                </a:solidFill>
                <a:cs typeface="Calibri" panose="020F0502020204030204" pitchFamily="34" charset="0"/>
              </a:rPr>
              <a:t>I felt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 I did trust in Christ, Christ alone for salvation ... </a:t>
            </a:r>
            <a:r>
              <a:rPr lang="en-US" sz="3000" dirty="0" err="1">
                <a:solidFill>
                  <a:srgbClr val="FFFFCC"/>
                </a:solidFill>
                <a:cs typeface="Calibri" panose="020F0502020204030204" pitchFamily="34" charset="0"/>
              </a:rPr>
              <a:t>assur-ance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 was given me that He had taken away my sins, even mine, and saved me from the law of sin and death; and I testified openly to all there what I now first </a:t>
            </a:r>
            <a:r>
              <a:rPr lang="en-US" sz="3000" u="sng" dirty="0">
                <a:solidFill>
                  <a:srgbClr val="FFFFCC"/>
                </a:solidFill>
                <a:cs typeface="Calibri" panose="020F0502020204030204" pitchFamily="34" charset="0"/>
              </a:rPr>
              <a:t>felt</a:t>
            </a:r>
            <a:r>
              <a:rPr lang="en-US" sz="3000" dirty="0">
                <a:solidFill>
                  <a:srgbClr val="FFFFCC"/>
                </a:solidFill>
                <a:cs typeface="Calibri" panose="020F0502020204030204" pitchFamily="34" charset="0"/>
              </a:rPr>
              <a:t> in my heart.’</a:t>
            </a:r>
          </a:p>
        </p:txBody>
      </p:sp>
    </p:spTree>
    <p:extLst>
      <p:ext uri="{BB962C8B-B14F-4D97-AF65-F5344CB8AC3E}">
        <p14:creationId xmlns:p14="http://schemas.microsoft.com/office/powerpoint/2010/main" val="14845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524164"/>
            <a:ext cx="6324599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36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A look at Romans 8:16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537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Where does God tell us how we should feel in order to know we are forgiven?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12" y="1295400"/>
            <a:ext cx="8382000" cy="5029200"/>
          </a:xfrm>
        </p:spPr>
        <p:txBody>
          <a:bodyPr/>
          <a:lstStyle/>
          <a:p>
            <a:pPr marL="0" indent="0" algn="ctr">
              <a:spcBef>
                <a:spcPts val="200"/>
              </a:spcBef>
              <a:spcAft>
                <a:spcPts val="800"/>
              </a:spcAft>
              <a:buNone/>
            </a:pPr>
            <a:r>
              <a:rPr 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Eunuch</a:t>
            </a: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rejoiced…but this was not</a:t>
            </a:r>
            <a:b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</a:b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the basis of his salvation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His salvation was grounded in the 	objective word of God  (Ac.8:35, 36-38 =  2:38)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Ac.7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41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And they made a calf in those days, offered sacrifices to the idol, and </a:t>
            </a:r>
            <a:r>
              <a:rPr lang="en-US" u="sng" dirty="0">
                <a:solidFill>
                  <a:schemeClr val="bg1"/>
                </a:solidFill>
              </a:rPr>
              <a:t>rejoiced</a:t>
            </a:r>
            <a:r>
              <a:rPr lang="en-US" dirty="0">
                <a:solidFill>
                  <a:srgbClr val="FFFFCC"/>
                </a:solidFill>
              </a:rPr>
              <a:t> in the works of their own hands…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“Faith only is a most wholesome doctrine and full of comfort” – ct. Ja.2:24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77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We cannot know we are sons of God… unless God tells us  </a:t>
            </a:r>
            <a:r>
              <a:rPr lang="en-US" sz="3200" dirty="0">
                <a:solidFill>
                  <a:schemeClr val="bg1"/>
                </a:solidFill>
              </a:rPr>
              <a:t>(Ro.8:16)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2954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Paul addresses Christians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He is not telling them how to become children, but how to remain children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The Christian who grows in righteousness and diminishes in sin can know he is God’s child</a:t>
            </a:r>
          </a:p>
        </p:txBody>
      </p:sp>
    </p:spTree>
    <p:extLst>
      <p:ext uri="{BB962C8B-B14F-4D97-AF65-F5344CB8AC3E}">
        <p14:creationId xmlns:p14="http://schemas.microsoft.com/office/powerpoint/2010/main" val="34357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Many claim salvation assurance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comes from a still, small voice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2954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Passage does </a:t>
            </a:r>
            <a:r>
              <a:rPr lang="en-US" sz="3100" b="1" u="sng" dirty="0">
                <a:solidFill>
                  <a:schemeClr val="bg1"/>
                </a:solidFill>
                <a:cs typeface="Calibri" panose="020F0502020204030204" pitchFamily="34" charset="0"/>
              </a:rPr>
              <a:t>not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say this   </a:t>
            </a:r>
            <a:r>
              <a:rPr 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[1 K.19, Elijah]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Those who ‘hear God’s voice’ contradict NT . . . </a:t>
            </a:r>
            <a:r>
              <a:rPr lang="en-US" sz="3100" u="sng" dirty="0">
                <a:solidFill>
                  <a:srgbClr val="CCFFCC"/>
                </a:solidFill>
                <a:cs typeface="Calibri" panose="020F0502020204030204" pitchFamily="34" charset="0"/>
              </a:rPr>
              <a:t>and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 others who claim to hear it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Holy Spirit cannot contradict Himself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00"/>
                </a:solidFill>
                <a:cs typeface="Calibri" panose="020F0502020204030204" pitchFamily="34" charset="0"/>
              </a:rPr>
              <a:t>New York: 200 years ago – ‘outpouring of Holy Spirit’ – results: 1000 converts . . 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CCFFFF"/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Contrast first century: 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 Co.1:10-13 . . . 4:7</a:t>
            </a:r>
            <a:endParaRPr lang="en-US" sz="3100" dirty="0">
              <a:solidFill>
                <a:srgbClr val="CCFFFF"/>
              </a:solidFill>
              <a:cs typeface="Calibri" panose="020F05020202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2BC6875-2D48-45C7-A0E8-60DBCB8D9F5F}"/>
              </a:ext>
            </a:extLst>
          </p:cNvPr>
          <p:cNvSpPr/>
          <p:nvPr/>
        </p:nvSpPr>
        <p:spPr>
          <a:xfrm>
            <a:off x="752573" y="4603755"/>
            <a:ext cx="2514600" cy="10829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1/3 went to </a:t>
            </a:r>
            <a:r>
              <a:rPr lang="en-US" sz="2800" dirty="0">
                <a:solidFill>
                  <a:srgbClr val="FFFF00"/>
                </a:solidFill>
              </a:rPr>
              <a:t>Presbyterians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36A485-4F8B-4CFC-A92A-2EE3676CDE68}"/>
              </a:ext>
            </a:extLst>
          </p:cNvPr>
          <p:cNvSpPr/>
          <p:nvPr/>
        </p:nvSpPr>
        <p:spPr>
          <a:xfrm>
            <a:off x="3315856" y="4601447"/>
            <a:ext cx="2514600" cy="10829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1/3 went to </a:t>
            </a:r>
            <a:r>
              <a:rPr lang="en-US" sz="2800" dirty="0">
                <a:solidFill>
                  <a:srgbClr val="FFFF00"/>
                </a:solidFill>
              </a:rPr>
              <a:t>Methodists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45EF19E-515B-475A-B1C7-95920E797465}"/>
              </a:ext>
            </a:extLst>
          </p:cNvPr>
          <p:cNvSpPr/>
          <p:nvPr/>
        </p:nvSpPr>
        <p:spPr>
          <a:xfrm>
            <a:off x="5869712" y="4599139"/>
            <a:ext cx="2514600" cy="10829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1/3 went to </a:t>
            </a:r>
            <a:r>
              <a:rPr lang="en-US" sz="2800" dirty="0">
                <a:solidFill>
                  <a:srgbClr val="FFFF00"/>
                </a:solidFill>
              </a:rPr>
              <a:t>Baptists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Those who claim a still, small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voice </a:t>
            </a:r>
            <a:r>
              <a:rPr lang="en-US" sz="3400" u="sng" dirty="0">
                <a:solidFill>
                  <a:srgbClr val="CCFFFF"/>
                </a:solidFill>
              </a:rPr>
              <a:t>contradict</a:t>
            </a:r>
            <a:r>
              <a:rPr lang="en-US" sz="3400" dirty="0">
                <a:solidFill>
                  <a:srgbClr val="CCFFFF"/>
                </a:solidFill>
              </a:rPr>
              <a:t> </a:t>
            </a:r>
            <a:r>
              <a:rPr lang="en-US" sz="3400" u="sng" dirty="0">
                <a:solidFill>
                  <a:srgbClr val="CCFFFF"/>
                </a:solidFill>
              </a:rPr>
              <a:t>NT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2954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New York’s three groups:  human </a:t>
            </a:r>
            <a:r>
              <a:rPr lang="en-US" sz="3100" dirty="0" err="1">
                <a:solidFill>
                  <a:schemeClr val="bg1"/>
                </a:solidFill>
                <a:cs typeface="Calibri" panose="020F0502020204030204" pitchFamily="34" charset="0"/>
              </a:rPr>
              <a:t>denomina-tions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are </a:t>
            </a:r>
            <a:r>
              <a:rPr lang="en-US" sz="3100" b="1" u="sng" dirty="0">
                <a:solidFill>
                  <a:schemeClr val="bg1"/>
                </a:solidFill>
                <a:cs typeface="Calibri" panose="020F0502020204030204" pitchFamily="34" charset="0"/>
              </a:rPr>
              <a:t>not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NT pattern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400" dirty="0">
                <a:solidFill>
                  <a:srgbClr val="CCFFFF"/>
                </a:solidFill>
                <a:latin typeface="+mj-lt"/>
                <a:cs typeface="Calibri" panose="020F0502020204030204" pitchFamily="34" charset="0"/>
              </a:rPr>
              <a:t>Those who claim a still, small</a:t>
            </a:r>
            <a:br>
              <a:rPr lang="en-US" sz="3400" dirty="0">
                <a:solidFill>
                  <a:srgbClr val="CCFFFF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3400" dirty="0">
                <a:solidFill>
                  <a:srgbClr val="CCFFFF"/>
                </a:solidFill>
                <a:latin typeface="+mj-lt"/>
                <a:cs typeface="Calibri" panose="020F0502020204030204" pitchFamily="34" charset="0"/>
              </a:rPr>
              <a:t>voice </a:t>
            </a:r>
            <a:r>
              <a:rPr lang="en-US" sz="3400" u="sng" dirty="0">
                <a:solidFill>
                  <a:srgbClr val="CCFFFF"/>
                </a:solidFill>
                <a:latin typeface="+mj-lt"/>
                <a:cs typeface="Calibri" panose="020F0502020204030204" pitchFamily="34" charset="0"/>
              </a:rPr>
              <a:t>contradict</a:t>
            </a:r>
            <a:r>
              <a:rPr lang="en-US" sz="3400" dirty="0">
                <a:solidFill>
                  <a:srgbClr val="CCFFF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3400" u="sng" dirty="0">
                <a:solidFill>
                  <a:srgbClr val="CCFFFF"/>
                </a:solidFill>
                <a:latin typeface="+mj-lt"/>
                <a:cs typeface="Calibri" panose="020F0502020204030204" pitchFamily="34" charset="0"/>
              </a:rPr>
              <a:t>themselves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Feelings, emotions, impulses, preachers … change with time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We demand objective standard:  highway signs; clocks, etc.</a:t>
            </a:r>
          </a:p>
        </p:txBody>
      </p:sp>
    </p:spTree>
    <p:extLst>
      <p:ext uri="{BB962C8B-B14F-4D97-AF65-F5344CB8AC3E}">
        <p14:creationId xmlns:p14="http://schemas.microsoft.com/office/powerpoint/2010/main" val="387267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How does God bear testimony?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Ro.1:16, </a:t>
            </a:r>
            <a:r>
              <a:rPr lang="en-US" sz="3100" i="1" dirty="0">
                <a:solidFill>
                  <a:schemeClr val="bg1"/>
                </a:solidFill>
                <a:cs typeface="Calibri" panose="020F0502020204030204" pitchFamily="34" charset="0"/>
              </a:rPr>
              <a:t>gospel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: God’s power to save . . . 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No one is saved by Holy Spirit without the Word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Spirit reveals; we react,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Ro.6:3-5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We know if we have complied …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(6:3)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Ro.6:11, 13, 16, 19 – tells us how to live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Neh.9:30, God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→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Spirit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→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prophets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Jn.16:13, God guided twelve…into </a:t>
            </a:r>
            <a:r>
              <a:rPr lang="en-US" sz="3100" b="1" u="sng" dirty="0">
                <a:solidFill>
                  <a:schemeClr val="bg1"/>
                </a:solidFill>
                <a:cs typeface="Calibri" panose="020F0502020204030204" pitchFamily="34" charset="0"/>
              </a:rPr>
              <a:t>all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truth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Promised to twelve, not to all people</a:t>
            </a:r>
          </a:p>
        </p:txBody>
      </p:sp>
    </p:spTree>
    <p:extLst>
      <p:ext uri="{BB962C8B-B14F-4D97-AF65-F5344CB8AC3E}">
        <p14:creationId xmlns:p14="http://schemas.microsoft.com/office/powerpoint/2010/main" val="29538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How does Holy Spirit bear testimony?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838200"/>
            <a:ext cx="83058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 Co.2:6-13, 16 – </a:t>
            </a:r>
          </a:p>
          <a:p>
            <a:pPr marL="631825" lvl="1" indent="-2921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cs typeface="Calibri" panose="020F0502020204030204" pitchFamily="34" charset="0"/>
              </a:rPr>
              <a:t>6-7: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‘we’ </a:t>
            </a: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[apostles / prophets]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speak</a:t>
            </a:r>
            <a:r>
              <a:rPr lang="en-US" sz="3100" i="1" dirty="0">
                <a:solidFill>
                  <a:schemeClr val="bg1"/>
                </a:solidFill>
                <a:cs typeface="Calibri" panose="020F0502020204030204" pitchFamily="34" charset="0"/>
              </a:rPr>
              <a:t> wisdom of God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. </a:t>
            </a:r>
          </a:p>
          <a:p>
            <a:pPr marL="631825" lvl="1" indent="-2921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cs typeface="Calibri" panose="020F0502020204030204" pitchFamily="34" charset="0"/>
              </a:rPr>
              <a:t>10: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‘us’ </a:t>
            </a: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[apostles / prophets]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through Spirit.  </a:t>
            </a:r>
          </a:p>
          <a:p>
            <a:pPr marL="631825" lvl="1" indent="-2921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cs typeface="Calibri" panose="020F0502020204030204" pitchFamily="34" charset="0"/>
              </a:rPr>
              <a:t>11: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no one can read God’s mind.  </a:t>
            </a:r>
          </a:p>
          <a:p>
            <a:pPr marL="631825" lvl="1" indent="-2921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cs typeface="Calibri" panose="020F0502020204030204" pitchFamily="34" charset="0"/>
              </a:rPr>
              <a:t>12: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‘we’ </a:t>
            </a: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[apostles / prophets]</a:t>
            </a: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receive Spirit from God that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‘we’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might know . . . </a:t>
            </a:r>
          </a:p>
          <a:p>
            <a:pPr marL="631825" lvl="1" indent="-2921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00"/>
                </a:solidFill>
                <a:cs typeface="Calibri" panose="020F0502020204030204" pitchFamily="34" charset="0"/>
              </a:rPr>
              <a:t>13: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‘we’ </a:t>
            </a:r>
            <a:r>
              <a:rPr lang="en-US" sz="3000" dirty="0">
                <a:solidFill>
                  <a:srgbClr val="CCFFFF"/>
                </a:solidFill>
                <a:cs typeface="Calibri" panose="020F0502020204030204" pitchFamily="34" charset="0"/>
              </a:rPr>
              <a:t>[apostles / prophets]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speak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what Spirit teaches  (1 Co.14:37)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How does Holy Spirit bear testimony?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Mt.28:19 – </a:t>
            </a: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why send apostles to preach gospel if HS speaks directly to every sinner? 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Paul in Corinth: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Ac.18:4-5, 8, 11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0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How does Holy Spirit bear testimony?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Eph.3</a:t>
            </a:r>
            <a:r>
              <a:rPr lang="en-US" sz="3100" baseline="30000" dirty="0">
                <a:solidFill>
                  <a:schemeClr val="bg1"/>
                </a:solidFill>
                <a:cs typeface="Calibri" panose="020F0502020204030204" pitchFamily="34" charset="0"/>
              </a:rPr>
              <a:t>3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 </a:t>
            </a:r>
            <a:r>
              <a:rPr lang="en-US" sz="3100" u="sng" dirty="0">
                <a:solidFill>
                  <a:srgbClr val="FFFFCC"/>
                </a:solidFill>
              </a:rPr>
              <a:t>I</a:t>
            </a:r>
            <a:r>
              <a:rPr lang="en-US" sz="3100" dirty="0">
                <a:solidFill>
                  <a:srgbClr val="FFFFCC"/>
                </a:solidFill>
              </a:rPr>
              <a:t> have briefly </a:t>
            </a:r>
            <a:r>
              <a:rPr lang="en-US" sz="3100" u="sng" dirty="0">
                <a:solidFill>
                  <a:schemeClr val="bg1"/>
                </a:solidFill>
              </a:rPr>
              <a:t>written</a:t>
            </a:r>
            <a:r>
              <a:rPr lang="en-US" sz="3100" dirty="0">
                <a:solidFill>
                  <a:srgbClr val="FFFFCC"/>
                </a:solidFill>
              </a:rPr>
              <a:t> already, 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baseline="30000" dirty="0">
                <a:solidFill>
                  <a:schemeClr val="bg1"/>
                </a:solidFill>
              </a:rPr>
              <a:t>4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rgbClr val="FFFFCC"/>
                </a:solidFill>
              </a:rPr>
              <a:t>by which, when </a:t>
            </a:r>
            <a:r>
              <a:rPr lang="en-US" sz="3100" u="sng" dirty="0">
                <a:solidFill>
                  <a:schemeClr val="bg1"/>
                </a:solidFill>
              </a:rPr>
              <a:t>you read</a:t>
            </a:r>
            <a:r>
              <a:rPr lang="en-US" sz="3100" dirty="0">
                <a:solidFill>
                  <a:srgbClr val="FFFFCC"/>
                </a:solidFill>
              </a:rPr>
              <a:t>, you may </a:t>
            </a:r>
            <a:r>
              <a:rPr lang="en-US" sz="3100" dirty="0">
                <a:solidFill>
                  <a:schemeClr val="bg1"/>
                </a:solidFill>
              </a:rPr>
              <a:t>under-stand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my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knowledge</a:t>
            </a:r>
            <a:r>
              <a:rPr lang="en-US" sz="3100" dirty="0">
                <a:solidFill>
                  <a:srgbClr val="FFFFCC"/>
                </a:solidFill>
              </a:rPr>
              <a:t> in the mystery of Christ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Paul received his information from Holy Spirit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How did Ephesians (we) learn it?  (v.4)</a:t>
            </a:r>
          </a:p>
        </p:txBody>
      </p:sp>
    </p:spTree>
    <p:extLst>
      <p:ext uri="{BB962C8B-B14F-4D97-AF65-F5344CB8AC3E}">
        <p14:creationId xmlns:p14="http://schemas.microsoft.com/office/powerpoint/2010/main" val="315165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2131</TotalTime>
  <Words>1427</Words>
  <Application>Microsoft Office PowerPoint</Application>
  <PresentationFormat>On-screen Show (4:3)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Verdana</vt:lpstr>
      <vt:lpstr>Wingdings</vt:lpstr>
      <vt:lpstr>3_Default Design</vt:lpstr>
      <vt:lpstr>1_Default Design</vt:lpstr>
      <vt:lpstr>PowerPoint Presentation</vt:lpstr>
      <vt:lpstr>PowerPoint Presentation</vt:lpstr>
      <vt:lpstr>We cannot know we are sons of God… unless God tells us  (Ro.8:16)</vt:lpstr>
      <vt:lpstr>Many claim salvation assurance comes from a still, small voice</vt:lpstr>
      <vt:lpstr>Those who claim a still, small voice contradict NT</vt:lpstr>
      <vt:lpstr>How does God bear testimony?</vt:lpstr>
      <vt:lpstr>How does Holy Spirit bear testimony?</vt:lpstr>
      <vt:lpstr>How does Holy Spirit bear testimony?</vt:lpstr>
      <vt:lpstr>How does Holy Spirit bear testimony?</vt:lpstr>
      <vt:lpstr>How does Holy Spirit bear testimony?</vt:lpstr>
      <vt:lpstr>How does Holy Spirit bear testimony?</vt:lpstr>
      <vt:lpstr>PowerPoint Presentation</vt:lpstr>
      <vt:lpstr>Word has power to produce faith</vt:lpstr>
      <vt:lpstr>Word has power to produce faith</vt:lpstr>
      <vt:lpstr>Word has power to produce faith</vt:lpstr>
      <vt:lpstr>Dr. Steele (1)</vt:lpstr>
      <vt:lpstr>Dr. Steele (2)</vt:lpstr>
      <vt:lpstr>Dr. Steele – CONSIDER </vt:lpstr>
      <vt:lpstr>John Wesley’s journal</vt:lpstr>
      <vt:lpstr>Where does God tell us how we should feel in order to know we are forgiven?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72</cp:revision>
  <dcterms:created xsi:type="dcterms:W3CDTF">2008-11-06T23:35:45Z</dcterms:created>
  <dcterms:modified xsi:type="dcterms:W3CDTF">2021-12-04T04:31:12Z</dcterms:modified>
</cp:coreProperties>
</file>