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  <p:sldMasterId id="2147483660" r:id="rId2"/>
  </p:sldMasterIdLst>
  <p:sldIdLst>
    <p:sldId id="582" r:id="rId3"/>
    <p:sldId id="594" r:id="rId4"/>
    <p:sldId id="603" r:id="rId5"/>
    <p:sldId id="574" r:id="rId6"/>
    <p:sldId id="597" r:id="rId7"/>
    <p:sldId id="583" r:id="rId8"/>
    <p:sldId id="595" r:id="rId9"/>
    <p:sldId id="602" r:id="rId10"/>
    <p:sldId id="596" r:id="rId11"/>
    <p:sldId id="570" r:id="rId12"/>
    <p:sldId id="587" r:id="rId13"/>
    <p:sldId id="598" r:id="rId14"/>
    <p:sldId id="599" r:id="rId15"/>
    <p:sldId id="600" r:id="rId16"/>
    <p:sldId id="601" r:id="rId17"/>
    <p:sldId id="6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CCFFCC"/>
    <a:srgbClr val="CCFFFF"/>
    <a:srgbClr val="FFFF99"/>
    <a:srgbClr val="0000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5AD5F43E-C7D5-4497-90C7-3374DCBC09CE}"/>
    <pc:docChg chg="delSld delMainMaster">
      <pc:chgData name="Ty Johnson" userId="2df4d96252200d5b" providerId="LiveId" clId="{5AD5F43E-C7D5-4497-90C7-3374DCBC09CE}" dt="2022-01-16T01:43:52.037" v="1" actId="47"/>
      <pc:docMkLst>
        <pc:docMk/>
      </pc:docMkLst>
      <pc:sldChg chg="del">
        <pc:chgData name="Ty Johnson" userId="2df4d96252200d5b" providerId="LiveId" clId="{5AD5F43E-C7D5-4497-90C7-3374DCBC09CE}" dt="2022-01-16T01:43:52.037" v="1" actId="47"/>
        <pc:sldMkLst>
          <pc:docMk/>
          <pc:sldMk cId="0" sldId="257"/>
        </pc:sldMkLst>
      </pc:sldChg>
      <pc:sldChg chg="del">
        <pc:chgData name="Ty Johnson" userId="2df4d96252200d5b" providerId="LiveId" clId="{5AD5F43E-C7D5-4497-90C7-3374DCBC09CE}" dt="2022-01-16T01:43:47.777" v="0" actId="47"/>
        <pc:sldMkLst>
          <pc:docMk/>
          <pc:sldMk cId="1456885882" sldId="301"/>
        </pc:sldMkLst>
      </pc:sldChg>
      <pc:sldChg chg="del">
        <pc:chgData name="Ty Johnson" userId="2df4d96252200d5b" providerId="LiveId" clId="{5AD5F43E-C7D5-4497-90C7-3374DCBC09CE}" dt="2022-01-16T01:43:47.777" v="0" actId="47"/>
        <pc:sldMkLst>
          <pc:docMk/>
          <pc:sldMk cId="297008950" sldId="365"/>
        </pc:sldMkLst>
      </pc:sldChg>
      <pc:sldChg chg="del">
        <pc:chgData name="Ty Johnson" userId="2df4d96252200d5b" providerId="LiveId" clId="{5AD5F43E-C7D5-4497-90C7-3374DCBC09CE}" dt="2022-01-16T01:43:47.777" v="0" actId="47"/>
        <pc:sldMkLst>
          <pc:docMk/>
          <pc:sldMk cId="2708374360" sldId="543"/>
        </pc:sldMkLst>
      </pc:sldChg>
      <pc:sldMasterChg chg="del delSldLayout">
        <pc:chgData name="Ty Johnson" userId="2df4d96252200d5b" providerId="LiveId" clId="{5AD5F43E-C7D5-4497-90C7-3374DCBC09CE}" dt="2022-01-16T01:43:47.777" v="0" actId="47"/>
        <pc:sldMasterMkLst>
          <pc:docMk/>
          <pc:sldMasterMk cId="0" sldId="2147483661"/>
        </pc:sldMasterMkLst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3122222703" sldId="2147483765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3941861773" sldId="2147483766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3105404780" sldId="2147483767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1711818642" sldId="2147483768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3827598995" sldId="2147483769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2694614314" sldId="2147483770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2194893435" sldId="2147483771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309631104" sldId="2147483772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450633255" sldId="2147483773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838576972" sldId="2147483774"/>
          </pc:sldLayoutMkLst>
        </pc:sldLayoutChg>
        <pc:sldLayoutChg chg="del">
          <pc:chgData name="Ty Johnson" userId="2df4d96252200d5b" providerId="LiveId" clId="{5AD5F43E-C7D5-4497-90C7-3374DCBC09CE}" dt="2022-01-16T01:43:47.777" v="0" actId="47"/>
          <pc:sldLayoutMkLst>
            <pc:docMk/>
            <pc:sldMasterMk cId="0" sldId="2147483661"/>
            <pc:sldLayoutMk cId="467886603" sldId="21474837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>
              <a:solidFill>
                <a:srgbClr val="C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7B03C3-8FEC-405C-A27E-5426D756EB28}"/>
              </a:ext>
            </a:extLst>
          </p:cNvPr>
          <p:cNvSpPr/>
          <p:nvPr/>
        </p:nvSpPr>
        <p:spPr>
          <a:xfrm>
            <a:off x="1715675" y="1102936"/>
            <a:ext cx="5731497" cy="109350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Success in Life</a:t>
            </a:r>
          </a:p>
        </p:txBody>
      </p:sp>
    </p:spTree>
    <p:extLst>
      <p:ext uri="{BB962C8B-B14F-4D97-AF65-F5344CB8AC3E}">
        <p14:creationId xmlns:p14="http://schemas.microsoft.com/office/powerpoint/2010/main" val="30323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Misplaced confidence.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34400" cy="5791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Ps.118</a:t>
            </a:r>
            <a:r>
              <a:rPr lang="en-US" altLang="en-US" baseline="30000" dirty="0">
                <a:solidFill>
                  <a:schemeClr val="bg1"/>
                </a:solidFill>
              </a:rPr>
              <a:t>8</a:t>
            </a:r>
            <a:r>
              <a:rPr lang="en-US" baseline="300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CC"/>
                </a:solidFill>
              </a:rPr>
              <a:t>It is better to trust in the Lord Than to put confidence in </a:t>
            </a:r>
            <a:r>
              <a:rPr lang="en-US" sz="3100" u="sng" dirty="0">
                <a:solidFill>
                  <a:srgbClr val="CCFFCC"/>
                </a:solidFill>
              </a:rPr>
              <a:t>man</a:t>
            </a:r>
            <a:r>
              <a:rPr lang="en-US" sz="3100" dirty="0">
                <a:solidFill>
                  <a:srgbClr val="CCFFCC"/>
                </a:solidFill>
              </a:rPr>
              <a:t>.  </a:t>
            </a:r>
            <a:r>
              <a:rPr lang="en-US" sz="3100" baseline="30000" dirty="0">
                <a:solidFill>
                  <a:schemeClr val="bg1"/>
                </a:solidFill>
              </a:rPr>
              <a:t>9 </a:t>
            </a:r>
            <a:r>
              <a:rPr lang="en-US" sz="3100" dirty="0">
                <a:solidFill>
                  <a:srgbClr val="CCFFCC"/>
                </a:solidFill>
              </a:rPr>
              <a:t>It is better to trust in the Lord than to put confidence in </a:t>
            </a:r>
            <a:r>
              <a:rPr lang="en-US" sz="3100" u="sng" dirty="0">
                <a:solidFill>
                  <a:srgbClr val="CCFFCC"/>
                </a:solidFill>
              </a:rPr>
              <a:t>princes</a:t>
            </a:r>
            <a:r>
              <a:rPr lang="en-US" sz="3100" dirty="0">
                <a:solidFill>
                  <a:srgbClr val="CCFFCC"/>
                </a:solidFill>
              </a:rPr>
              <a:t>.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Most </a:t>
            </a:r>
            <a:r>
              <a:rPr lang="en-US" sz="3100" u="sng" dirty="0">
                <a:solidFill>
                  <a:schemeClr val="bg1"/>
                </a:solidFill>
              </a:rPr>
              <a:t>cannot</a:t>
            </a:r>
            <a:r>
              <a:rPr lang="en-US" sz="3100" dirty="0">
                <a:solidFill>
                  <a:schemeClr val="bg1"/>
                </a:solidFill>
              </a:rPr>
              <a:t> help us; others do not care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Love of the world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46184" cy="57912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Mt.6</a:t>
            </a:r>
            <a:r>
              <a:rPr lang="en-US" altLang="en-US" sz="3100" baseline="30000" dirty="0">
                <a:solidFill>
                  <a:schemeClr val="bg1"/>
                </a:solidFill>
              </a:rPr>
              <a:t>24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rgbClr val="CCFFCC"/>
                </a:solidFill>
              </a:rPr>
              <a:t> </a:t>
            </a:r>
            <a:r>
              <a:rPr lang="en-US" sz="3100" dirty="0">
                <a:solidFill>
                  <a:srgbClr val="CCFFCC"/>
                </a:solidFill>
              </a:rPr>
              <a:t>No one can serve </a:t>
            </a:r>
            <a:r>
              <a:rPr lang="en-US" sz="3100" u="sng" dirty="0">
                <a:solidFill>
                  <a:srgbClr val="CCFFCC"/>
                </a:solidFill>
              </a:rPr>
              <a:t>two</a:t>
            </a:r>
            <a:r>
              <a:rPr lang="en-US" sz="3100" dirty="0">
                <a:solidFill>
                  <a:srgbClr val="CCFFCC"/>
                </a:solidFill>
              </a:rPr>
              <a:t> masters; for either he will hate the one and love the other, or else he will be loyal to the one and despise the other.   You </a:t>
            </a:r>
            <a:r>
              <a:rPr lang="en-US" sz="3100" u="sng" dirty="0">
                <a:solidFill>
                  <a:srgbClr val="CCFFCC"/>
                </a:solidFill>
              </a:rPr>
              <a:t>cannot</a:t>
            </a:r>
            <a:r>
              <a:rPr lang="en-US" sz="3100" dirty="0">
                <a:solidFill>
                  <a:srgbClr val="CCFFCC"/>
                </a:solidFill>
              </a:rPr>
              <a:t> serve God and mammon.</a:t>
            </a:r>
          </a:p>
          <a:p>
            <a:r>
              <a:rPr lang="en-US" sz="3100" dirty="0">
                <a:solidFill>
                  <a:schemeClr val="bg1"/>
                </a:solidFill>
              </a:rPr>
              <a:t>Mt.13</a:t>
            </a:r>
            <a:r>
              <a:rPr lang="en-US" sz="3100" baseline="30000" dirty="0">
                <a:solidFill>
                  <a:schemeClr val="bg1"/>
                </a:solidFill>
              </a:rPr>
              <a:t>22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CC"/>
                </a:solidFill>
              </a:rPr>
              <a:t>Now he who received seed among the thorns is he who hears the word, and the cares of this world and the </a:t>
            </a:r>
            <a:r>
              <a:rPr lang="en-US" sz="3100" u="sng" dirty="0">
                <a:solidFill>
                  <a:srgbClr val="CCFFCC"/>
                </a:solidFill>
              </a:rPr>
              <a:t>deceitfulness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of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riches</a:t>
            </a:r>
            <a:r>
              <a:rPr lang="en-US" sz="3100" dirty="0">
                <a:solidFill>
                  <a:srgbClr val="CCFFCC"/>
                </a:solidFill>
              </a:rPr>
              <a:t> choke the word, and he becomes unfruitful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“Why did </a:t>
            </a:r>
            <a:r>
              <a:rPr lang="en-US" sz="3100" dirty="0" err="1">
                <a:solidFill>
                  <a:schemeClr val="bg1"/>
                </a:solidFill>
              </a:rPr>
              <a:t>gnostics</a:t>
            </a:r>
            <a:r>
              <a:rPr lang="en-US" sz="3100" dirty="0">
                <a:solidFill>
                  <a:schemeClr val="bg1"/>
                </a:solidFill>
              </a:rPr>
              <a:t> stay in the church?”</a:t>
            </a:r>
          </a:p>
        </p:txBody>
      </p:sp>
    </p:spTree>
    <p:extLst>
      <p:ext uri="{BB962C8B-B14F-4D97-AF65-F5344CB8AC3E}">
        <p14:creationId xmlns:p14="http://schemas.microsoft.com/office/powerpoint/2010/main" val="41823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Fear of men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46184" cy="57912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2 Tim.3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12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rgbClr val="CCFFCC"/>
                </a:solidFill>
              </a:rPr>
              <a:t> </a:t>
            </a:r>
            <a:r>
              <a:rPr lang="en-US" sz="3100" dirty="0">
                <a:solidFill>
                  <a:srgbClr val="CCFFCC"/>
                </a:solidFill>
              </a:rPr>
              <a:t>Yes, and all who desire to live godly in Christ Jesus will </a:t>
            </a:r>
            <a:r>
              <a:rPr lang="en-US" sz="3100" u="sng" dirty="0">
                <a:solidFill>
                  <a:srgbClr val="CCFFCC"/>
                </a:solidFill>
              </a:rPr>
              <a:t>suffer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 err="1">
                <a:solidFill>
                  <a:srgbClr val="CCFFCC"/>
                </a:solidFill>
              </a:rPr>
              <a:t>persecu</a:t>
            </a:r>
            <a:r>
              <a:rPr lang="en-US" sz="3100" dirty="0" err="1">
                <a:solidFill>
                  <a:srgbClr val="CCFFCC"/>
                </a:solidFill>
              </a:rPr>
              <a:t>-</a:t>
            </a:r>
            <a:r>
              <a:rPr lang="en-US" sz="3100" u="sng" dirty="0" err="1">
                <a:solidFill>
                  <a:srgbClr val="CCFFCC"/>
                </a:solidFill>
              </a:rPr>
              <a:t>tion</a:t>
            </a:r>
            <a:r>
              <a:rPr lang="en-US" sz="3100" dirty="0">
                <a:solidFill>
                  <a:srgbClr val="CCFFCC"/>
                </a:solidFill>
              </a:rPr>
              <a:t>.  </a:t>
            </a:r>
            <a:r>
              <a:rPr lang="en-US" altLang="en-US" sz="3100" baseline="30000" dirty="0">
                <a:solidFill>
                  <a:schemeClr val="bg1"/>
                </a:solidFill>
              </a:rPr>
              <a:t>13</a:t>
            </a:r>
            <a:r>
              <a:rPr lang="en-US" sz="3100" dirty="0">
                <a:solidFill>
                  <a:srgbClr val="CCFFCC"/>
                </a:solidFill>
              </a:rPr>
              <a:t>But evil men and impostors will grow worse and worse, deceiving and being deceived.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Pure gospel is offensive and unpopular with most.    Jn.12:42-43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Rv.21:8, fearful: too cowardly to confess Christ, follow the gospel, or be ‘narrow’ </a:t>
            </a:r>
          </a:p>
        </p:txBody>
      </p:sp>
    </p:spTree>
    <p:extLst>
      <p:ext uri="{BB962C8B-B14F-4D97-AF65-F5344CB8AC3E}">
        <p14:creationId xmlns:p14="http://schemas.microsoft.com/office/powerpoint/2010/main" val="34029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Unbelief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46184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Heb.3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12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rgbClr val="CCFFCC"/>
                </a:solidFill>
              </a:rPr>
              <a:t> </a:t>
            </a:r>
            <a:r>
              <a:rPr lang="en-US" sz="3100" u="sng" dirty="0">
                <a:solidFill>
                  <a:srgbClr val="CCFFCC"/>
                </a:solidFill>
              </a:rPr>
              <a:t>Beware</a:t>
            </a:r>
            <a:r>
              <a:rPr lang="en-US" sz="3100" dirty="0">
                <a:solidFill>
                  <a:srgbClr val="CCFFCC"/>
                </a:solidFill>
              </a:rPr>
              <a:t>, brethren, lest there be in any of you an </a:t>
            </a:r>
            <a:r>
              <a:rPr lang="en-US" sz="3100" u="sng" dirty="0">
                <a:solidFill>
                  <a:srgbClr val="CCFFCC"/>
                </a:solidFill>
              </a:rPr>
              <a:t>evil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heart</a:t>
            </a:r>
            <a:r>
              <a:rPr lang="en-US" sz="3100" dirty="0">
                <a:solidFill>
                  <a:srgbClr val="CCFFCC"/>
                </a:solidFill>
              </a:rPr>
              <a:t> of </a:t>
            </a:r>
            <a:r>
              <a:rPr lang="en-US" sz="3100" u="sng" dirty="0">
                <a:solidFill>
                  <a:srgbClr val="CCFFCC"/>
                </a:solidFill>
              </a:rPr>
              <a:t>unbelief</a:t>
            </a:r>
            <a:r>
              <a:rPr lang="en-US" sz="3100" dirty="0">
                <a:solidFill>
                  <a:srgbClr val="CCFFCC"/>
                </a:solidFill>
              </a:rPr>
              <a:t> in </a:t>
            </a:r>
            <a:r>
              <a:rPr lang="en-US" sz="3100" u="sng" dirty="0">
                <a:solidFill>
                  <a:srgbClr val="CCFFCC"/>
                </a:solidFill>
              </a:rPr>
              <a:t>departing</a:t>
            </a:r>
            <a:r>
              <a:rPr lang="en-US" sz="3100" dirty="0">
                <a:solidFill>
                  <a:srgbClr val="CCFFCC"/>
                </a:solidFill>
              </a:rPr>
              <a:t> from the living God</a:t>
            </a:r>
          </a:p>
          <a:p>
            <a:r>
              <a:rPr lang="en-US" dirty="0">
                <a:solidFill>
                  <a:schemeClr val="bg1"/>
                </a:solidFill>
              </a:rPr>
              <a:t>Heb.4</a:t>
            </a:r>
            <a:r>
              <a:rPr lang="en-US" baseline="30000" dirty="0">
                <a:solidFill>
                  <a:schemeClr val="bg1"/>
                </a:solidFill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CC"/>
                </a:solidFill>
              </a:rPr>
              <a:t>Let us therefore be diligent to enter that rest, </a:t>
            </a:r>
            <a:r>
              <a:rPr lang="en-US" sz="3100" u="sng" dirty="0">
                <a:solidFill>
                  <a:srgbClr val="CCFFCC"/>
                </a:solidFill>
              </a:rPr>
              <a:t>lest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anyone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fall</a:t>
            </a:r>
            <a:r>
              <a:rPr lang="en-US" sz="3100" dirty="0">
                <a:solidFill>
                  <a:srgbClr val="CCFFCC"/>
                </a:solidFill>
              </a:rPr>
              <a:t> according to the same example of disobedience</a:t>
            </a:r>
          </a:p>
        </p:txBody>
      </p:sp>
    </p:spTree>
    <p:extLst>
      <p:ext uri="{BB962C8B-B14F-4D97-AF65-F5344CB8AC3E}">
        <p14:creationId xmlns:p14="http://schemas.microsoft.com/office/powerpoint/2010/main" val="43153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Unbelief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46184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</a:rPr>
              <a:t>“Why charge Christians with unbelief?”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rgbClr val="CCFFCC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What kind of God does a disobedient person believe in?   </a:t>
            </a:r>
          </a:p>
          <a:p>
            <a:pPr marL="282575" lvl="1" indent="-225425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– </a:t>
            </a:r>
            <a:r>
              <a:rPr lang="en-US" sz="3100" dirty="0">
                <a:solidFill>
                  <a:srgbClr val="FFFFCC"/>
                </a:solidFill>
              </a:rPr>
              <a:t>One who approves him as he is.</a:t>
            </a:r>
          </a:p>
          <a:p>
            <a:pPr marL="282575" lvl="1" indent="-225425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	– “I believe God will accept me as I am.”</a:t>
            </a:r>
          </a:p>
          <a:p>
            <a:pPr marL="457200" lvl="1" indent="-40005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– 2 Kings 17</a:t>
            </a:r>
          </a:p>
          <a:p>
            <a:pPr marL="457200" lvl="1" indent="-400050">
              <a:buNone/>
            </a:pPr>
            <a:r>
              <a:rPr lang="en-US" sz="2400" dirty="0">
                <a:solidFill>
                  <a:srgbClr val="CCFFCC"/>
                </a:solidFill>
              </a:rPr>
              <a:t>2.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Even if he acknowledges true God, faith requires obedience.    Hb.11</a:t>
            </a:r>
          </a:p>
          <a:p>
            <a:pPr marL="457200" lvl="1" indent="-400050">
              <a:spcAft>
                <a:spcPts val="900"/>
              </a:spcAft>
              <a:buNone/>
            </a:pPr>
            <a:endParaRPr lang="en-US" sz="3100" dirty="0">
              <a:solidFill>
                <a:srgbClr val="CCFFCC"/>
              </a:solidFill>
            </a:endParaRPr>
          </a:p>
          <a:p>
            <a:pPr marL="457200" lvl="1" indent="-400050"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1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Feeling of self-sufficiency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5584" y="914400"/>
            <a:ext cx="8546184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Rv.3</a:t>
            </a:r>
            <a:r>
              <a:rPr lang="en-US" sz="3100" baseline="30000" dirty="0">
                <a:solidFill>
                  <a:schemeClr val="bg1"/>
                </a:solidFill>
              </a:rPr>
              <a:t>17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CC"/>
                </a:solidFill>
              </a:rPr>
              <a:t>Because you say, I am rich, have become wealthy, and </a:t>
            </a:r>
            <a:r>
              <a:rPr lang="en-US" sz="3100" u="sng" dirty="0">
                <a:solidFill>
                  <a:srgbClr val="CCFFCC"/>
                </a:solidFill>
              </a:rPr>
              <a:t>have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need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of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r>
              <a:rPr lang="en-US" sz="3100" u="sng" dirty="0">
                <a:solidFill>
                  <a:srgbClr val="CCFFCC"/>
                </a:solidFill>
              </a:rPr>
              <a:t>nothing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— and do not know that you are wretched, miserable, poor, blind, and naked.</a:t>
            </a:r>
          </a:p>
          <a:p>
            <a:r>
              <a:rPr lang="en-US" sz="3100" dirty="0">
                <a:solidFill>
                  <a:schemeClr val="bg1"/>
                </a:solidFill>
              </a:rPr>
              <a:t>Many do not feel a passionate need for the guidance and counsel of God.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Some view God as 911 service . . . there when you need Him.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Song:  </a:t>
            </a:r>
            <a:r>
              <a:rPr lang="en-US" sz="3100" i="1" dirty="0">
                <a:solidFill>
                  <a:schemeClr val="bg1"/>
                </a:solidFill>
              </a:rPr>
              <a:t>I need Thee </a:t>
            </a:r>
            <a:r>
              <a:rPr lang="en-US" sz="3100" i="1" u="sng" dirty="0">
                <a:solidFill>
                  <a:schemeClr val="bg1"/>
                </a:solidFill>
              </a:rPr>
              <a:t>every hour</a:t>
            </a:r>
            <a:r>
              <a:rPr lang="en-US" sz="3100" i="1" dirty="0">
                <a:solidFill>
                  <a:schemeClr val="bg1"/>
                </a:solidFill>
              </a:rPr>
              <a:t>.    </a:t>
            </a:r>
            <a:r>
              <a:rPr lang="en-US" sz="3100" dirty="0">
                <a:solidFill>
                  <a:schemeClr val="bg1"/>
                </a:solidFill>
              </a:rPr>
              <a:t>Jn.15:5</a:t>
            </a:r>
          </a:p>
          <a:p>
            <a:pPr marL="514350" lvl="1" indent="-4572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Ps.119:11</a:t>
            </a:r>
            <a:endParaRPr lang="en-US" sz="3100" dirty="0">
              <a:solidFill>
                <a:srgbClr val="CCFFCC"/>
              </a:solidFill>
            </a:endParaRPr>
          </a:p>
          <a:p>
            <a:pPr marL="457200" lvl="1" indent="-400050"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2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24A5-2669-D24E-A35F-12A3333E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3889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1923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8AEEA-3BA4-D842-8017-CAB81935A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930" y="565608"/>
            <a:ext cx="8432276" cy="5816338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Charles Schwab, Pres. largest steel co.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Samuel </a:t>
            </a:r>
            <a:r>
              <a:rPr lang="en-US" sz="3100" dirty="0" err="1">
                <a:solidFill>
                  <a:schemeClr val="bg1"/>
                </a:solidFill>
              </a:rPr>
              <a:t>Insull</a:t>
            </a:r>
            <a:r>
              <a:rPr lang="en-US" sz="3100" dirty="0">
                <a:solidFill>
                  <a:schemeClr val="bg1"/>
                </a:solidFill>
              </a:rPr>
              <a:t>, Pres. world’s largest utility co.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Howard Hopson, Pres. largest gas firm.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Arthur </a:t>
            </a:r>
            <a:r>
              <a:rPr lang="en-US" sz="3100" dirty="0" err="1">
                <a:solidFill>
                  <a:schemeClr val="bg1"/>
                </a:solidFill>
              </a:rPr>
              <a:t>Cutten</a:t>
            </a:r>
            <a:r>
              <a:rPr lang="en-US" sz="3100" dirty="0">
                <a:solidFill>
                  <a:schemeClr val="bg1"/>
                </a:solidFill>
              </a:rPr>
              <a:t>, greatest wheat speculator.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Richard Whitney, Pres. NY Stock Exchange.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Albert Fall, member of Harding cabinet.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Leon Fraser, Pres. Bank of </a:t>
            </a:r>
            <a:r>
              <a:rPr lang="en-US" sz="3100" dirty="0" err="1">
                <a:solidFill>
                  <a:schemeClr val="bg1"/>
                </a:solidFill>
              </a:rPr>
              <a:t>Internat’l</a:t>
            </a:r>
            <a:r>
              <a:rPr lang="en-US" sz="3100" dirty="0">
                <a:solidFill>
                  <a:schemeClr val="bg1"/>
                </a:solidFill>
              </a:rPr>
              <a:t>. Settle.</a:t>
            </a:r>
          </a:p>
          <a:p>
            <a:pPr marL="227013" indent="-227013">
              <a:spcAft>
                <a:spcPts val="600"/>
              </a:spcAft>
            </a:pPr>
            <a:r>
              <a:rPr lang="en-US" sz="3100">
                <a:solidFill>
                  <a:schemeClr val="bg1"/>
                </a:solidFill>
              </a:rPr>
              <a:t>Ivar </a:t>
            </a:r>
            <a:r>
              <a:rPr lang="en-US" sz="3100" dirty="0">
                <a:solidFill>
                  <a:schemeClr val="bg1"/>
                </a:solidFill>
              </a:rPr>
              <a:t>Krueger, head of </a:t>
            </a:r>
            <a:r>
              <a:rPr lang="en-US" sz="3100">
                <a:solidFill>
                  <a:schemeClr val="bg1"/>
                </a:solidFill>
              </a:rPr>
              <a:t>world securities.</a:t>
            </a:r>
            <a:endParaRPr lang="en-US" sz="3100" dirty="0">
              <a:solidFill>
                <a:schemeClr val="bg1"/>
              </a:solidFill>
            </a:endParaRPr>
          </a:p>
          <a:p>
            <a:pPr marL="227013" indent="-227013"/>
            <a:r>
              <a:rPr lang="en-US" sz="3100" dirty="0">
                <a:solidFill>
                  <a:schemeClr val="bg1"/>
                </a:solidFill>
              </a:rPr>
              <a:t>Jessie Livermore, greatest speculator in stock</a:t>
            </a:r>
          </a:p>
        </p:txBody>
      </p:sp>
    </p:spTree>
    <p:extLst>
      <p:ext uri="{BB962C8B-B14F-4D97-AF65-F5344CB8AC3E}">
        <p14:creationId xmlns:p14="http://schemas.microsoft.com/office/powerpoint/2010/main" val="313790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Goal of every Christian – Jude 24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Now to </a:t>
            </a:r>
            <a:r>
              <a:rPr lang="en-US" altLang="en-US" sz="3100" u="sng" dirty="0">
                <a:solidFill>
                  <a:srgbClr val="FFFFCC"/>
                </a:solidFill>
              </a:rPr>
              <a:t>Him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</a:rPr>
              <a:t>who is able</a:t>
            </a:r>
            <a:r>
              <a:rPr lang="en-US" altLang="en-US" sz="3100" dirty="0">
                <a:solidFill>
                  <a:srgbClr val="FFFFCC"/>
                </a:solidFill>
              </a:rPr>
              <a:t> to </a:t>
            </a:r>
            <a:r>
              <a:rPr lang="en-US" altLang="en-US" sz="3100" u="sng" dirty="0">
                <a:solidFill>
                  <a:srgbClr val="FFFFCC"/>
                </a:solidFill>
              </a:rPr>
              <a:t>keep</a:t>
            </a:r>
            <a:r>
              <a:rPr lang="en-US" altLang="en-US" sz="3100" dirty="0">
                <a:solidFill>
                  <a:srgbClr val="FFFFCC"/>
                </a:solidFill>
              </a:rPr>
              <a:t> you from stumbling, And to </a:t>
            </a:r>
            <a:r>
              <a:rPr lang="en-US" altLang="en-US" sz="3100" u="sng" dirty="0">
                <a:solidFill>
                  <a:srgbClr val="FFFFCC"/>
                </a:solidFill>
              </a:rPr>
              <a:t>present</a:t>
            </a:r>
            <a:r>
              <a:rPr lang="en-US" altLang="en-US" sz="3100" dirty="0">
                <a:solidFill>
                  <a:srgbClr val="FFFFCC"/>
                </a:solidFill>
              </a:rPr>
              <a:t> you </a:t>
            </a:r>
            <a:r>
              <a:rPr lang="en-US" altLang="en-US" sz="3100" u="sng" dirty="0">
                <a:solidFill>
                  <a:srgbClr val="FFFFCC"/>
                </a:solidFill>
              </a:rPr>
              <a:t>faultless</a:t>
            </a:r>
            <a:r>
              <a:rPr lang="en-US" altLang="en-US" sz="3100" dirty="0">
                <a:solidFill>
                  <a:srgbClr val="FFFFCC"/>
                </a:solidFill>
              </a:rPr>
              <a:t> Before the presence of His glory with exceeding joy</a:t>
            </a:r>
            <a:r>
              <a:rPr lang="en-US" altLang="en-US" sz="2800" dirty="0">
                <a:solidFill>
                  <a:srgbClr val="FFFFCC"/>
                </a:solidFill>
              </a:rPr>
              <a:t>…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lvl="1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Conditional; some may not make it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Israel, Hb.3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God has done His part – 2 Pt.1:3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As His divine power has given to us </a:t>
            </a:r>
            <a:r>
              <a:rPr lang="en-US" altLang="en-US" sz="3100" u="sng" dirty="0">
                <a:solidFill>
                  <a:srgbClr val="FFFFCC"/>
                </a:solidFill>
              </a:rPr>
              <a:t>all things that pertain to life and godliness</a:t>
            </a:r>
            <a:r>
              <a:rPr lang="en-US" altLang="en-US" sz="3100" dirty="0">
                <a:solidFill>
                  <a:srgbClr val="FFFFCC"/>
                </a:solidFill>
              </a:rPr>
              <a:t>, through the knowledge of Him who called us by glory and virtue…</a:t>
            </a: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1066800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3600" kern="0" dirty="0">
                <a:solidFill>
                  <a:srgbClr val="FFFF00"/>
                </a:solidFill>
                <a:latin typeface="Arial"/>
              </a:rPr>
              <a:t>God’s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provision for our successful journey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0430"/>
          </a:xfrm>
        </p:spPr>
        <p:txBody>
          <a:bodyPr/>
          <a:lstStyle/>
          <a:p>
            <a:r>
              <a:rPr lang="en-US" altLang="en-US" sz="3400" b="1" baseline="30000" dirty="0">
                <a:solidFill>
                  <a:srgbClr val="FFC000"/>
                </a:solidFill>
              </a:rPr>
              <a:t>1</a:t>
            </a:r>
            <a:r>
              <a:rPr lang="en-US" altLang="en-US" sz="3400" dirty="0">
                <a:solidFill>
                  <a:schemeClr val="bg1"/>
                </a:solidFill>
              </a:rPr>
              <a:t>Guidance and companionship of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the most successful traveler ever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6313"/>
            <a:ext cx="8229600" cy="502448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Mt.4:11, </a:t>
            </a:r>
            <a:r>
              <a:rPr lang="en-US" altLang="en-US" sz="3100" dirty="0">
                <a:solidFill>
                  <a:srgbClr val="FFFFCC"/>
                </a:solidFill>
              </a:rPr>
              <a:t>Then the devil left Him, and behold, angels came and ministered to Him.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Col.2:15, </a:t>
            </a:r>
            <a:r>
              <a:rPr lang="en-US" altLang="en-US" sz="3100" dirty="0">
                <a:solidFill>
                  <a:srgbClr val="FFFFCC"/>
                </a:solidFill>
              </a:rPr>
              <a:t>Having disarmed principalities and powers, He made a public spectacle of them, triumphing over them in it.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2:24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Mt.18:20 . . . 28:20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Guidance, protection, provisions . . .</a:t>
            </a:r>
          </a:p>
        </p:txBody>
      </p:sp>
    </p:spTree>
    <p:extLst>
      <p:ext uri="{BB962C8B-B14F-4D97-AF65-F5344CB8AC3E}">
        <p14:creationId xmlns:p14="http://schemas.microsoft.com/office/powerpoint/2010/main" val="6816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0430"/>
          </a:xfrm>
        </p:spPr>
        <p:txBody>
          <a:bodyPr/>
          <a:lstStyle/>
          <a:p>
            <a:r>
              <a:rPr lang="en-US" altLang="en-US" sz="3400" b="1" baseline="30000" dirty="0">
                <a:solidFill>
                  <a:srgbClr val="FFC000"/>
                </a:solidFill>
              </a:rPr>
              <a:t>2</a:t>
            </a:r>
            <a:r>
              <a:rPr lang="en-US" altLang="en-US" sz="3400" dirty="0">
                <a:solidFill>
                  <a:schemeClr val="bg1"/>
                </a:solidFill>
              </a:rPr>
              <a:t>Book of success to instruct us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93506"/>
            <a:ext cx="8229600" cy="519416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Ps.119:105, </a:t>
            </a:r>
            <a:r>
              <a:rPr lang="en-US" dirty="0">
                <a:solidFill>
                  <a:srgbClr val="FFFFCC"/>
                </a:solidFill>
              </a:rPr>
              <a:t>Your word is a lamp to my feet And a light to my path.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Bible blesses every area of life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Friendship:  Pr.18:24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Business, honesty:  Ep.6:5-6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Family:  Tit.2:4-5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Many blame Bible unjustly for every evil.   </a:t>
            </a:r>
          </a:p>
        </p:txBody>
      </p:sp>
    </p:spTree>
    <p:extLst>
      <p:ext uri="{BB962C8B-B14F-4D97-AF65-F5344CB8AC3E}">
        <p14:creationId xmlns:p14="http://schemas.microsoft.com/office/powerpoint/2010/main" val="54778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="1" baseline="30000" dirty="0">
                <a:solidFill>
                  <a:srgbClr val="FFC000"/>
                </a:solidFill>
              </a:rPr>
              <a:t>3</a:t>
            </a:r>
            <a:r>
              <a:rPr lang="en-US" altLang="en-US" sz="3400" dirty="0">
                <a:solidFill>
                  <a:schemeClr val="bg1"/>
                </a:solidFill>
              </a:rPr>
              <a:t>Bible gives access to throne of God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Eph.2:18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Hb.4:15 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For we do not have a High Priest who cannot sympathize with our weak-nesses, but was in all points tempted as we are, yet without sin.  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16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 Let us therefore come boldly to the throne of grace, that we may obtain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mercy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and find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grace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to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help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in time of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need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Ph.4:19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Not promise to meet needs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out of 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His riches...but to give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according to 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His riches</a:t>
            </a:r>
            <a:endParaRPr lang="en-US" altLang="en-US" sz="3100" dirty="0">
              <a:solidFill>
                <a:srgbClr val="FFFF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="1" baseline="30000" dirty="0">
                <a:solidFill>
                  <a:srgbClr val="FFC000"/>
                </a:solidFill>
              </a:rPr>
              <a:t>4</a:t>
            </a:r>
            <a:r>
              <a:rPr lang="en-US" altLang="en-US" sz="3400" dirty="0">
                <a:solidFill>
                  <a:schemeClr val="bg1"/>
                </a:solidFill>
              </a:rPr>
              <a:t>Association with finest people on earth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82421"/>
            <a:ext cx="8229600" cy="576920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Hb.10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24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And let us consider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one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another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in order to stir up love and good works, 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25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not forsaking the assembling of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ourselves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 err="1">
                <a:solidFill>
                  <a:srgbClr val="FFFFCC"/>
                </a:solidFill>
                <a:cs typeface="Arial" panose="020B0604020202020204" pitchFamily="34" charset="0"/>
              </a:rPr>
              <a:t>toge-ther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, as is the manner of some, but exhorting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one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another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, and so much the more as you see the Day approaching.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Ac.20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36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And when he had said these things, he knelt down and prayed with them all. </a:t>
            </a:r>
            <a:b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</a:b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37</a:t>
            </a:r>
            <a:r>
              <a:rPr lang="en-US" altLang="en-US" sz="3100" baseline="30000" dirty="0">
                <a:solidFill>
                  <a:srgbClr val="FFFFCC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Then they all wept freely, and fell on Paul’s neck and kissed him,  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38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sorrowing most of all for the words which he spoke, that they would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see his face no more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273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b="1" baseline="30000" dirty="0">
                <a:solidFill>
                  <a:srgbClr val="FFC000"/>
                </a:solidFill>
              </a:rPr>
              <a:t>5</a:t>
            </a:r>
            <a:r>
              <a:rPr lang="en-US" altLang="en-US" sz="3400" dirty="0">
                <a:solidFill>
                  <a:schemeClr val="bg1"/>
                </a:solidFill>
              </a:rPr>
              <a:t>Assurance of eternal reward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2 Tim.4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 6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For I am already being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poured out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as a drink offering, and the time of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my departure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is at hand.    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 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I have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fought the good fight,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I have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finished the race,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I have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kept the faith.  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Finally, there is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laid up for me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the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crown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of righteousness, which the Lord, the righteous Judge, will give to me on that Day, and not to me only but also to </a:t>
            </a:r>
            <a:r>
              <a:rPr lang="en-US" altLang="en-US" sz="3100" u="sng" dirty="0">
                <a:solidFill>
                  <a:srgbClr val="FFFFCC"/>
                </a:solidFill>
                <a:cs typeface="Arial" panose="020B0604020202020204" pitchFamily="34" charset="0"/>
              </a:rPr>
              <a:t>all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who have loved His appearing</a:t>
            </a:r>
            <a:r>
              <a:rPr lang="en-US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94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1066800"/>
            <a:ext cx="6599605" cy="601744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2400" kern="0" dirty="0">
                <a:solidFill>
                  <a:schemeClr val="bg1"/>
                </a:solidFill>
                <a:latin typeface="Arial"/>
              </a:rPr>
              <a:t>God’s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provision for our successful journey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AD2A34-473B-4D05-BF12-8A7BEB0B17BB}"/>
              </a:ext>
            </a:extLst>
          </p:cNvPr>
          <p:cNvSpPr/>
          <p:nvPr/>
        </p:nvSpPr>
        <p:spPr>
          <a:xfrm>
            <a:off x="1278114" y="1897927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lang="en-US" sz="3600" kern="0" dirty="0">
                <a:solidFill>
                  <a:srgbClr val="FFFF00"/>
                </a:solidFill>
                <a:latin typeface="Arial"/>
              </a:rPr>
              <a:t>Why do so many fail?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50324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1060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1_Default Design</vt:lpstr>
      <vt:lpstr>1_Default Design</vt:lpstr>
      <vt:lpstr>                </vt:lpstr>
      <vt:lpstr>Goal of every Christian – Jude 24</vt:lpstr>
      <vt:lpstr>PowerPoint Presentation</vt:lpstr>
      <vt:lpstr>1Guidance and companionship of the most successful traveler ever </vt:lpstr>
      <vt:lpstr>2Book of success to instruct us</vt:lpstr>
      <vt:lpstr>3Bible gives access to throne of God</vt:lpstr>
      <vt:lpstr>4Association with finest people on earth</vt:lpstr>
      <vt:lpstr>5Assurance of eternal reward</vt:lpstr>
      <vt:lpstr>PowerPoint Presentation</vt:lpstr>
      <vt:lpstr>1. Misplaced confidence.</vt:lpstr>
      <vt:lpstr>2. Love of the world</vt:lpstr>
      <vt:lpstr>3. Fear of men</vt:lpstr>
      <vt:lpstr>4. Unbelief</vt:lpstr>
      <vt:lpstr>4. Unbelief</vt:lpstr>
      <vt:lpstr>5. Feeling of self-sufficiency</vt:lpstr>
      <vt:lpstr>1923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15</cp:revision>
  <dcterms:created xsi:type="dcterms:W3CDTF">2006-09-08T19:51:33Z</dcterms:created>
  <dcterms:modified xsi:type="dcterms:W3CDTF">2022-01-16T01:43:57Z</dcterms:modified>
</cp:coreProperties>
</file>