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660" r:id="rId2"/>
  </p:sldMasterIdLst>
  <p:sldIdLst>
    <p:sldId id="582" r:id="rId3"/>
    <p:sldId id="616" r:id="rId4"/>
    <p:sldId id="615" r:id="rId5"/>
    <p:sldId id="594" r:id="rId6"/>
    <p:sldId id="617" r:id="rId7"/>
    <p:sldId id="605" r:id="rId8"/>
    <p:sldId id="603" r:id="rId9"/>
    <p:sldId id="618" r:id="rId10"/>
    <p:sldId id="574" r:id="rId11"/>
    <p:sldId id="607" r:id="rId12"/>
    <p:sldId id="608" r:id="rId13"/>
    <p:sldId id="609" r:id="rId14"/>
    <p:sldId id="610" r:id="rId15"/>
    <p:sldId id="611" r:id="rId16"/>
    <p:sldId id="597" r:id="rId17"/>
    <p:sldId id="612" r:id="rId18"/>
    <p:sldId id="583" r:id="rId19"/>
    <p:sldId id="613" r:id="rId20"/>
    <p:sldId id="61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FFFF99"/>
    <a:srgbClr val="CC3300"/>
    <a:srgbClr val="FFFFFF"/>
    <a:srgbClr val="CCFFCC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 Johnson" userId="2df4d96252200d5b" providerId="LiveId" clId="{163BEB8E-EF7B-4AB3-9019-716CBEF0AA04}"/>
    <pc:docChg chg="delSld delMainMaster">
      <pc:chgData name="Ty Johnson" userId="2df4d96252200d5b" providerId="LiveId" clId="{163BEB8E-EF7B-4AB3-9019-716CBEF0AA04}" dt="2022-01-16T02:10:49.592" v="1" actId="47"/>
      <pc:docMkLst>
        <pc:docMk/>
      </pc:docMkLst>
      <pc:sldChg chg="del">
        <pc:chgData name="Ty Johnson" userId="2df4d96252200d5b" providerId="LiveId" clId="{163BEB8E-EF7B-4AB3-9019-716CBEF0AA04}" dt="2022-01-16T02:10:49.592" v="1" actId="47"/>
        <pc:sldMkLst>
          <pc:docMk/>
          <pc:sldMk cId="0" sldId="257"/>
        </pc:sldMkLst>
      </pc:sldChg>
      <pc:sldChg chg="del">
        <pc:chgData name="Ty Johnson" userId="2df4d96252200d5b" providerId="LiveId" clId="{163BEB8E-EF7B-4AB3-9019-716CBEF0AA04}" dt="2022-01-16T02:10:42.348" v="0" actId="47"/>
        <pc:sldMkLst>
          <pc:docMk/>
          <pc:sldMk cId="1456885882" sldId="301"/>
        </pc:sldMkLst>
      </pc:sldChg>
      <pc:sldChg chg="del">
        <pc:chgData name="Ty Johnson" userId="2df4d96252200d5b" providerId="LiveId" clId="{163BEB8E-EF7B-4AB3-9019-716CBEF0AA04}" dt="2022-01-16T02:10:42.348" v="0" actId="47"/>
        <pc:sldMkLst>
          <pc:docMk/>
          <pc:sldMk cId="297008950" sldId="365"/>
        </pc:sldMkLst>
      </pc:sldChg>
      <pc:sldChg chg="del">
        <pc:chgData name="Ty Johnson" userId="2df4d96252200d5b" providerId="LiveId" clId="{163BEB8E-EF7B-4AB3-9019-716CBEF0AA04}" dt="2022-01-16T02:10:42.348" v="0" actId="47"/>
        <pc:sldMkLst>
          <pc:docMk/>
          <pc:sldMk cId="2708374360" sldId="543"/>
        </pc:sldMkLst>
      </pc:sldChg>
      <pc:sldMasterChg chg="del delSldLayout">
        <pc:chgData name="Ty Johnson" userId="2df4d96252200d5b" providerId="LiveId" clId="{163BEB8E-EF7B-4AB3-9019-716CBEF0AA04}" dt="2022-01-16T02:10:42.348" v="0" actId="47"/>
        <pc:sldMasterMkLst>
          <pc:docMk/>
          <pc:sldMasterMk cId="0" sldId="2147483661"/>
        </pc:sldMasterMkLst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3122222703" sldId="2147483765"/>
          </pc:sldLayoutMkLst>
        </pc:sldLayoutChg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3941861773" sldId="2147483766"/>
          </pc:sldLayoutMkLst>
        </pc:sldLayoutChg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3105404780" sldId="2147483767"/>
          </pc:sldLayoutMkLst>
        </pc:sldLayoutChg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1711818642" sldId="2147483768"/>
          </pc:sldLayoutMkLst>
        </pc:sldLayoutChg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3827598995" sldId="2147483769"/>
          </pc:sldLayoutMkLst>
        </pc:sldLayoutChg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2694614314" sldId="2147483770"/>
          </pc:sldLayoutMkLst>
        </pc:sldLayoutChg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2194893435" sldId="2147483771"/>
          </pc:sldLayoutMkLst>
        </pc:sldLayoutChg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309631104" sldId="2147483772"/>
          </pc:sldLayoutMkLst>
        </pc:sldLayoutChg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450633255" sldId="2147483773"/>
          </pc:sldLayoutMkLst>
        </pc:sldLayoutChg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838576972" sldId="2147483774"/>
          </pc:sldLayoutMkLst>
        </pc:sldLayoutChg>
        <pc:sldLayoutChg chg="del">
          <pc:chgData name="Ty Johnson" userId="2df4d96252200d5b" providerId="LiveId" clId="{163BEB8E-EF7B-4AB3-9019-716CBEF0AA04}" dt="2022-01-16T02:10:42.348" v="0" actId="47"/>
          <pc:sldLayoutMkLst>
            <pc:docMk/>
            <pc:sldMasterMk cId="0" sldId="2147483661"/>
            <pc:sldLayoutMk cId="467886603" sldId="214748377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9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5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06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6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7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9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04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14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4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3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58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78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2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8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2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0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6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3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5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9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1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endParaRPr lang="en-US" altLang="en-US" sz="2400">
              <a:solidFill>
                <a:srgbClr val="C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7B03C3-8FEC-405C-A27E-5426D756EB28}"/>
              </a:ext>
            </a:extLst>
          </p:cNvPr>
          <p:cNvSpPr/>
          <p:nvPr/>
        </p:nvSpPr>
        <p:spPr>
          <a:xfrm>
            <a:off x="1715675" y="1018093"/>
            <a:ext cx="5731497" cy="1470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63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FFFF"/>
                </a:solidFill>
              </a:rPr>
              <a:t>Cold Water Quenched</a:t>
            </a:r>
            <a:br>
              <a:rPr lang="en-US" sz="3600" dirty="0">
                <a:solidFill>
                  <a:srgbClr val="CCFFFF"/>
                </a:solidFill>
              </a:rPr>
            </a:br>
            <a:r>
              <a:rPr lang="en-US" sz="3600" dirty="0">
                <a:solidFill>
                  <a:srgbClr val="CCFFFF"/>
                </a:solidFill>
              </a:rPr>
              <a:t>the Disciples’ Faith</a:t>
            </a:r>
          </a:p>
        </p:txBody>
      </p:sp>
    </p:spTree>
    <p:extLst>
      <p:ext uri="{BB962C8B-B14F-4D97-AF65-F5344CB8AC3E}">
        <p14:creationId xmlns:p14="http://schemas.microsoft.com/office/powerpoint/2010/main" val="30323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EC5918-1715-4FFD-80A1-3107D590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57054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/>
                </a:solidFill>
              </a:rPr>
              <a:t>Why do disciples wake Jesus?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50065"/>
            <a:ext cx="8229600" cy="502448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Ask Him to pray (as Jonah)? 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…or worry with them?</a:t>
            </a:r>
          </a:p>
        </p:txBody>
      </p:sp>
    </p:spTree>
    <p:extLst>
      <p:ext uri="{BB962C8B-B14F-4D97-AF65-F5344CB8AC3E}">
        <p14:creationId xmlns:p14="http://schemas.microsoft.com/office/powerpoint/2010/main" val="20428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EC5918-1715-4FFD-80A1-3107D590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72212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/>
                </a:solidFill>
              </a:rPr>
              <a:t>Jesus rebuked disciples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18095"/>
            <a:ext cx="8229600" cy="5382704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altLang="en-US" sz="31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altLang="en-US" sz="31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How does Lord’s almighty power affect us?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Does fear rule our life?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Does fear crush our faith?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55C996-F395-44A5-85E2-06DE483A643C}"/>
              </a:ext>
            </a:extLst>
          </p:cNvPr>
          <p:cNvSpPr/>
          <p:nvPr/>
        </p:nvSpPr>
        <p:spPr>
          <a:xfrm>
            <a:off x="605672" y="1178350"/>
            <a:ext cx="7951509" cy="1244338"/>
          </a:xfrm>
          <a:prstGeom prst="rect">
            <a:avLst/>
          </a:prstGeom>
          <a:solidFill>
            <a:schemeClr val="tx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CCFFFF"/>
                </a:solidFill>
              </a:rPr>
              <a:t>To follow Jesus does not always guarantee smooth sailing or sunny skies.</a:t>
            </a:r>
          </a:p>
        </p:txBody>
      </p:sp>
    </p:spTree>
    <p:extLst>
      <p:ext uri="{BB962C8B-B14F-4D97-AF65-F5344CB8AC3E}">
        <p14:creationId xmlns:p14="http://schemas.microsoft.com/office/powerpoint/2010/main" val="17668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EC5918-1715-4FFD-80A1-3107D590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00493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/>
                </a:solidFill>
              </a:rPr>
              <a:t>Jesus rebuked disciples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9939" y="980387"/>
            <a:ext cx="8484124" cy="538270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“Isn’t it natural to be afraid in storm at sea?”</a:t>
            </a:r>
          </a:p>
          <a:p>
            <a:pPr marL="231775" indent="-2921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Herod, James, Peter – Acts 12 ... 1 Pt.5:7</a:t>
            </a:r>
          </a:p>
          <a:p>
            <a:pPr marL="631825" lvl="2" indent="-2921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Ac.5:41, </a:t>
            </a:r>
            <a:r>
              <a:rPr lang="en-US" altLang="en-US" sz="3100" u="sng" dirty="0">
                <a:solidFill>
                  <a:schemeClr val="bg1"/>
                </a:solidFill>
              </a:rPr>
              <a:t>attitude</a:t>
            </a:r>
            <a:r>
              <a:rPr lang="en-US" altLang="en-US" sz="3100" dirty="0">
                <a:solidFill>
                  <a:schemeClr val="bg1"/>
                </a:solidFill>
              </a:rPr>
              <a:t>:  </a:t>
            </a:r>
            <a:r>
              <a:rPr lang="en-US" altLang="en-US" sz="3100" dirty="0">
                <a:solidFill>
                  <a:srgbClr val="FFFFCC"/>
                </a:solidFill>
              </a:rPr>
              <a:t>So they departed from the presence of the council, rejoicing that they were counted worthy to suffer shame for His name.</a:t>
            </a:r>
          </a:p>
          <a:p>
            <a:pPr marL="631825" lvl="2" indent="-2921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Ac.5:42, </a:t>
            </a:r>
            <a:r>
              <a:rPr lang="en-US" altLang="en-US" sz="3100" u="sng" dirty="0">
                <a:solidFill>
                  <a:schemeClr val="bg1"/>
                </a:solidFill>
              </a:rPr>
              <a:t>actions</a:t>
            </a:r>
            <a:r>
              <a:rPr lang="en-US" altLang="en-US" sz="3100" dirty="0">
                <a:solidFill>
                  <a:schemeClr val="bg1"/>
                </a:solidFill>
              </a:rPr>
              <a:t>: </a:t>
            </a:r>
            <a:r>
              <a:rPr lang="en-US" altLang="en-US" sz="3100" dirty="0">
                <a:solidFill>
                  <a:srgbClr val="FFFFCC"/>
                </a:solidFill>
              </a:rPr>
              <a:t>And daily in the temple, and in every house, they did not cease teaching and preaching Jesus as the Christ.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Ro.10:17, trust comes from </a:t>
            </a:r>
            <a:r>
              <a:rPr lang="en-US" altLang="en-US" sz="3100" u="sng" dirty="0">
                <a:solidFill>
                  <a:schemeClr val="bg1"/>
                </a:solidFill>
              </a:rPr>
              <a:t>Lord’s</a:t>
            </a:r>
            <a:r>
              <a:rPr lang="en-US" altLang="en-US" sz="3100" dirty="0">
                <a:solidFill>
                  <a:schemeClr val="bg1"/>
                </a:solidFill>
              </a:rPr>
              <a:t> </a:t>
            </a:r>
            <a:r>
              <a:rPr lang="en-US" altLang="en-US" sz="3100" u="sng" dirty="0">
                <a:solidFill>
                  <a:schemeClr val="bg1"/>
                </a:solidFill>
              </a:rPr>
              <a:t>word</a:t>
            </a:r>
            <a:r>
              <a:rPr lang="en-US" altLang="en-US" sz="3100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→</a:t>
            </a:r>
            <a:r>
              <a:rPr lang="en-US" altLang="en-US" sz="3100" dirty="0">
                <a:solidFill>
                  <a:schemeClr val="bg1"/>
                </a:solidFill>
              </a:rPr>
              <a:t> </a:t>
            </a:r>
            <a:r>
              <a:rPr lang="en-US" altLang="en-US" sz="3000" dirty="0">
                <a:solidFill>
                  <a:schemeClr val="bg1"/>
                </a:solidFill>
              </a:rPr>
              <a:t>Mk.4:35</a:t>
            </a:r>
          </a:p>
        </p:txBody>
      </p:sp>
    </p:spTree>
    <p:extLst>
      <p:ext uri="{BB962C8B-B14F-4D97-AF65-F5344CB8AC3E}">
        <p14:creationId xmlns:p14="http://schemas.microsoft.com/office/powerpoint/2010/main" val="1879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18474"/>
            <a:ext cx="8229600" cy="58823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Acts 27: Lord did not calm the storm for Paul (as for men of little faith, Mk.4)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Lord can save us from trouble or in trouble: 2 Co.4</a:t>
            </a:r>
            <a:r>
              <a:rPr lang="en-US" altLang="en-US" sz="3100" baseline="30000" dirty="0">
                <a:solidFill>
                  <a:schemeClr val="bg1"/>
                </a:solidFill>
              </a:rPr>
              <a:t>1</a:t>
            </a:r>
            <a:r>
              <a:rPr lang="en-US" altLang="en-US" sz="3100" dirty="0">
                <a:solidFill>
                  <a:schemeClr val="bg1"/>
                </a:solidFill>
              </a:rPr>
              <a:t>, </a:t>
            </a:r>
            <a:r>
              <a:rPr lang="en-US" sz="3100" dirty="0">
                <a:solidFill>
                  <a:srgbClr val="CCFFFF"/>
                </a:solidFill>
                <a:ea typeface="Times New Roman" panose="02020603050405020304" pitchFamily="18" charset="0"/>
              </a:rPr>
              <a:t>who comforts us in all our </a:t>
            </a:r>
            <a:r>
              <a:rPr lang="en-US" sz="3100" dirty="0" err="1">
                <a:solidFill>
                  <a:srgbClr val="CCFFFF"/>
                </a:solidFill>
                <a:ea typeface="Times New Roman" panose="02020603050405020304" pitchFamily="18" charset="0"/>
              </a:rPr>
              <a:t>tribula-tion</a:t>
            </a:r>
            <a:r>
              <a:rPr lang="en-US" sz="3100" dirty="0">
                <a:solidFill>
                  <a:srgbClr val="CCFFFF"/>
                </a:solidFill>
                <a:ea typeface="Times New Roman" panose="02020603050405020304" pitchFamily="18" charset="0"/>
              </a:rPr>
              <a:t>, that we may be able to comfort those who are in any trouble, with the comfort </a:t>
            </a:r>
            <a:r>
              <a:rPr lang="en-US" dirty="0">
                <a:solidFill>
                  <a:srgbClr val="CCFFFF"/>
                </a:solidFill>
                <a:ea typeface="Times New Roman" panose="02020603050405020304" pitchFamily="18" charset="0"/>
              </a:rPr>
              <a:t>with which we ourselves are comforted by God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God can save us from death or in death, Ac.12 – James / Peter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6806E2-B3C2-49A1-9C10-E97249E8EA03}"/>
              </a:ext>
            </a:extLst>
          </p:cNvPr>
          <p:cNvSpPr/>
          <p:nvPr/>
        </p:nvSpPr>
        <p:spPr>
          <a:xfrm>
            <a:off x="1097435" y="1066800"/>
            <a:ext cx="6953054" cy="658305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sz="2400" kern="0" dirty="0">
                <a:solidFill>
                  <a:schemeClr val="bg1"/>
                </a:solidFill>
                <a:latin typeface="Arial"/>
              </a:rPr>
              <a:t>Everybody talks about the weather but . . 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E11DCB-D11A-44DD-A778-C326FF3E132B}"/>
              </a:ext>
            </a:extLst>
          </p:cNvPr>
          <p:cNvSpPr/>
          <p:nvPr/>
        </p:nvSpPr>
        <p:spPr>
          <a:xfrm>
            <a:off x="1099006" y="1916785"/>
            <a:ext cx="6953054" cy="1447800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rgbClr val="CC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 </a:t>
            </a:r>
            <a:r>
              <a:rPr lang="en-US" sz="3400" kern="0" dirty="0">
                <a:solidFill>
                  <a:srgbClr val="FFFF99"/>
                </a:solidFill>
                <a:latin typeface="Arial"/>
              </a:rPr>
              <a:t>Everybody knows that trouble comes to those who deserve it </a:t>
            </a:r>
            <a:r>
              <a:rPr lang="en-US" sz="2400" kern="0" dirty="0">
                <a:solidFill>
                  <a:schemeClr val="bg1"/>
                </a:solidFill>
                <a:latin typeface="Arial"/>
              </a:rPr>
              <a:t>(?)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8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EC5918-1715-4FFD-80A1-3107D590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043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/>
                </a:solidFill>
              </a:rPr>
              <a:t>Jesus, not His disciples,</a:t>
            </a:r>
            <a:br>
              <a:rPr lang="en-US" altLang="en-US" sz="3400" dirty="0">
                <a:solidFill>
                  <a:schemeClr val="bg1"/>
                </a:solidFill>
              </a:rPr>
            </a:br>
            <a:r>
              <a:rPr lang="en-US" altLang="en-US" sz="3400" dirty="0">
                <a:solidFill>
                  <a:schemeClr val="bg1"/>
                </a:solidFill>
              </a:rPr>
              <a:t>called for this crossing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4780" y="1244338"/>
            <a:ext cx="8319155" cy="5307292"/>
          </a:xfrm>
        </p:spPr>
        <p:txBody>
          <a:bodyPr/>
          <a:lstStyle/>
          <a:p>
            <a:pPr marL="227013" indent="-227013">
              <a:spcAft>
                <a:spcPts val="400"/>
              </a:spcAft>
            </a:pPr>
            <a:r>
              <a:rPr lang="en-US" altLang="en-US" sz="3100" dirty="0">
                <a:solidFill>
                  <a:schemeClr val="bg1"/>
                </a:solidFill>
              </a:rPr>
              <a:t>Disciples were not doing wrong…storm was not their fault</a:t>
            </a:r>
          </a:p>
          <a:p>
            <a:pPr marL="227013" indent="-227013">
              <a:spcAft>
                <a:spcPts val="400"/>
              </a:spcAft>
            </a:pPr>
            <a:r>
              <a:rPr lang="en-US" altLang="en-US" sz="3100" dirty="0">
                <a:solidFill>
                  <a:schemeClr val="bg1"/>
                </a:solidFill>
              </a:rPr>
              <a:t>Storms (hard times) don’t always imply disobedience</a:t>
            </a:r>
          </a:p>
          <a:p>
            <a:pPr marL="227013" indent="-227013">
              <a:spcAft>
                <a:spcPts val="400"/>
              </a:spcAft>
            </a:pPr>
            <a:r>
              <a:rPr lang="en-US" altLang="en-US" sz="3100" dirty="0">
                <a:solidFill>
                  <a:srgbClr val="CCFFFF"/>
                </a:solidFill>
              </a:rPr>
              <a:t>“</a:t>
            </a:r>
            <a:r>
              <a:rPr lang="en-US" altLang="en-US" sz="3100" i="1" dirty="0">
                <a:solidFill>
                  <a:srgbClr val="CCFFFF"/>
                </a:solidFill>
              </a:rPr>
              <a:t>No waters can swallow the ship, where lies, the Master of ocean and earth and skies</a:t>
            </a:r>
            <a:r>
              <a:rPr lang="en-US" altLang="en-US" sz="3100" dirty="0">
                <a:solidFill>
                  <a:srgbClr val="CCFFFF"/>
                </a:solidFill>
              </a:rPr>
              <a:t>.”   </a:t>
            </a:r>
          </a:p>
          <a:p>
            <a:pPr marL="227013" indent="-227013">
              <a:spcAft>
                <a:spcPts val="400"/>
              </a:spcAft>
            </a:pPr>
            <a:r>
              <a:rPr lang="en-US" altLang="en-US" sz="3100" dirty="0">
                <a:solidFill>
                  <a:schemeClr val="bg1"/>
                </a:solidFill>
              </a:rPr>
              <a:t>When disciples were with Jesus, they were in safest place on earth.  </a:t>
            </a:r>
          </a:p>
          <a:p>
            <a:pPr marL="227013" indent="-227013">
              <a:spcAft>
                <a:spcPts val="600"/>
              </a:spcAft>
            </a:pPr>
            <a:r>
              <a:rPr lang="en-US" altLang="en-US" sz="3100" dirty="0">
                <a:solidFill>
                  <a:schemeClr val="bg1"/>
                </a:solidFill>
              </a:rPr>
              <a:t>Faithful child of God can hope in life or death	 </a:t>
            </a:r>
          </a:p>
        </p:txBody>
      </p:sp>
    </p:spTree>
    <p:extLst>
      <p:ext uri="{BB962C8B-B14F-4D97-AF65-F5344CB8AC3E}">
        <p14:creationId xmlns:p14="http://schemas.microsoft.com/office/powerpoint/2010/main" val="5477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6806E2-B3C2-49A1-9C10-E97249E8EA03}"/>
              </a:ext>
            </a:extLst>
          </p:cNvPr>
          <p:cNvSpPr/>
          <p:nvPr/>
        </p:nvSpPr>
        <p:spPr>
          <a:xfrm>
            <a:off x="1097435" y="1066800"/>
            <a:ext cx="6953054" cy="658305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sz="2400" kern="0" dirty="0">
                <a:solidFill>
                  <a:schemeClr val="bg1"/>
                </a:solidFill>
                <a:latin typeface="Arial"/>
              </a:rPr>
              <a:t>Everybody talks about the weather but . . 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E11DCB-D11A-44DD-A778-C326FF3E132B}"/>
              </a:ext>
            </a:extLst>
          </p:cNvPr>
          <p:cNvSpPr/>
          <p:nvPr/>
        </p:nvSpPr>
        <p:spPr>
          <a:xfrm>
            <a:off x="1099006" y="2746343"/>
            <a:ext cx="6953054" cy="1447800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rgbClr val="CC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III.  </a:t>
            </a:r>
            <a:r>
              <a:rPr lang="en-US" sz="3400" kern="0" dirty="0">
                <a:solidFill>
                  <a:srgbClr val="FFFF99"/>
                </a:solidFill>
                <a:latin typeface="Arial"/>
              </a:rPr>
              <a:t>Everybody knows that Jesus was just a man </a:t>
            </a:r>
            <a:r>
              <a:rPr lang="en-US" sz="2400" kern="0" dirty="0">
                <a:solidFill>
                  <a:schemeClr val="bg1"/>
                </a:solidFill>
                <a:latin typeface="Arial"/>
              </a:rPr>
              <a:t>(?)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2F2A88-422F-4BEF-AB61-D6DC813A5707}"/>
              </a:ext>
            </a:extLst>
          </p:cNvPr>
          <p:cNvSpPr/>
          <p:nvPr/>
        </p:nvSpPr>
        <p:spPr>
          <a:xfrm>
            <a:off x="1099003" y="1888504"/>
            <a:ext cx="6953054" cy="658305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 </a:t>
            </a:r>
            <a:r>
              <a:rPr lang="en-US" sz="2400" kern="0" dirty="0">
                <a:solidFill>
                  <a:schemeClr val="bg1"/>
                </a:solidFill>
                <a:latin typeface="Arial"/>
              </a:rPr>
              <a:t>Everybody knows: trouble comes to the deserving </a:t>
            </a:r>
            <a:r>
              <a:rPr lang="en-US" kern="0" dirty="0">
                <a:solidFill>
                  <a:schemeClr val="bg1"/>
                </a:solidFill>
                <a:latin typeface="Arial"/>
              </a:rPr>
              <a:t>(?)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8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EC5918-1715-4FFD-80A1-3107D590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/>
                </a:solidFill>
              </a:rPr>
              <a:t>Disciples see His humanity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638" y="914400"/>
            <a:ext cx="8356862" cy="5486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He is tired, sleepy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en-US" altLang="en-US" sz="3400" dirty="0">
                <a:solidFill>
                  <a:schemeClr val="bg1"/>
                </a:solidFill>
                <a:cs typeface="Arial" panose="020B0604020202020204" pitchFamily="34" charset="0"/>
              </a:rPr>
              <a:t>Disciples see His deity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Almighty power over nature</a:t>
            </a:r>
            <a:endParaRPr lang="en-US" altLang="en-US" sz="3100" dirty="0">
              <a:solidFill>
                <a:srgbClr val="FFFFCC"/>
              </a:solidFill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FFFFCC"/>
                </a:solidFill>
                <a:cs typeface="Arial" panose="020B0604020202020204" pitchFamily="34" charset="0"/>
              </a:rPr>
              <a:t>Why come to Jesus </a:t>
            </a: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(a carpenter)</a:t>
            </a:r>
            <a:r>
              <a:rPr lang="en-US" altLang="en-US" sz="3100" dirty="0">
                <a:solidFill>
                  <a:srgbClr val="FFFFCC"/>
                </a:solidFill>
                <a:cs typeface="Arial" panose="020B0604020202020204" pitchFamily="34" charset="0"/>
              </a:rPr>
              <a:t> for help?    Bale water?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FFFFCC"/>
                </a:solidFill>
                <a:cs typeface="Arial" panose="020B0604020202020204" pitchFamily="34" charset="0"/>
              </a:rPr>
              <a:t>Jonah, a man, was saved by a miracle; Jesus saved others by a miracle.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FFFFCC"/>
                </a:solidFill>
                <a:cs typeface="Arial" panose="020B0604020202020204" pitchFamily="34" charset="0"/>
              </a:rPr>
              <a:t>What mere man could do what Jesus did?</a:t>
            </a:r>
            <a:endParaRPr lang="en-US" altLang="en-US" sz="3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90194"/>
            <a:ext cx="8229600" cy="591060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>
                <a:solidFill>
                  <a:schemeClr val="bg1"/>
                </a:solidFill>
                <a:cs typeface="Arial" panose="020B0604020202020204" pitchFamily="34" charset="0"/>
              </a:rPr>
              <a:t>Gn.1:1-3 </a:t>
            </a: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. . . Jn.1:1-3 – more than a man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What skeptic can duplicate what Jesus did?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“If Jesus is God, how could Jews kill Him?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altLang="en-US" sz="31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altLang="en-US" sz="31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Highlights love of Messiah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He conquered death with resurrection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AA4F59-8870-4399-A122-609E8C8E6B92}"/>
              </a:ext>
            </a:extLst>
          </p:cNvPr>
          <p:cNvSpPr/>
          <p:nvPr/>
        </p:nvSpPr>
        <p:spPr>
          <a:xfrm>
            <a:off x="697584" y="2413259"/>
            <a:ext cx="7748835" cy="1197205"/>
          </a:xfrm>
          <a:prstGeom prst="roundRect">
            <a:avLst/>
          </a:prstGeom>
          <a:solidFill>
            <a:schemeClr val="tx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FFFFCC"/>
                </a:solidFill>
              </a:rPr>
              <a:t>Anyone who can still a storm CANNOT be killed by wicked men...unless He allows it.   </a:t>
            </a:r>
          </a:p>
        </p:txBody>
      </p:sp>
    </p:spTree>
    <p:extLst>
      <p:ext uri="{BB962C8B-B14F-4D97-AF65-F5344CB8AC3E}">
        <p14:creationId xmlns:p14="http://schemas.microsoft.com/office/powerpoint/2010/main" val="31501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4269"/>
            <a:ext cx="8229600" cy="63065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Fear and faith are </a:t>
            </a:r>
            <a:r>
              <a:rPr lang="en-US" altLang="en-US" sz="3100" dirty="0">
                <a:solidFill>
                  <a:srgbClr val="CCFFFF"/>
                </a:solidFill>
                <a:cs typeface="Arial" panose="020B0604020202020204" pitchFamily="34" charset="0"/>
              </a:rPr>
              <a:t>contrary</a:t>
            </a: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 – as disciples facing a storm.  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Fear and faith are </a:t>
            </a:r>
            <a:r>
              <a:rPr lang="en-US" altLang="en-US" sz="3100" dirty="0">
                <a:solidFill>
                  <a:srgbClr val="CCFFFF"/>
                </a:solidFill>
                <a:cs typeface="Arial" panose="020B0604020202020204" pitchFamily="34" charset="0"/>
              </a:rPr>
              <a:t>consistent</a:t>
            </a: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 – as disciples fear the incredible power of Jesus.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Some fear is good . . 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Ph.2</a:t>
            </a:r>
            <a:r>
              <a:rPr lang="en-US" altLang="en-US" sz="3100" baseline="30000" dirty="0">
                <a:solidFill>
                  <a:schemeClr val="bg1"/>
                </a:solidFill>
                <a:cs typeface="Arial" panose="020B0604020202020204" pitchFamily="34" charset="0"/>
              </a:rPr>
              <a:t>12</a:t>
            </a:r>
            <a:r>
              <a:rPr lang="en-US" altLang="en-US" sz="31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>
                <a:solidFill>
                  <a:srgbClr val="CCFFFF"/>
                </a:solidFill>
                <a:cs typeface="Arial" panose="020B0604020202020204" pitchFamily="34" charset="0"/>
              </a:rPr>
              <a:t>Therefore, my beloved, as you have always obeyed, not as in my presence only, but now much more in my absence, work out your own salvation with fear and trembling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/>
                </a:solidFill>
                <a:cs typeface="Arial" panose="020B0604020202020204" pitchFamily="34" charset="0"/>
              </a:rPr>
              <a:t>Hb.12</a:t>
            </a:r>
            <a:r>
              <a:rPr lang="en-US" altLang="en-US" sz="3000" baseline="30000" dirty="0">
                <a:solidFill>
                  <a:schemeClr val="bg1"/>
                </a:solidFill>
                <a:cs typeface="Arial" panose="020B0604020202020204" pitchFamily="34" charset="0"/>
              </a:rPr>
              <a:t>28</a:t>
            </a:r>
            <a:r>
              <a:rPr lang="en-US" altLang="en-US" sz="3000" dirty="0">
                <a:solidFill>
                  <a:srgbClr val="CCFFFF"/>
                </a:solidFill>
                <a:cs typeface="Arial" panose="020B0604020202020204" pitchFamily="34" charset="0"/>
              </a:rPr>
              <a:t> Therefore, since we are receiving a kingdom which cannot be shaken, let us have grace, by which we may serve God </a:t>
            </a:r>
            <a:r>
              <a:rPr lang="en-US" altLang="en-US" sz="3000" dirty="0" err="1">
                <a:solidFill>
                  <a:srgbClr val="CCFFFF"/>
                </a:solidFill>
                <a:cs typeface="Arial" panose="020B0604020202020204" pitchFamily="34" charset="0"/>
              </a:rPr>
              <a:t>accep-tably</a:t>
            </a:r>
            <a:r>
              <a:rPr lang="en-US" altLang="en-US" sz="3000" dirty="0">
                <a:solidFill>
                  <a:srgbClr val="CCFFFF"/>
                </a:solidFill>
                <a:cs typeface="Arial" panose="020B0604020202020204" pitchFamily="34" charset="0"/>
              </a:rPr>
              <a:t> with reverence and godly fear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altLang="en-US" sz="3000" dirty="0">
              <a:solidFill>
                <a:srgbClr val="CCFFFF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89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EFF84BB-8EA1-4A27-B278-26F455312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22" y="311077"/>
            <a:ext cx="6246367" cy="62546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2E82F8-0E13-41C2-8062-04560A1C006B}"/>
              </a:ext>
            </a:extLst>
          </p:cNvPr>
          <p:cNvSpPr/>
          <p:nvPr/>
        </p:nvSpPr>
        <p:spPr>
          <a:xfrm>
            <a:off x="301656" y="311077"/>
            <a:ext cx="2570211" cy="625468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300"/>
              </a:spcAft>
            </a:pPr>
            <a:r>
              <a:rPr lang="en-US" sz="2800" u="sng" dirty="0"/>
              <a:t>Sea of Galilee</a:t>
            </a:r>
          </a:p>
          <a:p>
            <a:pPr algn="ctr">
              <a:spcAft>
                <a:spcPts val="600"/>
              </a:spcAft>
            </a:pPr>
            <a:r>
              <a:rPr lang="en-US" sz="2800" dirty="0"/>
              <a:t>13 miles long</a:t>
            </a:r>
          </a:p>
          <a:p>
            <a:pPr algn="ctr">
              <a:spcAft>
                <a:spcPts val="600"/>
              </a:spcAft>
            </a:pPr>
            <a:r>
              <a:rPr lang="en-US" sz="2800" dirty="0"/>
              <a:t>7½ miles wide</a:t>
            </a:r>
          </a:p>
          <a:p>
            <a:pPr algn="ctr">
              <a:spcAft>
                <a:spcPts val="600"/>
              </a:spcAft>
            </a:pPr>
            <a:r>
              <a:rPr lang="en-US" sz="2800" dirty="0"/>
              <a:t>680 ft below sea level</a:t>
            </a:r>
          </a:p>
          <a:p>
            <a:pPr algn="ctr"/>
            <a:r>
              <a:rPr lang="en-US" sz="2800" u="sng" dirty="0"/>
              <a:t>Mount Hermon</a:t>
            </a:r>
            <a:r>
              <a:rPr lang="en-US" sz="2800" dirty="0"/>
              <a:t> (9200) feet</a:t>
            </a:r>
          </a:p>
          <a:p>
            <a:pPr algn="ctr"/>
            <a:r>
              <a:rPr lang="en-US" sz="2800" dirty="0"/>
              <a:t>Cold gusts mix with warm breezes of Mediterranean and warm air hovering over Galilee</a:t>
            </a:r>
          </a:p>
        </p:txBody>
      </p:sp>
    </p:spTree>
    <p:extLst>
      <p:ext uri="{BB962C8B-B14F-4D97-AF65-F5344CB8AC3E}">
        <p14:creationId xmlns:p14="http://schemas.microsoft.com/office/powerpoint/2010/main" val="34475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EC5918-1715-4FFD-80A1-3107D590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/>
                </a:solidFill>
              </a:rPr>
              <a:t>Fishing boat, found at </a:t>
            </a:r>
            <a:r>
              <a:rPr lang="en-US" altLang="en-US" sz="3400" dirty="0" err="1">
                <a:solidFill>
                  <a:schemeClr val="bg1"/>
                </a:solidFill>
              </a:rPr>
              <a:t>Ginosar</a:t>
            </a:r>
            <a:r>
              <a:rPr lang="en-US" altLang="en-US" sz="3400" dirty="0">
                <a:solidFill>
                  <a:schemeClr val="bg1"/>
                </a:solidFill>
              </a:rPr>
              <a:t>, 1986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76692"/>
            <a:ext cx="8229600" cy="5486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ts val="3600"/>
              </a:spcAft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(2000 years old – between 40 BC – AD 50)</a:t>
            </a:r>
          </a:p>
          <a:p>
            <a:pPr marL="0" indent="0">
              <a:lnSpc>
                <a:spcPct val="90000"/>
              </a:lnSpc>
              <a:spcAft>
                <a:spcPts val="4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Aft>
                <a:spcPts val="4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Aft>
                <a:spcPts val="4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Aft>
                <a:spcPts val="4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Aft>
                <a:spcPts val="4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Aft>
                <a:spcPts val="4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spcAft>
                <a:spcPts val="400"/>
              </a:spcAft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(27 feet long by 7.5-feet wide)</a:t>
            </a:r>
          </a:p>
          <a:p>
            <a:pPr marL="0" indent="0" algn="ctr">
              <a:lnSpc>
                <a:spcPct val="90000"/>
              </a:lnSpc>
              <a:spcAft>
                <a:spcPts val="400"/>
              </a:spcAft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(Cedar, pine, jujube, willow, and oak)</a:t>
            </a:r>
            <a:endParaRPr lang="en-US" altLang="en-US" sz="3100" dirty="0">
              <a:solidFill>
                <a:srgbClr val="FFFF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D3CD0-E5F1-4F6C-AB67-62FFCC56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71" y="1394575"/>
            <a:ext cx="5329891" cy="38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6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EC5918-1715-4FFD-80A1-3107D590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/>
                </a:solidFill>
              </a:rPr>
              <a:t>Reproduction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624E90-97CC-477E-A712-801996514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94" y="76200"/>
            <a:ext cx="5268687" cy="6705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48D2A5-05CC-4808-900A-D266CEDEF53D}"/>
              </a:ext>
            </a:extLst>
          </p:cNvPr>
          <p:cNvSpPr/>
          <p:nvPr/>
        </p:nvSpPr>
        <p:spPr>
          <a:xfrm>
            <a:off x="7937368" y="6477000"/>
            <a:ext cx="857837" cy="272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ESV, 1851</a:t>
            </a:r>
          </a:p>
        </p:txBody>
      </p:sp>
    </p:spTree>
    <p:extLst>
      <p:ext uri="{BB962C8B-B14F-4D97-AF65-F5344CB8AC3E}">
        <p14:creationId xmlns:p14="http://schemas.microsoft.com/office/powerpoint/2010/main" val="285192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EC5918-1715-4FFD-80A1-3107D590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/>
                </a:solidFill>
              </a:rPr>
              <a:t>Mk.4:38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48411"/>
            <a:ext cx="8229600" cy="54864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Language of panic – some shout one thing, some another.   “Perishing”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tabLst>
                <a:tab pos="687388" algn="l"/>
              </a:tabLst>
            </a:pPr>
            <a:r>
              <a:rPr lang="en-US" altLang="en-US" sz="3100" dirty="0">
                <a:solidFill>
                  <a:schemeClr val="bg1"/>
                </a:solidFill>
              </a:rPr>
              <a:t>   </a:t>
            </a:r>
            <a:r>
              <a:rPr lang="en-US" altLang="en-US" sz="2400" dirty="0">
                <a:solidFill>
                  <a:srgbClr val="FFC000"/>
                </a:solidFill>
              </a:rPr>
              <a:t>1. </a:t>
            </a:r>
            <a:r>
              <a:rPr lang="en-US" altLang="en-US" sz="3100" dirty="0">
                <a:solidFill>
                  <a:schemeClr val="bg1"/>
                </a:solidFill>
              </a:rPr>
              <a:t>Lord’s peaceful sleep illustrates perfect 	trust and absence of fear.  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tabLst>
                <a:tab pos="687388" algn="l"/>
              </a:tabLst>
            </a:pPr>
            <a:r>
              <a:rPr lang="en-US" altLang="en-US" sz="3100" dirty="0">
                <a:solidFill>
                  <a:schemeClr val="bg1"/>
                </a:solidFill>
              </a:rPr>
              <a:t>   </a:t>
            </a:r>
            <a:r>
              <a:rPr lang="en-US" altLang="en-US" sz="2400" dirty="0">
                <a:solidFill>
                  <a:srgbClr val="FFC000"/>
                </a:solidFill>
              </a:rPr>
              <a:t>2.</a:t>
            </a:r>
            <a:r>
              <a:rPr lang="en-US" altLang="en-US" sz="3100" dirty="0">
                <a:solidFill>
                  <a:schemeClr val="bg1"/>
                </a:solidFill>
              </a:rPr>
              <a:t> “He” = emphatic (very distinct from the 	terrified crew).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tabLst>
                <a:tab pos="687388" algn="l"/>
              </a:tabLst>
            </a:pPr>
            <a:r>
              <a:rPr lang="en-US" altLang="en-US" sz="3100" dirty="0">
                <a:solidFill>
                  <a:schemeClr val="bg1"/>
                </a:solidFill>
              </a:rPr>
              <a:t>   </a:t>
            </a:r>
            <a:r>
              <a:rPr lang="en-US" altLang="en-US" sz="2400" dirty="0">
                <a:solidFill>
                  <a:srgbClr val="FFC000"/>
                </a:solidFill>
              </a:rPr>
              <a:t>3.</a:t>
            </a:r>
            <a:r>
              <a:rPr lang="en-US" altLang="en-US" sz="3100" dirty="0">
                <a:solidFill>
                  <a:schemeClr val="bg1"/>
                </a:solidFill>
              </a:rPr>
              <a:t> Mark: ‘Do you not care…?’ 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8ECE99-7940-4683-ABB2-2BE6DA7A6737}"/>
              </a:ext>
            </a:extLst>
          </p:cNvPr>
          <p:cNvSpPr/>
          <p:nvPr/>
        </p:nvSpPr>
        <p:spPr>
          <a:xfrm>
            <a:off x="973102" y="4543719"/>
            <a:ext cx="7207221" cy="1234911"/>
          </a:xfrm>
          <a:prstGeom prst="rect">
            <a:avLst/>
          </a:prstGeom>
          <a:solidFill>
            <a:schemeClr val="tx1"/>
          </a:solidFill>
          <a:ln w="63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FFFF99"/>
                </a:solidFill>
              </a:rPr>
              <a:t>Panic / fear can destroy our faith,</a:t>
            </a:r>
            <a:br>
              <a:rPr lang="en-US" sz="3100" dirty="0">
                <a:solidFill>
                  <a:srgbClr val="FFFF99"/>
                </a:solidFill>
              </a:rPr>
            </a:br>
            <a:r>
              <a:rPr lang="en-US" sz="3100" dirty="0">
                <a:solidFill>
                  <a:srgbClr val="FFFF99"/>
                </a:solidFill>
              </a:rPr>
              <a:t>or it can deploy our faith</a:t>
            </a:r>
            <a:r>
              <a:rPr lang="en-US" sz="3100" dirty="0"/>
              <a:t> (1 Pt.5:7)</a:t>
            </a:r>
          </a:p>
        </p:txBody>
      </p:sp>
    </p:spTree>
    <p:extLst>
      <p:ext uri="{BB962C8B-B14F-4D97-AF65-F5344CB8AC3E}">
        <p14:creationId xmlns:p14="http://schemas.microsoft.com/office/powerpoint/2010/main" val="287812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6806E2-B3C2-49A1-9C10-E97249E8EA03}"/>
              </a:ext>
            </a:extLst>
          </p:cNvPr>
          <p:cNvSpPr/>
          <p:nvPr/>
        </p:nvSpPr>
        <p:spPr>
          <a:xfrm>
            <a:off x="1031451" y="1066800"/>
            <a:ext cx="7094456" cy="1447800"/>
          </a:xfrm>
          <a:prstGeom prst="roundRect">
            <a:avLst/>
          </a:prstGeom>
          <a:solidFill>
            <a:srgbClr val="000000"/>
          </a:solidFill>
          <a:ln w="3175" cap="flat" cmpd="sng" algn="ctr">
            <a:solidFill>
              <a:srgbClr val="CC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sz="3600" kern="0" dirty="0">
                <a:solidFill>
                  <a:srgbClr val="FFFF99"/>
                </a:solidFill>
                <a:latin typeface="Arial"/>
              </a:rPr>
              <a:t>Everybody talks about</a:t>
            </a:r>
            <a:br>
              <a:rPr lang="en-US" sz="3600" kern="0" dirty="0">
                <a:solidFill>
                  <a:srgbClr val="FFFF99"/>
                </a:solidFill>
                <a:latin typeface="Arial"/>
              </a:rPr>
            </a:br>
            <a:r>
              <a:rPr lang="en-US" sz="3600" kern="0" dirty="0">
                <a:solidFill>
                  <a:srgbClr val="FFFF99"/>
                </a:solidFill>
                <a:latin typeface="Arial"/>
              </a:rPr>
              <a:t>the weather, but . . 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3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EC5918-1715-4FFD-80A1-3107D590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043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/>
                </a:solidFill>
              </a:rPr>
              <a:t>Jesus, like Jonah, is awakened</a:t>
            </a:r>
            <a:br>
              <a:rPr lang="en-US" altLang="en-US" sz="3400" dirty="0">
                <a:solidFill>
                  <a:schemeClr val="bg1"/>
                </a:solidFill>
              </a:rPr>
            </a:br>
            <a:r>
              <a:rPr lang="en-US" altLang="en-US" sz="3400" dirty="0">
                <a:solidFill>
                  <a:schemeClr val="bg1"/>
                </a:solidFill>
              </a:rPr>
              <a:t>by a frightened crew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F93335-D7E2-448C-B28C-BBDE23EC2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6313"/>
            <a:ext cx="8229600" cy="502448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Jonah could pray, but could not stop a storm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Contrast Jesus.   Mt.12</a:t>
            </a:r>
            <a:r>
              <a:rPr lang="en-US" altLang="en-US" sz="3100" baseline="30000" dirty="0">
                <a:solidFill>
                  <a:schemeClr val="bg1"/>
                </a:solidFill>
              </a:rPr>
              <a:t>41</a:t>
            </a:r>
            <a:r>
              <a:rPr lang="en-US" altLang="en-US" sz="3100" dirty="0">
                <a:solidFill>
                  <a:schemeClr val="bg1"/>
                </a:solidFill>
              </a:rPr>
              <a:t> </a:t>
            </a:r>
            <a:r>
              <a:rPr lang="en-US" altLang="en-US" sz="3100" dirty="0">
                <a:solidFill>
                  <a:srgbClr val="FFFFCC"/>
                </a:solidFill>
              </a:rPr>
              <a:t>The men of Nineveh will rise up in the judgment with this generation and condemn it, because they repented at the preaching of Jonah; and indeed </a:t>
            </a:r>
            <a:r>
              <a:rPr lang="en-US" altLang="en-US" sz="3100" dirty="0">
                <a:solidFill>
                  <a:schemeClr val="bg1"/>
                </a:solidFill>
              </a:rPr>
              <a:t>a greater than Jonah is here</a:t>
            </a:r>
            <a:r>
              <a:rPr lang="en-US" altLang="en-US" sz="3100" dirty="0">
                <a:solidFill>
                  <a:srgbClr val="FFFFC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16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862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Wingdings</vt:lpstr>
      <vt:lpstr>1_Default Design</vt:lpstr>
      <vt:lpstr>1_Default Design</vt:lpstr>
      <vt:lpstr>                </vt:lpstr>
      <vt:lpstr>PowerPoint Presentation</vt:lpstr>
      <vt:lpstr>PowerPoint Presentation</vt:lpstr>
      <vt:lpstr>Fishing boat, found at Ginosar, 1986</vt:lpstr>
      <vt:lpstr>Reproduction</vt:lpstr>
      <vt:lpstr>Mk.4:38</vt:lpstr>
      <vt:lpstr>PowerPoint Presentation</vt:lpstr>
      <vt:lpstr>PowerPoint Presentation</vt:lpstr>
      <vt:lpstr>Jesus, like Jonah, is awakened by a frightened crew</vt:lpstr>
      <vt:lpstr>Why do disciples wake Jesus?</vt:lpstr>
      <vt:lpstr>Jesus rebuked disciples</vt:lpstr>
      <vt:lpstr>Jesus rebuked disciples</vt:lpstr>
      <vt:lpstr>PowerPoint Presentation</vt:lpstr>
      <vt:lpstr>PowerPoint Presentation</vt:lpstr>
      <vt:lpstr>Jesus, not His disciples, called for this crossing</vt:lpstr>
      <vt:lpstr>PowerPoint Presentation</vt:lpstr>
      <vt:lpstr>Disciples see His humanity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Ty Johnson</cp:lastModifiedBy>
  <cp:revision>18</cp:revision>
  <dcterms:created xsi:type="dcterms:W3CDTF">2006-09-08T19:51:33Z</dcterms:created>
  <dcterms:modified xsi:type="dcterms:W3CDTF">2022-01-16T02:11:04Z</dcterms:modified>
</cp:coreProperties>
</file>