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541" r:id="rId2"/>
    <p:sldId id="258" r:id="rId3"/>
    <p:sldId id="543" r:id="rId4"/>
    <p:sldId id="544" r:id="rId5"/>
    <p:sldId id="615" r:id="rId6"/>
    <p:sldId id="635" r:id="rId7"/>
    <p:sldId id="626" r:id="rId8"/>
    <p:sldId id="627" r:id="rId9"/>
    <p:sldId id="628" r:id="rId10"/>
    <p:sldId id="629" r:id="rId11"/>
    <p:sldId id="616" r:id="rId12"/>
    <p:sldId id="630" r:id="rId13"/>
    <p:sldId id="631" r:id="rId14"/>
    <p:sldId id="617" r:id="rId15"/>
    <p:sldId id="632" r:id="rId16"/>
    <p:sldId id="637" r:id="rId17"/>
    <p:sldId id="634" r:id="rId18"/>
    <p:sldId id="636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FFFFCC"/>
    <a:srgbClr val="CCFFCC"/>
    <a:srgbClr val="CCFFFF"/>
    <a:srgbClr val="FFFF99"/>
    <a:srgbClr val="FFCC00"/>
    <a:srgbClr val="CC3300"/>
    <a:srgbClr val="000066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8027" autoAdjust="0"/>
    <p:restoredTop sz="94660"/>
  </p:normalViewPr>
  <p:slideViewPr>
    <p:cSldViewPr showGuides="1">
      <p:cViewPr varScale="1">
        <p:scale>
          <a:sx n="87" d="100"/>
          <a:sy n="87" d="100"/>
        </p:scale>
        <p:origin x="1219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83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806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027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593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667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576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095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804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714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234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035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978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018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259DB44-E7FB-4639-98C3-0335F6FD610A}"/>
              </a:ext>
            </a:extLst>
          </p:cNvPr>
          <p:cNvSpPr/>
          <p:nvPr/>
        </p:nvSpPr>
        <p:spPr>
          <a:xfrm>
            <a:off x="1864066" y="685800"/>
            <a:ext cx="5415868" cy="1295400"/>
          </a:xfrm>
          <a:prstGeom prst="rect">
            <a:avLst/>
          </a:prstGeom>
          <a:solidFill>
            <a:schemeClr val="tx1"/>
          </a:solidFill>
          <a:ln w="31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CCFFFF"/>
                </a:solidFill>
              </a:rPr>
              <a:t>Mandates to the Married</a:t>
            </a:r>
          </a:p>
          <a:p>
            <a:pPr algn="ctr"/>
            <a:r>
              <a:rPr lang="en-US" sz="2600" dirty="0">
                <a:solidFill>
                  <a:schemeClr val="bg1"/>
                </a:solidFill>
              </a:rPr>
              <a:t>(1 Corinthians 7:8-11)</a:t>
            </a:r>
          </a:p>
        </p:txBody>
      </p:sp>
    </p:spTree>
    <p:extLst>
      <p:ext uri="{BB962C8B-B14F-4D97-AF65-F5344CB8AC3E}">
        <p14:creationId xmlns:p14="http://schemas.microsoft.com/office/powerpoint/2010/main" val="21337400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474BEF5-D1DD-41ED-8F2A-384516C2D6CF}"/>
              </a:ext>
            </a:extLst>
          </p:cNvPr>
          <p:cNvSpPr/>
          <p:nvPr/>
        </p:nvSpPr>
        <p:spPr>
          <a:xfrm>
            <a:off x="1990017" y="838200"/>
            <a:ext cx="5163967" cy="533400"/>
          </a:xfrm>
          <a:prstGeom prst="rect">
            <a:avLst/>
          </a:prstGeom>
          <a:solidFill>
            <a:schemeClr val="tx1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2400" kern="0" dirty="0">
                <a:solidFill>
                  <a:schemeClr val="bg1"/>
                </a:solidFill>
                <a:cs typeface="Times New Roman" panose="02020603050405020304" pitchFamily="18" charset="0"/>
              </a:rPr>
              <a:t>Unmarried and Widows (8-9)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77E6D0B-AD3E-4DBD-8918-8E6B6EFCB2E2}"/>
              </a:ext>
            </a:extLst>
          </p:cNvPr>
          <p:cNvSpPr/>
          <p:nvPr/>
        </p:nvSpPr>
        <p:spPr>
          <a:xfrm>
            <a:off x="1143000" y="1524000"/>
            <a:ext cx="6873240" cy="1371600"/>
          </a:xfrm>
          <a:prstGeom prst="rect">
            <a:avLst/>
          </a:prstGeom>
          <a:solidFill>
            <a:schemeClr val="tx1"/>
          </a:solidFill>
          <a:ln w="63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kern="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</a:t>
            </a:r>
            <a:r>
              <a:rPr lang="en-US" sz="3600" kern="0" dirty="0">
                <a:solidFill>
                  <a:srgbClr val="66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>
                <a:solidFill>
                  <a:srgbClr val="CCFFFF"/>
                </a:solidFill>
                <a:cs typeface="Times New Roman" panose="02020603050405020304" pitchFamily="18" charset="0"/>
              </a:rPr>
              <a:t>Married </a:t>
            </a:r>
            <a:r>
              <a:rPr lang="en-US" sz="3200" kern="0" dirty="0">
                <a:solidFill>
                  <a:schemeClr val="bg1"/>
                </a:solidFill>
                <a:cs typeface="Times New Roman" panose="02020603050405020304" pitchFamily="18" charset="0"/>
              </a:rPr>
              <a:t>(10-11)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6429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" y="0"/>
            <a:ext cx="9052560" cy="685800"/>
          </a:xfrm>
        </p:spPr>
        <p:txBody>
          <a:bodyPr/>
          <a:lstStyle/>
          <a:p>
            <a:r>
              <a:rPr lang="en-US" altLang="en-US" sz="3300" dirty="0">
                <a:solidFill>
                  <a:srgbClr val="CC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“I give command” (charge)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685800"/>
            <a:ext cx="8382000" cy="5867400"/>
          </a:xfrm>
        </p:spPr>
        <p:txBody>
          <a:bodyPr/>
          <a:lstStyle/>
          <a:p>
            <a:pPr marL="341313" indent="-341313">
              <a:spcAft>
                <a:spcPts val="900"/>
              </a:spcAft>
            </a:pPr>
            <a:r>
              <a:rPr lang="en-US" altLang="en-US" dirty="0">
                <a:solidFill>
                  <a:schemeClr val="bg1"/>
                </a:solidFill>
              </a:rPr>
              <a:t>These are not suggestions</a:t>
            </a:r>
            <a:endParaRPr lang="en-US" altLang="en-US" sz="3200" dirty="0">
              <a:solidFill>
                <a:srgbClr val="FFFF99"/>
              </a:solidFill>
            </a:endParaRPr>
          </a:p>
          <a:p>
            <a:pPr marL="0" indent="0" algn="ctr">
              <a:spcAft>
                <a:spcPts val="600"/>
              </a:spcAft>
              <a:buNone/>
            </a:pPr>
            <a:r>
              <a:rPr lang="en-US" altLang="en-US" sz="3300" dirty="0">
                <a:solidFill>
                  <a:srgbClr val="CCFFFF"/>
                </a:solidFill>
              </a:rPr>
              <a:t>“Not I, but the Lord”</a:t>
            </a:r>
          </a:p>
          <a:p>
            <a:pPr marL="341313" indent="-341313"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Mt.19:4-6  (Gn.2:24)</a:t>
            </a:r>
          </a:p>
          <a:p>
            <a:pPr marL="341313" indent="-341313">
              <a:spcAft>
                <a:spcPts val="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Paul gives meaning of Mt.19 without quoting it verbatim</a:t>
            </a:r>
          </a:p>
          <a:p>
            <a:pPr marL="400050" lvl="1" indent="0">
              <a:spcAft>
                <a:spcPts val="0"/>
              </a:spcAft>
              <a:buNone/>
            </a:pPr>
            <a:endParaRPr lang="en-US" altLang="en-US" sz="3100" dirty="0">
              <a:solidFill>
                <a:srgbClr val="CCFFFF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en-US" sz="3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753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" y="0"/>
            <a:ext cx="9052560" cy="685800"/>
          </a:xfrm>
        </p:spPr>
        <p:txBody>
          <a:bodyPr/>
          <a:lstStyle/>
          <a:p>
            <a:r>
              <a:rPr lang="en-US" altLang="en-US" sz="3300" dirty="0">
                <a:solidFill>
                  <a:srgbClr val="CC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“A wife is not to depart from her husband”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382000" cy="5867400"/>
          </a:xfrm>
        </p:spPr>
        <p:txBody>
          <a:bodyPr/>
          <a:lstStyle/>
          <a:p>
            <a:pPr marL="341313" indent="-341313"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These are not suggestions </a:t>
            </a:r>
          </a:p>
          <a:p>
            <a:pPr marL="341313" indent="-341313"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This also harmonizes with Mt.19:9 </a:t>
            </a:r>
            <a:br>
              <a:rPr lang="en-US" altLang="en-US" dirty="0">
                <a:solidFill>
                  <a:schemeClr val="bg1"/>
                </a:solidFill>
              </a:rPr>
            </a:br>
            <a:r>
              <a:rPr lang="en-US" altLang="en-US" dirty="0">
                <a:solidFill>
                  <a:schemeClr val="bg1"/>
                </a:solidFill>
              </a:rPr>
              <a:t>    [wife may divorce a fornicator].  </a:t>
            </a:r>
          </a:p>
          <a:p>
            <a:pPr marL="741363" lvl="1" indent="-341313">
              <a:spcAft>
                <a:spcPts val="600"/>
              </a:spcAft>
            </a:pPr>
            <a:r>
              <a:rPr lang="en-US" altLang="en-US" sz="3100" dirty="0">
                <a:solidFill>
                  <a:srgbClr val="CCFFCC"/>
                </a:solidFill>
              </a:rPr>
              <a:t>‘Depart from’</a:t>
            </a:r>
            <a:r>
              <a:rPr lang="en-US" altLang="en-US" sz="3100" dirty="0">
                <a:solidFill>
                  <a:schemeClr val="bg1"/>
                </a:solidFill>
              </a:rPr>
              <a:t>:  ‘almost a tech. </a:t>
            </a:r>
            <a:r>
              <a:rPr lang="en-US" altLang="en-US" sz="3100">
                <a:solidFill>
                  <a:schemeClr val="bg1"/>
                </a:solidFill>
              </a:rPr>
              <a:t>term in </a:t>
            </a:r>
            <a:r>
              <a:rPr lang="en-US" altLang="en-US" sz="3100" dirty="0">
                <a:solidFill>
                  <a:schemeClr val="bg1"/>
                </a:solidFill>
              </a:rPr>
              <a:t>connection with divorce’ </a:t>
            </a:r>
            <a:r>
              <a:rPr lang="en-US" altLang="en-US" sz="2400" dirty="0">
                <a:solidFill>
                  <a:schemeClr val="bg1"/>
                </a:solidFill>
              </a:rPr>
              <a:t>– M-M.</a:t>
            </a:r>
          </a:p>
          <a:p>
            <a:pPr marL="1141413" lvl="2" indent="-341313"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Forbids ‘separation’ and divorce.</a:t>
            </a:r>
          </a:p>
          <a:p>
            <a:pPr marL="741363" lvl="1" indent="-341313">
              <a:spcAft>
                <a:spcPts val="600"/>
              </a:spcAft>
            </a:pPr>
            <a:r>
              <a:rPr lang="en-US" altLang="en-US" sz="3100" dirty="0">
                <a:solidFill>
                  <a:srgbClr val="CCFFCC"/>
                </a:solidFill>
              </a:rPr>
              <a:t>‘Divorce’ (put away, </a:t>
            </a:r>
            <a:r>
              <a:rPr lang="en-US" altLang="en-US" sz="3100" dirty="0">
                <a:solidFill>
                  <a:schemeClr val="bg1"/>
                </a:solidFill>
              </a:rPr>
              <a:t>v.11): synonym of ‘depart.’</a:t>
            </a:r>
            <a:endParaRPr lang="en-US" altLang="en-US" sz="3100" dirty="0">
              <a:solidFill>
                <a:srgbClr val="FFFF99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en-US" sz="3100" dirty="0">
              <a:solidFill>
                <a:srgbClr val="CCFFFF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en-US" sz="3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1913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" y="0"/>
            <a:ext cx="9052560" cy="685800"/>
          </a:xfrm>
        </p:spPr>
        <p:txBody>
          <a:bodyPr/>
          <a:lstStyle/>
          <a:p>
            <a:r>
              <a:rPr lang="en-US" altLang="en-US" sz="3300" dirty="0">
                <a:solidFill>
                  <a:srgbClr val="CC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“A wife is not to depart from her husband”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685800"/>
            <a:ext cx="8382000" cy="5867400"/>
          </a:xfrm>
        </p:spPr>
        <p:txBody>
          <a:bodyPr/>
          <a:lstStyle/>
          <a:p>
            <a:pPr marL="0" indent="0" algn="ctr" defTabSz="230188">
              <a:spcAft>
                <a:spcPts val="0"/>
              </a:spcAft>
              <a:buNone/>
            </a:pPr>
            <a:r>
              <a:rPr lang="en-US" altLang="en-US" dirty="0">
                <a:solidFill>
                  <a:srgbClr val="CCFFFF"/>
                </a:solidFill>
              </a:rPr>
              <a:t>	“But even if she does depart…”</a:t>
            </a:r>
            <a:r>
              <a:rPr lang="en-US" altLang="en-US" dirty="0">
                <a:solidFill>
                  <a:schemeClr val="bg1"/>
                </a:solidFill>
              </a:rPr>
              <a:t> (11) – </a:t>
            </a:r>
          </a:p>
          <a:p>
            <a:pPr marL="230188" indent="-230188">
              <a:spcAft>
                <a:spcPts val="0"/>
              </a:spcAft>
            </a:pPr>
            <a:r>
              <a:rPr lang="en-US" altLang="en-US" sz="3100" dirty="0">
                <a:solidFill>
                  <a:srgbClr val="FFFF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Some assume Paul gives authority to leave . . . </a:t>
            </a:r>
            <a:br>
              <a:rPr lang="en-US" altLang="en-US" sz="3100" dirty="0">
                <a:solidFill>
                  <a:srgbClr val="FFFF99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3100" dirty="0">
                <a:solidFill>
                  <a:srgbClr val="FFFF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we remain unmarried.  No!   </a:t>
            </a:r>
            <a:r>
              <a:rPr lang="en-US" altLang="en-US" sz="31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[Cf. 1 Jn.2:1]</a:t>
            </a:r>
          </a:p>
          <a:p>
            <a:pPr marL="568325" lvl="1" indent="-284163">
              <a:spcAft>
                <a:spcPts val="0"/>
              </a:spcAft>
              <a:buNone/>
            </a:pPr>
            <a:r>
              <a:rPr lang="en-US" altLang="en-US" sz="2000" dirty="0">
                <a:solidFill>
                  <a:srgbClr val="FFFF00"/>
                </a:solidFill>
              </a:rPr>
              <a:t>1.</a:t>
            </a:r>
            <a:r>
              <a:rPr lang="en-US" altLang="en-US" sz="2600" dirty="0">
                <a:solidFill>
                  <a:schemeClr val="bg1"/>
                </a:solidFill>
              </a:rPr>
              <a:t> </a:t>
            </a:r>
            <a:r>
              <a:rPr lang="en-US" altLang="en-US" sz="3000" dirty="0">
                <a:solidFill>
                  <a:schemeClr val="bg1"/>
                </a:solidFill>
              </a:rPr>
              <a:t>Some may have separated already . . . </a:t>
            </a:r>
            <a:r>
              <a:rPr lang="en-US" altLang="en-US" sz="3000" dirty="0">
                <a:solidFill>
                  <a:srgbClr val="FFFFCC"/>
                </a:solidFill>
              </a:rPr>
              <a:t>or</a:t>
            </a:r>
            <a:r>
              <a:rPr lang="en-US" altLang="en-US" sz="3000" dirty="0">
                <a:solidFill>
                  <a:schemeClr val="bg1"/>
                </a:solidFill>
              </a:rPr>
              <a:t> </a:t>
            </a:r>
            <a:br>
              <a:rPr lang="en-US" altLang="en-US" sz="3000" dirty="0">
                <a:solidFill>
                  <a:schemeClr val="bg1"/>
                </a:solidFill>
              </a:rPr>
            </a:br>
            <a:r>
              <a:rPr lang="en-US" altLang="en-US" sz="3000" dirty="0">
                <a:solidFill>
                  <a:schemeClr val="bg1"/>
                </a:solidFill>
              </a:rPr>
              <a:t>were deserted by spouse out of control</a:t>
            </a:r>
          </a:p>
          <a:p>
            <a:pPr marL="630238" indent="-630238">
              <a:spcAft>
                <a:spcPts val="4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   </a:t>
            </a:r>
            <a:r>
              <a:rPr lang="en-US" altLang="en-US" sz="2000" dirty="0">
                <a:solidFill>
                  <a:srgbClr val="FFFF00"/>
                </a:solidFill>
              </a:rPr>
              <a:t>2. </a:t>
            </a:r>
            <a:r>
              <a:rPr lang="en-US" altLang="en-US" sz="3000" u="sng" dirty="0">
                <a:solidFill>
                  <a:schemeClr val="bg1"/>
                </a:solidFill>
              </a:rPr>
              <a:t>ONE</a:t>
            </a:r>
            <a:r>
              <a:rPr lang="en-US" altLang="en-US" sz="3000" dirty="0">
                <a:solidFill>
                  <a:schemeClr val="bg1"/>
                </a:solidFill>
              </a:rPr>
              <a:t> </a:t>
            </a:r>
            <a:r>
              <a:rPr lang="en-US" altLang="en-US" sz="3000" b="1" i="1" u="sng" dirty="0">
                <a:solidFill>
                  <a:schemeClr val="bg1"/>
                </a:solidFill>
              </a:rPr>
              <a:t>scriptural</a:t>
            </a:r>
            <a:r>
              <a:rPr lang="en-US" altLang="en-US" sz="3000" dirty="0">
                <a:solidFill>
                  <a:schemeClr val="bg1"/>
                </a:solidFill>
              </a:rPr>
              <a:t> cause for her to divorce: his fornication.</a:t>
            </a:r>
          </a:p>
          <a:p>
            <a:pPr marL="630238" indent="-630238">
              <a:spcAft>
                <a:spcPts val="4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   </a:t>
            </a:r>
            <a:r>
              <a:rPr lang="en-US" altLang="en-US" sz="2000" dirty="0">
                <a:solidFill>
                  <a:srgbClr val="FFFF00"/>
                </a:solidFill>
              </a:rPr>
              <a:t>3. </a:t>
            </a:r>
            <a:r>
              <a:rPr lang="en-US" altLang="en-US" sz="3000" dirty="0">
                <a:solidFill>
                  <a:schemeClr val="bg1"/>
                </a:solidFill>
              </a:rPr>
              <a:t>If divorce is not for fornication, she must repent and seek reconciliation.</a:t>
            </a:r>
          </a:p>
          <a:p>
            <a:pPr marL="630238" indent="-630238">
              <a:spcAft>
                <a:spcPts val="6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   </a:t>
            </a:r>
            <a:r>
              <a:rPr lang="en-US" altLang="en-US" sz="2000" dirty="0">
                <a:solidFill>
                  <a:srgbClr val="FFFF00"/>
                </a:solidFill>
              </a:rPr>
              <a:t>4. </a:t>
            </a:r>
            <a:r>
              <a:rPr lang="en-US" altLang="en-US" sz="3000" dirty="0">
                <a:solidFill>
                  <a:schemeClr val="bg1"/>
                </a:solidFill>
              </a:rPr>
              <a:t>One who is divorced (passive, not for fornication) – seek reconciliation.  </a:t>
            </a:r>
          </a:p>
          <a:p>
            <a:pPr marL="0" indent="0">
              <a:spcAft>
                <a:spcPts val="0"/>
              </a:spcAft>
              <a:buNone/>
            </a:pPr>
            <a:endParaRPr lang="en-US" altLang="en-US" sz="3100" dirty="0">
              <a:solidFill>
                <a:srgbClr val="CCFFFF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en-US" sz="3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1453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" y="0"/>
            <a:ext cx="9052560" cy="6096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Two possible alternatives</a:t>
            </a:r>
            <a:endParaRPr lang="en-US" altLang="en-US" sz="3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51698" y="609600"/>
            <a:ext cx="8451990" cy="592051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FFCC00"/>
                </a:solidFill>
              </a:rPr>
              <a:t>1. </a:t>
            </a:r>
            <a:r>
              <a:rPr lang="en-US" altLang="en-US" sz="3100" dirty="0">
                <a:solidFill>
                  <a:srgbClr val="CCFFFF"/>
                </a:solidFill>
              </a:rPr>
              <a:t>Remain unmarried </a:t>
            </a:r>
            <a:r>
              <a:rPr lang="en-US" altLang="en-US" sz="3100" dirty="0">
                <a:solidFill>
                  <a:schemeClr val="bg1"/>
                </a:solidFill>
              </a:rPr>
              <a:t>(present; imperative)</a:t>
            </a:r>
          </a:p>
          <a:p>
            <a:pPr>
              <a:spcBef>
                <a:spcPts val="6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To remarry another is adultery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i="1" dirty="0">
                <a:solidFill>
                  <a:srgbClr val="CCFFCC"/>
                </a:solidFill>
              </a:rPr>
              <a:t>“This permits divorce / separation.”    </a:t>
            </a:r>
            <a:r>
              <a:rPr lang="en-US" altLang="en-US" sz="3100" u="sng" dirty="0">
                <a:solidFill>
                  <a:schemeClr val="bg1"/>
                </a:solidFill>
              </a:rPr>
              <a:t>Wrong</a:t>
            </a:r>
            <a:r>
              <a:rPr lang="en-US" altLang="en-US" sz="3100" dirty="0">
                <a:solidFill>
                  <a:schemeClr val="bg1"/>
                </a:solidFill>
              </a:rPr>
              <a:t>!</a:t>
            </a:r>
          </a:p>
          <a:p>
            <a:pPr marL="798513" lvl="1" indent="-341313">
              <a:spcBef>
                <a:spcPts val="600"/>
              </a:spcBef>
              <a:spcAft>
                <a:spcPts val="400"/>
              </a:spcAft>
              <a:buNone/>
            </a:pPr>
            <a:r>
              <a:rPr lang="en-US" altLang="en-US" sz="2400" dirty="0">
                <a:solidFill>
                  <a:srgbClr val="66CCFF"/>
                </a:solidFill>
              </a:rPr>
              <a:t>a. </a:t>
            </a:r>
            <a:r>
              <a:rPr lang="en-US" altLang="en-US" sz="3000" dirty="0">
                <a:solidFill>
                  <a:schemeClr val="bg1"/>
                </a:solidFill>
              </a:rPr>
              <a:t>Violates command of v.10.    Mt.19:4-6;   Ep.5:22-25, 28-29</a:t>
            </a:r>
          </a:p>
          <a:p>
            <a:pPr marL="798513" lvl="1" indent="-341313">
              <a:spcBef>
                <a:spcPts val="600"/>
              </a:spcBef>
              <a:spcAft>
                <a:spcPts val="400"/>
              </a:spcAft>
              <a:buNone/>
            </a:pPr>
            <a:r>
              <a:rPr lang="en-US" altLang="en-US" sz="2400" dirty="0">
                <a:solidFill>
                  <a:srgbClr val="66CCFF"/>
                </a:solidFill>
              </a:rPr>
              <a:t>b. </a:t>
            </a:r>
            <a:r>
              <a:rPr lang="en-US" altLang="en-US" sz="3000" dirty="0">
                <a:solidFill>
                  <a:schemeClr val="bg1"/>
                </a:solidFill>
              </a:rPr>
              <a:t>Violates marriage vows.    Rv.21:8</a:t>
            </a:r>
          </a:p>
          <a:p>
            <a:pPr marL="798513" lvl="1" indent="-341313">
              <a:spcBef>
                <a:spcPts val="600"/>
              </a:spcBef>
              <a:spcAft>
                <a:spcPts val="400"/>
              </a:spcAft>
              <a:buNone/>
            </a:pPr>
            <a:r>
              <a:rPr lang="en-US" altLang="en-US" sz="2400" dirty="0">
                <a:solidFill>
                  <a:srgbClr val="66CCFF"/>
                </a:solidFill>
              </a:rPr>
              <a:t>c. </a:t>
            </a:r>
            <a:r>
              <a:rPr lang="en-US" altLang="en-US" sz="3000" dirty="0">
                <a:solidFill>
                  <a:schemeClr val="bg1"/>
                </a:solidFill>
              </a:rPr>
              <a:t>God hates divorce.    Mal.2:16</a:t>
            </a:r>
          </a:p>
          <a:p>
            <a:pPr marL="798513" lvl="1" indent="-341313">
              <a:spcBef>
                <a:spcPts val="600"/>
              </a:spcBef>
              <a:spcAft>
                <a:spcPts val="400"/>
              </a:spcAft>
              <a:buNone/>
            </a:pPr>
            <a:r>
              <a:rPr lang="en-US" altLang="en-US" sz="2400" dirty="0">
                <a:solidFill>
                  <a:srgbClr val="66CCFF"/>
                </a:solidFill>
              </a:rPr>
              <a:t>d. </a:t>
            </a:r>
            <a:r>
              <a:rPr lang="en-US" altLang="en-US" sz="3000" dirty="0">
                <a:solidFill>
                  <a:schemeClr val="bg1"/>
                </a:solidFill>
              </a:rPr>
              <a:t>Unscriptural divorce may cause mate to stumble.    Mt.5:32;  18:6-7.   1 Co.7:2-3</a:t>
            </a:r>
          </a:p>
          <a:p>
            <a:pPr marL="798513" lvl="1" indent="-341313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66CCFF"/>
                </a:solidFill>
              </a:rPr>
              <a:t>e. </a:t>
            </a:r>
            <a:r>
              <a:rPr lang="en-US" altLang="en-US" sz="3000" dirty="0">
                <a:solidFill>
                  <a:schemeClr val="bg1"/>
                </a:solidFill>
              </a:rPr>
              <a:t>Spouse could leave with no reason / without sin.    Mt.7:12</a:t>
            </a:r>
          </a:p>
          <a:p>
            <a:pPr marL="971550" lvl="1" indent="-514350">
              <a:spcBef>
                <a:spcPts val="600"/>
              </a:spcBef>
              <a:spcAft>
                <a:spcPts val="0"/>
              </a:spcAft>
              <a:buAutoNum type="alphaLcPeriod"/>
            </a:pPr>
            <a:endParaRPr lang="en-US" altLang="en-US" sz="3000" dirty="0">
              <a:solidFill>
                <a:schemeClr val="bg1"/>
              </a:solidFill>
            </a:endParaRPr>
          </a:p>
          <a:p>
            <a:pPr marL="971550" lvl="1" indent="-514350">
              <a:spcAft>
                <a:spcPts val="600"/>
              </a:spcAft>
              <a:buAutoNum type="alphaLcPeriod"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971550" lvl="1" indent="-514350">
              <a:spcAft>
                <a:spcPts val="600"/>
              </a:spcAft>
              <a:buAutoNum type="alphaLcPeriod"/>
            </a:pPr>
            <a:endParaRPr lang="en-US" altLang="en-US" sz="3100" dirty="0">
              <a:solidFill>
                <a:schemeClr val="bg1"/>
              </a:solidFill>
            </a:endParaRP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sz="3100" dirty="0">
              <a:solidFill>
                <a:schemeClr val="bg1"/>
              </a:solidFill>
            </a:endParaRP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sz="3100" dirty="0">
              <a:solidFill>
                <a:schemeClr val="bg1"/>
              </a:solidFill>
            </a:endParaRP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sz="23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7359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" y="0"/>
            <a:ext cx="9052560" cy="6096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Two possible alternatives</a:t>
            </a:r>
            <a:endParaRPr lang="en-US" altLang="en-US" sz="3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51698" y="609600"/>
            <a:ext cx="8451990" cy="592051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FFCC00"/>
                </a:solidFill>
              </a:rPr>
              <a:t>1. </a:t>
            </a:r>
            <a:r>
              <a:rPr lang="en-US" altLang="en-US" sz="3100" dirty="0">
                <a:solidFill>
                  <a:srgbClr val="CCFFFF"/>
                </a:solidFill>
              </a:rPr>
              <a:t>Remain unmarried </a:t>
            </a:r>
            <a:r>
              <a:rPr lang="en-US" altLang="en-US" sz="3100" dirty="0">
                <a:solidFill>
                  <a:schemeClr val="bg1"/>
                </a:solidFill>
              </a:rPr>
              <a:t>(present; imperative)</a:t>
            </a:r>
          </a:p>
          <a:p>
            <a:pPr>
              <a:spcBef>
                <a:spcPts val="6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She is not permitted to remarry another</a:t>
            </a:r>
            <a:r>
              <a:rPr lang="en-US" altLang="en-US" sz="2800" dirty="0">
                <a:solidFill>
                  <a:schemeClr val="bg1"/>
                </a:solidFill>
              </a:rPr>
              <a:t>.</a:t>
            </a:r>
          </a:p>
          <a:p>
            <a:pPr marL="798513" lvl="1" indent="-341313">
              <a:spcBef>
                <a:spcPts val="400"/>
              </a:spcBef>
              <a:spcAft>
                <a:spcPts val="200"/>
              </a:spcAft>
              <a:buNone/>
            </a:pPr>
            <a:r>
              <a:rPr lang="en-US" altLang="en-US" sz="2400" dirty="0">
                <a:solidFill>
                  <a:srgbClr val="FF0000"/>
                </a:solidFill>
              </a:rPr>
              <a:t>a.</a:t>
            </a:r>
            <a:r>
              <a:rPr lang="en-US" altLang="en-US" sz="3100" dirty="0">
                <a:solidFill>
                  <a:srgbClr val="FF0000"/>
                </a:solidFill>
              </a:rPr>
              <a:t> </a:t>
            </a:r>
            <a:r>
              <a:rPr lang="en-US" altLang="en-US" sz="3100" dirty="0">
                <a:solidFill>
                  <a:schemeClr val="bg1"/>
                </a:solidFill>
              </a:rPr>
              <a:t>Some think this is a loophole to Mt.19:9 (</a:t>
            </a:r>
            <a:r>
              <a:rPr lang="en-US" altLang="en-US" sz="3100" dirty="0">
                <a:solidFill>
                  <a:srgbClr val="CCFFCC"/>
                </a:solidFill>
              </a:rPr>
              <a:t>“</a:t>
            </a:r>
            <a:r>
              <a:rPr lang="en-US" altLang="en-US" sz="3100" i="1" u="sng" dirty="0">
                <a:solidFill>
                  <a:srgbClr val="CCFFCC"/>
                </a:solidFill>
              </a:rPr>
              <a:t>waiting</a:t>
            </a:r>
            <a:r>
              <a:rPr lang="en-US" altLang="en-US" sz="3100" i="1" dirty="0">
                <a:solidFill>
                  <a:srgbClr val="CCFFCC"/>
                </a:solidFill>
              </a:rPr>
              <a:t> game”</a:t>
            </a:r>
            <a:r>
              <a:rPr lang="en-US" altLang="en-US" sz="3100" dirty="0">
                <a:solidFill>
                  <a:schemeClr val="bg1"/>
                </a:solidFill>
              </a:rPr>
              <a:t>).    </a:t>
            </a:r>
          </a:p>
          <a:p>
            <a:pPr marL="1144588" lvl="2" indent="-230188">
              <a:spcAft>
                <a:spcPts val="0"/>
              </a:spcAft>
              <a:buNone/>
            </a:pPr>
            <a:r>
              <a:rPr lang="en-US" altLang="en-US" sz="3100" baseline="30000" dirty="0">
                <a:solidFill>
                  <a:schemeClr val="bg1"/>
                </a:solidFill>
              </a:rPr>
              <a:t>1) </a:t>
            </a:r>
            <a:r>
              <a:rPr lang="en-US" altLang="en-US" sz="3100" u="sng" dirty="0">
                <a:solidFill>
                  <a:srgbClr val="FFFFCC"/>
                </a:solidFill>
              </a:rPr>
              <a:t>Leave</a:t>
            </a:r>
            <a:r>
              <a:rPr lang="en-US" altLang="en-US" sz="3100" dirty="0">
                <a:solidFill>
                  <a:srgbClr val="FFFFCC"/>
                </a:solidFill>
              </a:rPr>
              <a:t> spouse for unscriptural reason;</a:t>
            </a:r>
          </a:p>
          <a:p>
            <a:pPr marL="1144588" lvl="2" indent="-230188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3100" baseline="30000" dirty="0">
                <a:solidFill>
                  <a:schemeClr val="bg1"/>
                </a:solidFill>
              </a:rPr>
              <a:t>2) </a:t>
            </a:r>
            <a:r>
              <a:rPr lang="en-US" altLang="en-US" sz="3100" u="sng" dirty="0">
                <a:solidFill>
                  <a:srgbClr val="FFFFCC"/>
                </a:solidFill>
              </a:rPr>
              <a:t>wait</a:t>
            </a:r>
            <a:r>
              <a:rPr lang="en-US" altLang="en-US" sz="3100" dirty="0">
                <a:solidFill>
                  <a:srgbClr val="FFFFCC"/>
                </a:solidFill>
              </a:rPr>
              <a:t> for spouse to remarry;  </a:t>
            </a:r>
          </a:p>
          <a:p>
            <a:pPr marL="1144588" lvl="2" indent="-230188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3100" baseline="30000" dirty="0">
                <a:solidFill>
                  <a:schemeClr val="bg1"/>
                </a:solidFill>
              </a:rPr>
              <a:t>3) </a:t>
            </a:r>
            <a:r>
              <a:rPr lang="en-US" altLang="en-US" sz="3100" dirty="0">
                <a:solidFill>
                  <a:srgbClr val="FFFFCC"/>
                </a:solidFill>
              </a:rPr>
              <a:t>mentally </a:t>
            </a:r>
            <a:r>
              <a:rPr lang="en-US" altLang="en-US" sz="3100" u="sng" dirty="0">
                <a:solidFill>
                  <a:srgbClr val="FFFFCC"/>
                </a:solidFill>
              </a:rPr>
              <a:t>put</a:t>
            </a:r>
            <a:r>
              <a:rPr lang="en-US" altLang="en-US" sz="3100" dirty="0">
                <a:solidFill>
                  <a:srgbClr val="FFFFCC"/>
                </a:solidFill>
              </a:rPr>
              <a:t> away for fornication;</a:t>
            </a:r>
          </a:p>
          <a:p>
            <a:pPr marL="1144588" lvl="2" indent="-230188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3100" baseline="30000" dirty="0">
                <a:solidFill>
                  <a:schemeClr val="bg1"/>
                </a:solidFill>
              </a:rPr>
              <a:t>4) </a:t>
            </a:r>
            <a:r>
              <a:rPr lang="en-US" altLang="en-US" sz="3100" u="sng" dirty="0">
                <a:solidFill>
                  <a:srgbClr val="FFFFCC"/>
                </a:solidFill>
              </a:rPr>
              <a:t>remarry</a:t>
            </a:r>
            <a:r>
              <a:rPr lang="en-US" altLang="en-US" sz="3100" dirty="0">
                <a:solidFill>
                  <a:srgbClr val="FFFFCC"/>
                </a:solidFill>
              </a:rPr>
              <a:t>.</a:t>
            </a:r>
          </a:p>
          <a:p>
            <a:pPr lvl="2">
              <a:spcAft>
                <a:spcPts val="2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Unscriptural.    </a:t>
            </a:r>
            <a:r>
              <a:rPr lang="en-US" altLang="en-US" sz="3100" dirty="0" err="1">
                <a:solidFill>
                  <a:schemeClr val="bg1"/>
                </a:solidFill>
              </a:rPr>
              <a:t>ANTIscriptural</a:t>
            </a:r>
            <a:r>
              <a:rPr lang="en-US" altLang="en-US" sz="3100" dirty="0">
                <a:solidFill>
                  <a:schemeClr val="bg1"/>
                </a:solidFill>
              </a:rPr>
              <a:t>.    </a:t>
            </a:r>
            <a:r>
              <a:rPr lang="en-US" altLang="en-US" sz="3100" dirty="0" err="1">
                <a:solidFill>
                  <a:schemeClr val="bg1"/>
                </a:solidFill>
              </a:rPr>
              <a:t>SINful</a:t>
            </a:r>
            <a:r>
              <a:rPr lang="en-US" altLang="en-US" sz="3100" dirty="0">
                <a:solidFill>
                  <a:schemeClr val="bg1"/>
                </a:solidFill>
              </a:rPr>
              <a:t>.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sz="3100" dirty="0">
              <a:solidFill>
                <a:schemeClr val="bg1"/>
              </a:solidFill>
            </a:endParaRP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sz="23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964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" y="0"/>
            <a:ext cx="9052560" cy="6096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Two possible alternatives</a:t>
            </a:r>
            <a:endParaRPr lang="en-US" altLang="en-US" sz="3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51698" y="609600"/>
            <a:ext cx="8451990" cy="592051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FFCC00"/>
                </a:solidFill>
              </a:rPr>
              <a:t>1. </a:t>
            </a:r>
            <a:r>
              <a:rPr lang="en-US" altLang="en-US" sz="3100" dirty="0">
                <a:solidFill>
                  <a:srgbClr val="CCFFFF"/>
                </a:solidFill>
              </a:rPr>
              <a:t>Remain unmarried </a:t>
            </a:r>
            <a:r>
              <a:rPr lang="en-US" altLang="en-US" sz="3100" dirty="0">
                <a:solidFill>
                  <a:schemeClr val="bg1"/>
                </a:solidFill>
              </a:rPr>
              <a:t>(present; imperative)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She is not permitted to remarry another</a:t>
            </a:r>
            <a:r>
              <a:rPr lang="en-US" altLang="en-US" sz="2800" dirty="0">
                <a:solidFill>
                  <a:schemeClr val="bg1"/>
                </a:solidFill>
              </a:rPr>
              <a:t>.</a:t>
            </a:r>
          </a:p>
          <a:p>
            <a:pPr marL="798513" lvl="1" indent="-341313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FF0000"/>
                </a:solidFill>
              </a:rPr>
              <a:t>a.</a:t>
            </a:r>
            <a:r>
              <a:rPr lang="en-US" altLang="en-US" sz="3100" dirty="0">
                <a:solidFill>
                  <a:srgbClr val="FF0000"/>
                </a:solidFill>
              </a:rPr>
              <a:t> </a:t>
            </a:r>
            <a:r>
              <a:rPr lang="en-US" altLang="en-US" sz="3100" dirty="0">
                <a:solidFill>
                  <a:schemeClr val="bg1"/>
                </a:solidFill>
              </a:rPr>
              <a:t>Some think this is a loophole to Mt.19:9 (</a:t>
            </a:r>
            <a:r>
              <a:rPr lang="en-US" altLang="en-US" sz="3100" dirty="0">
                <a:solidFill>
                  <a:srgbClr val="CCFFCC"/>
                </a:solidFill>
              </a:rPr>
              <a:t>“</a:t>
            </a:r>
            <a:r>
              <a:rPr lang="en-US" altLang="en-US" sz="3100" i="1" u="sng" dirty="0">
                <a:solidFill>
                  <a:srgbClr val="CCFFCC"/>
                </a:solidFill>
              </a:rPr>
              <a:t>waiting</a:t>
            </a:r>
            <a:r>
              <a:rPr lang="en-US" altLang="en-US" sz="3100" i="1" dirty="0">
                <a:solidFill>
                  <a:srgbClr val="CCFFCC"/>
                </a:solidFill>
              </a:rPr>
              <a:t> game”</a:t>
            </a:r>
            <a:r>
              <a:rPr lang="en-US" altLang="en-US" sz="3100" dirty="0">
                <a:solidFill>
                  <a:schemeClr val="bg1"/>
                </a:solidFill>
              </a:rPr>
              <a:t>).    </a:t>
            </a:r>
          </a:p>
          <a:p>
            <a:pPr marL="798513" lvl="1" indent="-341313">
              <a:spcAft>
                <a:spcPts val="200"/>
              </a:spcAft>
              <a:buNone/>
            </a:pPr>
            <a:r>
              <a:rPr lang="en-US" altLang="en-US" sz="2400" dirty="0">
                <a:solidFill>
                  <a:srgbClr val="FF0000"/>
                </a:solidFill>
              </a:rPr>
              <a:t>b. </a:t>
            </a:r>
            <a:r>
              <a:rPr lang="en-US" altLang="en-US" sz="3100" dirty="0">
                <a:solidFill>
                  <a:schemeClr val="bg1"/>
                </a:solidFill>
              </a:rPr>
              <a:t>Mt.19:9, fornication must </a:t>
            </a:r>
            <a:r>
              <a:rPr lang="en-US" altLang="en-US" sz="3100" u="sng" dirty="0">
                <a:solidFill>
                  <a:schemeClr val="bg1"/>
                </a:solidFill>
              </a:rPr>
              <a:t>precede</a:t>
            </a:r>
            <a:r>
              <a:rPr lang="en-US" altLang="en-US" sz="3100" dirty="0">
                <a:solidFill>
                  <a:schemeClr val="bg1"/>
                </a:solidFill>
              </a:rPr>
              <a:t> the putting away.   </a:t>
            </a:r>
          </a:p>
          <a:p>
            <a:pPr lvl="2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CC"/>
                </a:solidFill>
              </a:rPr>
              <a:t>The innocent party may put away the guilty party </a:t>
            </a:r>
            <a:r>
              <a:rPr lang="en-US" altLang="en-US" sz="3100" u="sng" dirty="0">
                <a:solidFill>
                  <a:srgbClr val="FFFFCC"/>
                </a:solidFill>
              </a:rPr>
              <a:t>for</a:t>
            </a:r>
            <a:r>
              <a:rPr lang="en-US" altLang="en-US" sz="3100" dirty="0">
                <a:solidFill>
                  <a:srgbClr val="FFFFCC"/>
                </a:solidFill>
              </a:rPr>
              <a:t> </a:t>
            </a:r>
            <a:r>
              <a:rPr lang="en-US" altLang="en-US" sz="3100" u="sng" dirty="0">
                <a:solidFill>
                  <a:srgbClr val="FFFFCC"/>
                </a:solidFill>
              </a:rPr>
              <a:t>fornication</a:t>
            </a:r>
            <a:r>
              <a:rPr lang="en-US" altLang="en-US" sz="3100" dirty="0">
                <a:solidFill>
                  <a:srgbClr val="FFFFCC"/>
                </a:solidFill>
              </a:rPr>
              <a:t>.  </a:t>
            </a:r>
          </a:p>
          <a:p>
            <a:pPr lvl="2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CC"/>
                </a:solidFill>
              </a:rPr>
              <a:t>Innocent party must be the one who puts away.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sz="3100" dirty="0">
              <a:solidFill>
                <a:schemeClr val="bg1"/>
              </a:solidFill>
            </a:endParaRP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sz="3100" dirty="0">
              <a:solidFill>
                <a:schemeClr val="bg1"/>
              </a:solidFill>
            </a:endParaRP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sz="23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0710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" y="0"/>
            <a:ext cx="9052560" cy="6096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Two possible alternatives</a:t>
            </a:r>
            <a:endParaRPr lang="en-US" altLang="en-US" sz="3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51698" y="609600"/>
            <a:ext cx="8451990" cy="592051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sz="2300" dirty="0">
                <a:solidFill>
                  <a:srgbClr val="FFCC00"/>
                </a:solidFill>
              </a:rPr>
              <a:t>1. </a:t>
            </a:r>
            <a:r>
              <a:rPr lang="en-US" altLang="en-US" sz="2300" dirty="0">
                <a:solidFill>
                  <a:schemeClr val="bg1"/>
                </a:solidFill>
              </a:rPr>
              <a:t>Remain unmarried (present; imperative)</a:t>
            </a:r>
          </a:p>
          <a:p>
            <a:pPr marL="0" indent="0" algn="ctr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altLang="en-US" sz="2400" dirty="0">
                <a:solidFill>
                  <a:srgbClr val="FFCC00"/>
                </a:solidFill>
              </a:rPr>
              <a:t>2. </a:t>
            </a:r>
            <a:r>
              <a:rPr lang="en-US" altLang="en-US" sz="3100" dirty="0">
                <a:solidFill>
                  <a:srgbClr val="CCFFFF"/>
                </a:solidFill>
              </a:rPr>
              <a:t>Be reconciled to husband,</a:t>
            </a:r>
            <a:r>
              <a:rPr lang="en-US" altLang="en-US" sz="3100" dirty="0">
                <a:solidFill>
                  <a:schemeClr val="bg1"/>
                </a:solidFill>
              </a:rPr>
              <a:t> 11.</a:t>
            </a:r>
          </a:p>
          <a:p>
            <a:pPr>
              <a:spcBef>
                <a:spcPts val="6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The union is still intact – they are still bound.  Ro.7:2-3</a:t>
            </a:r>
          </a:p>
          <a:p>
            <a:pPr>
              <a:spcBef>
                <a:spcPts val="6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Reconcile – be no longer separated  </a:t>
            </a:r>
            <a:br>
              <a:rPr lang="en-US" altLang="en-US" sz="3100" dirty="0">
                <a:solidFill>
                  <a:schemeClr val="bg1"/>
                </a:solidFill>
              </a:rPr>
            </a:br>
            <a:r>
              <a:rPr lang="en-US" altLang="en-US" sz="3100" dirty="0">
                <a:solidFill>
                  <a:schemeClr val="bg1"/>
                </a:solidFill>
              </a:rPr>
              <a:t>(‘get back together’)</a:t>
            </a:r>
          </a:p>
          <a:p>
            <a:pPr marL="457200" lvl="1" indent="0">
              <a:spcAft>
                <a:spcPts val="6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sz="23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7142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" y="0"/>
            <a:ext cx="9052560" cy="12192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Paul’s response to ‘loose’ marriage</a:t>
            </a:r>
            <a:br>
              <a:rPr lang="en-US" altLang="en-US" sz="34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sz="34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attitudes parallels Mt.19 – </a:t>
            </a:r>
            <a:endParaRPr lang="en-US" altLang="en-US" sz="3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51698" y="1295400"/>
            <a:ext cx="8451990" cy="5082310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FFFF99"/>
                </a:solidFill>
              </a:rPr>
              <a:t>1. </a:t>
            </a:r>
            <a:r>
              <a:rPr lang="en-US" altLang="en-US" sz="3100" dirty="0">
                <a:solidFill>
                  <a:srgbClr val="CCFFFF"/>
                </a:solidFill>
              </a:rPr>
              <a:t>Persons, </a:t>
            </a:r>
            <a:r>
              <a:rPr lang="en-US" altLang="en-US" sz="3100" dirty="0">
                <a:solidFill>
                  <a:schemeClr val="bg1"/>
                </a:solidFill>
              </a:rPr>
              <a:t>4: male + female – 1 + 1 = 1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FFFF99"/>
                </a:solidFill>
              </a:rPr>
              <a:t>2. </a:t>
            </a:r>
            <a:r>
              <a:rPr lang="en-US" altLang="en-US" sz="3100" dirty="0">
                <a:solidFill>
                  <a:srgbClr val="CCFFFF"/>
                </a:solidFill>
              </a:rPr>
              <a:t>Pattern,</a:t>
            </a:r>
            <a:r>
              <a:rPr lang="en-US" altLang="en-US" sz="3100" dirty="0">
                <a:solidFill>
                  <a:schemeClr val="bg1"/>
                </a:solidFill>
              </a:rPr>
              <a:t> 5: leave father / mother…</a:t>
            </a:r>
          </a:p>
          <a:p>
            <a:pPr marL="346075" indent="-346075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FFFF99"/>
                </a:solidFill>
              </a:rPr>
              <a:t>3. </a:t>
            </a:r>
            <a:r>
              <a:rPr lang="en-US" altLang="en-US" sz="3100" dirty="0">
                <a:solidFill>
                  <a:srgbClr val="CCFFFF"/>
                </a:solidFill>
              </a:rPr>
              <a:t>Priority,</a:t>
            </a:r>
            <a:r>
              <a:rPr lang="en-US" altLang="en-US" sz="3100" dirty="0">
                <a:solidFill>
                  <a:schemeClr val="bg1"/>
                </a:solidFill>
              </a:rPr>
              <a:t> 5: joined to wife – ‘one flesh’ (new closest relationship)</a:t>
            </a:r>
          </a:p>
          <a:p>
            <a:pPr marL="346075" indent="-346075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FFFF99"/>
                </a:solidFill>
              </a:rPr>
              <a:t>4. </a:t>
            </a:r>
            <a:r>
              <a:rPr lang="en-US" altLang="en-US" sz="3100" dirty="0">
                <a:solidFill>
                  <a:srgbClr val="CCFFFF"/>
                </a:solidFill>
              </a:rPr>
              <a:t>Protection,</a:t>
            </a:r>
            <a:r>
              <a:rPr lang="en-US" altLang="en-US" sz="3100" dirty="0">
                <a:solidFill>
                  <a:schemeClr val="bg1"/>
                </a:solidFill>
              </a:rPr>
              <a:t> 6: God joined them together</a:t>
            </a:r>
          </a:p>
          <a:p>
            <a:pPr marL="346075" indent="-346075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FFFF99"/>
                </a:solidFill>
              </a:rPr>
              <a:t>5. </a:t>
            </a:r>
            <a:r>
              <a:rPr lang="en-US" altLang="en-US" sz="3100" dirty="0">
                <a:solidFill>
                  <a:srgbClr val="CCFFFF"/>
                </a:solidFill>
              </a:rPr>
              <a:t>Prohibition,</a:t>
            </a:r>
            <a:r>
              <a:rPr lang="en-US" altLang="en-US" sz="3100" dirty="0">
                <a:solidFill>
                  <a:schemeClr val="bg1"/>
                </a:solidFill>
              </a:rPr>
              <a:t> 6: must not separate</a:t>
            </a:r>
          </a:p>
          <a:p>
            <a:pPr marL="346075" indent="-346075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altLang="en-US" sz="2400" dirty="0">
                <a:solidFill>
                  <a:srgbClr val="FFFF99"/>
                </a:solidFill>
              </a:rPr>
              <a:t>6. </a:t>
            </a:r>
            <a:r>
              <a:rPr lang="en-US" altLang="en-US" sz="3100" dirty="0">
                <a:solidFill>
                  <a:srgbClr val="CCFFFF"/>
                </a:solidFill>
              </a:rPr>
              <a:t>Punishment,</a:t>
            </a:r>
            <a:r>
              <a:rPr lang="en-US" altLang="en-US" sz="3100" dirty="0">
                <a:solidFill>
                  <a:schemeClr val="bg1"/>
                </a:solidFill>
              </a:rPr>
              <a:t> 9: disobedience may lead to living alone</a:t>
            </a:r>
          </a:p>
          <a:p>
            <a:pPr marL="514350" indent="-514350">
              <a:spcBef>
                <a:spcPts val="600"/>
              </a:spcBef>
              <a:spcAft>
                <a:spcPts val="300"/>
              </a:spcAft>
              <a:buAutoNum type="arabicPeriod"/>
            </a:pPr>
            <a:endParaRPr lang="en-US" altLang="en-US" sz="3100" dirty="0">
              <a:solidFill>
                <a:schemeClr val="bg1"/>
              </a:solidFill>
            </a:endParaRP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sz="3100" dirty="0">
              <a:solidFill>
                <a:schemeClr val="bg1"/>
              </a:solidFill>
            </a:endParaRP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sz="23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184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DEC5918-1715-4FFD-80A1-3107D590A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r>
              <a:rPr lang="en-US" altLang="en-US" sz="3400" dirty="0">
                <a:solidFill>
                  <a:schemeClr val="bg1"/>
                </a:solidFill>
              </a:rPr>
              <a:t>Some wish for the ‘good ole days’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2F93335-D7E2-448C-B28C-BBDE23EC2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914400"/>
            <a:ext cx="8229600" cy="54864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2 Sam.6:16-20</a:t>
            </a:r>
          </a:p>
          <a:p>
            <a:pPr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2 Sm.11</a:t>
            </a:r>
          </a:p>
          <a:p>
            <a:pPr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Mal.2:14-16</a:t>
            </a:r>
          </a:p>
          <a:p>
            <a:pPr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Mt.19:3-7</a:t>
            </a:r>
          </a:p>
          <a:p>
            <a:pPr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Jn.8:1-4…</a:t>
            </a:r>
          </a:p>
          <a:p>
            <a:pPr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2 Co.12:21</a:t>
            </a:r>
          </a:p>
          <a:p>
            <a:pPr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1 Co.7, questions about marriage / morals</a:t>
            </a:r>
          </a:p>
          <a:p>
            <a:pPr lvl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7:1-7, how to avoid temptation</a:t>
            </a:r>
          </a:p>
          <a:p>
            <a:pPr lvl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7:8-16, protection in marriage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474BEF5-D1DD-41ED-8F2A-384516C2D6CF}"/>
              </a:ext>
            </a:extLst>
          </p:cNvPr>
          <p:cNvSpPr/>
          <p:nvPr/>
        </p:nvSpPr>
        <p:spPr>
          <a:xfrm>
            <a:off x="1135380" y="838200"/>
            <a:ext cx="6873240" cy="1371600"/>
          </a:xfrm>
          <a:prstGeom prst="rect">
            <a:avLst/>
          </a:prstGeom>
          <a:solidFill>
            <a:schemeClr val="tx1"/>
          </a:solidFill>
          <a:ln w="63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kern="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</a:t>
            </a:r>
            <a:r>
              <a:rPr lang="en-US" sz="3600" kern="0" dirty="0">
                <a:solidFill>
                  <a:srgbClr val="66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>
                <a:solidFill>
                  <a:srgbClr val="CCFFFF"/>
                </a:solidFill>
                <a:cs typeface="Times New Roman" panose="02020603050405020304" pitchFamily="18" charset="0"/>
              </a:rPr>
              <a:t>Unmarried and Widows </a:t>
            </a:r>
            <a:r>
              <a:rPr lang="en-US" sz="3200" kern="0" dirty="0">
                <a:solidFill>
                  <a:schemeClr val="bg1"/>
                </a:solidFill>
                <a:cs typeface="Times New Roman" panose="02020603050405020304" pitchFamily="18" charset="0"/>
              </a:rPr>
              <a:t>(8-9)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374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" y="0"/>
            <a:ext cx="9052560" cy="685800"/>
          </a:xfrm>
        </p:spPr>
        <p:txBody>
          <a:bodyPr/>
          <a:lstStyle/>
          <a:p>
            <a:r>
              <a:rPr lang="en-US" altLang="en-US" sz="34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Assumption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685800"/>
            <a:ext cx="8382000" cy="5715000"/>
          </a:xfrm>
        </p:spPr>
        <p:txBody>
          <a:bodyPr/>
          <a:lstStyle/>
          <a:p>
            <a:pPr marL="0" indent="0" algn="ctr">
              <a:spcAft>
                <a:spcPts val="4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“Unmarried includes ALL divorced people”</a:t>
            </a:r>
          </a:p>
          <a:p>
            <a:pPr marL="0" indent="0" algn="ctr">
              <a:spcAft>
                <a:spcPts val="4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“Since they have no mate and are unmarried, all the divorced can remarry.”</a:t>
            </a:r>
            <a:endParaRPr lang="en-US" altLang="en-US" sz="3100" dirty="0">
              <a:solidFill>
                <a:srgbClr val="FFFF99"/>
              </a:solidFill>
            </a:endParaRPr>
          </a:p>
          <a:p>
            <a:pPr marL="1141413" lvl="2" indent="-341313">
              <a:spcAft>
                <a:spcPts val="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Cf. Ac.8:22 –  </a:t>
            </a:r>
            <a:r>
              <a:rPr lang="en-US" altLang="en-US" sz="3100" dirty="0">
                <a:solidFill>
                  <a:srgbClr val="CCFFCC"/>
                </a:solidFill>
              </a:rPr>
              <a:t>repent and ________?</a:t>
            </a:r>
            <a:r>
              <a:rPr lang="en-US" altLang="en-US" sz="2700" dirty="0">
                <a:solidFill>
                  <a:schemeClr val="bg1"/>
                </a:solidFill>
              </a:rPr>
              <a:t>  </a:t>
            </a:r>
          </a:p>
          <a:p>
            <a:pPr marL="857250" lvl="1" indent="-457200">
              <a:spcAft>
                <a:spcPts val="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Acts 8 = Christians; not so Acts 2:38</a:t>
            </a:r>
          </a:p>
          <a:p>
            <a:pPr marL="857250" lvl="1" indent="-457200">
              <a:spcAft>
                <a:spcPts val="0"/>
              </a:spcAft>
            </a:pPr>
            <a:r>
              <a:rPr lang="en-US" altLang="en-US" sz="3100" dirty="0">
                <a:solidFill>
                  <a:srgbClr val="FFFFCC"/>
                </a:solidFill>
              </a:rPr>
              <a:t>1 Co.7:8 does not contradict Mt.19:9 </a:t>
            </a:r>
            <a:r>
              <a:rPr lang="en-US" altLang="en-US" dirty="0">
                <a:solidFill>
                  <a:schemeClr val="bg1"/>
                </a:solidFill>
              </a:rPr>
              <a:t>(or </a:t>
            </a:r>
            <a:br>
              <a:rPr lang="en-US" altLang="en-US" dirty="0">
                <a:solidFill>
                  <a:schemeClr val="bg1"/>
                </a:solidFill>
              </a:rPr>
            </a:br>
            <a:r>
              <a:rPr lang="en-US" altLang="en-US" dirty="0">
                <a:solidFill>
                  <a:schemeClr val="bg1"/>
                </a:solidFill>
              </a:rPr>
              <a:t>1 Co.7:10-11)</a:t>
            </a:r>
            <a:endParaRPr lang="en-US" altLang="en-US" sz="3100" dirty="0">
              <a:solidFill>
                <a:schemeClr val="bg1"/>
              </a:solidFill>
            </a:endParaRPr>
          </a:p>
          <a:p>
            <a:pPr marL="857250" lvl="1" indent="-457200">
              <a:spcAft>
                <a:spcPts val="0"/>
              </a:spcAft>
            </a:pPr>
            <a:r>
              <a:rPr lang="en-US" altLang="en-US" sz="3100" dirty="0">
                <a:solidFill>
                  <a:srgbClr val="FFFFCC"/>
                </a:solidFill>
              </a:rPr>
              <a:t>Two divorced people in Mt.19: </a:t>
            </a:r>
            <a:r>
              <a:rPr lang="en-US" altLang="en-US" sz="3100" dirty="0">
                <a:solidFill>
                  <a:schemeClr val="bg1"/>
                </a:solidFill>
              </a:rPr>
              <a:t>one</a:t>
            </a:r>
            <a:r>
              <a:rPr lang="en-US" altLang="en-US" sz="3100" dirty="0">
                <a:solidFill>
                  <a:srgbClr val="FFFFCC"/>
                </a:solidFill>
              </a:rPr>
              <a:t> </a:t>
            </a:r>
            <a:r>
              <a:rPr lang="en-US" altLang="en-US" sz="3100" dirty="0">
                <a:solidFill>
                  <a:schemeClr val="bg1"/>
                </a:solidFill>
              </a:rPr>
              <a:t>has</a:t>
            </a:r>
            <a:r>
              <a:rPr lang="en-US" altLang="en-US" sz="3100" dirty="0">
                <a:solidFill>
                  <a:srgbClr val="FFFFCC"/>
                </a:solidFill>
              </a:rPr>
              <a:t> </a:t>
            </a:r>
            <a:r>
              <a:rPr lang="en-US" altLang="en-US" sz="3100" dirty="0">
                <a:solidFill>
                  <a:schemeClr val="bg1"/>
                </a:solidFill>
              </a:rPr>
              <a:t>right</a:t>
            </a:r>
            <a:r>
              <a:rPr lang="en-US" altLang="en-US" sz="3100" dirty="0">
                <a:solidFill>
                  <a:srgbClr val="FFFFCC"/>
                </a:solidFill>
              </a:rPr>
              <a:t> to remarry; </a:t>
            </a:r>
            <a:r>
              <a:rPr lang="en-US" altLang="en-US" sz="3100" dirty="0">
                <a:solidFill>
                  <a:schemeClr val="bg1"/>
                </a:solidFill>
              </a:rPr>
              <a:t>the other</a:t>
            </a:r>
            <a:r>
              <a:rPr lang="en-US" altLang="en-US" sz="3100" dirty="0">
                <a:solidFill>
                  <a:srgbClr val="FFFFCC"/>
                </a:solidFill>
              </a:rPr>
              <a:t> </a:t>
            </a:r>
            <a:r>
              <a:rPr lang="en-US" altLang="en-US" sz="3100" dirty="0">
                <a:solidFill>
                  <a:schemeClr val="bg1"/>
                </a:solidFill>
              </a:rPr>
              <a:t>does</a:t>
            </a:r>
            <a:r>
              <a:rPr lang="en-US" altLang="en-US" sz="3100" dirty="0">
                <a:solidFill>
                  <a:srgbClr val="FFFFCC"/>
                </a:solidFill>
              </a:rPr>
              <a:t> </a:t>
            </a:r>
            <a:r>
              <a:rPr lang="en-US" altLang="en-US" sz="3100" dirty="0">
                <a:solidFill>
                  <a:schemeClr val="bg1"/>
                </a:solidFill>
              </a:rPr>
              <a:t>not</a:t>
            </a:r>
            <a:r>
              <a:rPr lang="en-US" altLang="en-US" sz="3100" dirty="0">
                <a:solidFill>
                  <a:srgbClr val="FFFFCC"/>
                </a:solidFill>
              </a:rPr>
              <a:t>.</a:t>
            </a:r>
          </a:p>
          <a:p>
            <a:pPr marL="857250" lvl="1" indent="-457200">
              <a:spcAft>
                <a:spcPts val="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1 Co.7:10-11, </a:t>
            </a:r>
            <a:r>
              <a:rPr lang="en-US" altLang="en-US" sz="3100" dirty="0">
                <a:solidFill>
                  <a:srgbClr val="FFFFCC"/>
                </a:solidFill>
              </a:rPr>
              <a:t>stay unmarried or reconcile</a:t>
            </a:r>
          </a:p>
          <a:p>
            <a:pPr marL="857250" lvl="1" indent="-457200">
              <a:spcAft>
                <a:spcPts val="0"/>
              </a:spcAft>
            </a:pPr>
            <a:endParaRPr lang="en-US" altLang="en-US" sz="3100" dirty="0">
              <a:solidFill>
                <a:srgbClr val="FFFFCC"/>
              </a:solidFill>
            </a:endParaRPr>
          </a:p>
          <a:p>
            <a:pPr marL="741363" lvl="1" indent="-341313">
              <a:spcAft>
                <a:spcPts val="0"/>
              </a:spcAft>
            </a:pPr>
            <a:endParaRPr lang="en-US" alt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956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" y="0"/>
            <a:ext cx="9052560" cy="685800"/>
          </a:xfrm>
        </p:spPr>
        <p:txBody>
          <a:bodyPr/>
          <a:lstStyle/>
          <a:p>
            <a:r>
              <a:rPr lang="en-US" alt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Summary (1 Co.7:10-11)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685800"/>
            <a:ext cx="8382000" cy="5715000"/>
          </a:xfrm>
          <a:solidFill>
            <a:schemeClr val="tx1"/>
          </a:solidFill>
        </p:spPr>
        <p:txBody>
          <a:bodyPr/>
          <a:lstStyle/>
          <a:p>
            <a:pPr marL="341313" indent="-341313">
              <a:spcAft>
                <a:spcPts val="300"/>
              </a:spcAft>
            </a:pPr>
            <a:r>
              <a:rPr lang="en-US" altLang="en-US" dirty="0">
                <a:solidFill>
                  <a:schemeClr val="bg1"/>
                </a:solidFill>
              </a:rPr>
              <a:t>Does Paul contradict himself?</a:t>
            </a:r>
          </a:p>
          <a:p>
            <a:pPr marL="741363" lvl="1" indent="-341313">
              <a:spcAft>
                <a:spcPts val="4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NO!  He includes the case where the sin of leaving is already done.</a:t>
            </a:r>
          </a:p>
          <a:p>
            <a:pPr marL="741363" lvl="1" indent="-341313"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This passage agrees with Mk.10:10-12...</a:t>
            </a:r>
          </a:p>
          <a:p>
            <a:pPr marL="741363" lvl="1" indent="-341313">
              <a:spcAft>
                <a:spcPts val="600"/>
              </a:spcAft>
            </a:pPr>
            <a:endParaRPr lang="en-US" altLang="en-US" sz="270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EC31FF4-EAFB-4CE7-8413-31FDB60B8092}"/>
              </a:ext>
            </a:extLst>
          </p:cNvPr>
          <p:cNvSpPr/>
          <p:nvPr/>
        </p:nvSpPr>
        <p:spPr>
          <a:xfrm>
            <a:off x="650288" y="3200400"/>
            <a:ext cx="7848600" cy="2971800"/>
          </a:xfrm>
          <a:prstGeom prst="rect">
            <a:avLst/>
          </a:prstGeom>
          <a:solidFill>
            <a:schemeClr val="tx1"/>
          </a:solidFill>
          <a:ln w="6350">
            <a:solidFill>
              <a:srgbClr val="66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baseline="30000" dirty="0"/>
              <a:t>10</a:t>
            </a:r>
            <a:r>
              <a:rPr lang="en-US" sz="3000" dirty="0"/>
              <a:t> </a:t>
            </a:r>
            <a:r>
              <a:rPr lang="en-US" sz="3000" dirty="0">
                <a:solidFill>
                  <a:srgbClr val="FFFFCC"/>
                </a:solidFill>
              </a:rPr>
              <a:t>In the house His disciples also asked Him again about the same matter.   </a:t>
            </a:r>
            <a:r>
              <a:rPr lang="en-US" sz="3000" baseline="30000" dirty="0"/>
              <a:t>11</a:t>
            </a:r>
            <a:r>
              <a:rPr lang="en-US" sz="3000" dirty="0"/>
              <a:t> </a:t>
            </a:r>
            <a:r>
              <a:rPr lang="en-US" sz="3000" dirty="0">
                <a:solidFill>
                  <a:srgbClr val="FFFFCC"/>
                </a:solidFill>
              </a:rPr>
              <a:t>So He said to them,  “Whoever divorces his wife and marries another commits adultery against her.</a:t>
            </a:r>
            <a:r>
              <a:rPr lang="en-US" sz="3000" dirty="0"/>
              <a:t>  </a:t>
            </a:r>
            <a:r>
              <a:rPr lang="en-US" sz="3000" baseline="30000" dirty="0"/>
              <a:t>12</a:t>
            </a:r>
            <a:r>
              <a:rPr lang="en-US" sz="3000" dirty="0"/>
              <a:t> </a:t>
            </a:r>
            <a:r>
              <a:rPr lang="en-US" sz="3000" dirty="0">
                <a:solidFill>
                  <a:srgbClr val="FFFFCC"/>
                </a:solidFill>
              </a:rPr>
              <a:t>And if a woman divorces her husband and marries another, she commits adultery.”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674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" y="0"/>
            <a:ext cx="9052560" cy="685800"/>
          </a:xfrm>
        </p:spPr>
        <p:txBody>
          <a:bodyPr/>
          <a:lstStyle/>
          <a:p>
            <a:r>
              <a:rPr lang="en-US" alt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Summary (1 Co.7:8-9)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685800"/>
            <a:ext cx="8382000" cy="5715000"/>
          </a:xfrm>
        </p:spPr>
        <p:txBody>
          <a:bodyPr/>
          <a:lstStyle/>
          <a:p>
            <a:pPr marL="341313" indent="-341313"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Unmarried  and  widows – </a:t>
            </a:r>
          </a:p>
          <a:p>
            <a:pPr marL="741363" lvl="1" indent="-341313"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Good to remain unmarried</a:t>
            </a:r>
          </a:p>
          <a:p>
            <a:pPr marL="1141413" lvl="2" indent="-341313">
              <a:spcAft>
                <a:spcPts val="600"/>
              </a:spcAft>
            </a:pPr>
            <a:r>
              <a:rPr lang="en-US" altLang="en-US" sz="3100" dirty="0">
                <a:solidFill>
                  <a:srgbClr val="FFFFCC"/>
                </a:solidFill>
              </a:rPr>
              <a:t>BUT: marriage is better than celibacy without self-control</a:t>
            </a:r>
          </a:p>
          <a:p>
            <a:pPr marL="1598613" lvl="3" indent="-341313"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Why?  Better to marry than to burn</a:t>
            </a:r>
          </a:p>
        </p:txBody>
      </p:sp>
    </p:spTree>
    <p:extLst>
      <p:ext uri="{BB962C8B-B14F-4D97-AF65-F5344CB8AC3E}">
        <p14:creationId xmlns:p14="http://schemas.microsoft.com/office/powerpoint/2010/main" val="115508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" y="0"/>
            <a:ext cx="9052560" cy="685800"/>
          </a:xfrm>
        </p:spPr>
        <p:txBody>
          <a:bodyPr/>
          <a:lstStyle/>
          <a:p>
            <a:r>
              <a:rPr lang="en-US" alt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Some can live / serve without marriage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685800"/>
            <a:ext cx="8382000" cy="5715000"/>
          </a:xfrm>
        </p:spPr>
        <p:txBody>
          <a:bodyPr/>
          <a:lstStyle/>
          <a:p>
            <a:pPr marL="341313" indent="-341313"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Anna, Lk.2:36-38</a:t>
            </a:r>
          </a:p>
          <a:p>
            <a:pPr marL="341313" indent="-341313"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Some widows need to remarry, 1 Tim.5</a:t>
            </a:r>
            <a:r>
              <a:rPr lang="en-US" altLang="en-US" sz="3100" baseline="30000" dirty="0">
                <a:solidFill>
                  <a:schemeClr val="bg1"/>
                </a:solidFill>
              </a:rPr>
              <a:t>14</a:t>
            </a:r>
            <a:r>
              <a:rPr lang="en-US" altLang="en-US" sz="3100" dirty="0">
                <a:solidFill>
                  <a:schemeClr val="bg1"/>
                </a:solidFill>
              </a:rPr>
              <a:t> </a:t>
            </a:r>
            <a:r>
              <a:rPr lang="en-US" altLang="en-US" sz="3000" dirty="0">
                <a:solidFill>
                  <a:srgbClr val="FFFFCC"/>
                </a:solidFill>
              </a:rPr>
              <a:t>Therefore I desire that the younger widows marry, bear children, manage the house, give no opportunity to the adversary to speak reproachfully.</a:t>
            </a:r>
          </a:p>
          <a:p>
            <a:pPr marL="341313" indent="-341313"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1 Co.7</a:t>
            </a:r>
            <a:r>
              <a:rPr lang="en-US" altLang="en-US" sz="3100" baseline="30000" dirty="0">
                <a:solidFill>
                  <a:schemeClr val="bg1"/>
                </a:solidFill>
              </a:rPr>
              <a:t>26</a:t>
            </a:r>
            <a:r>
              <a:rPr lang="en-US" altLang="en-US" sz="3100" dirty="0">
                <a:solidFill>
                  <a:schemeClr val="bg1"/>
                </a:solidFill>
              </a:rPr>
              <a:t>, sometimes: better not to marry </a:t>
            </a:r>
          </a:p>
          <a:p>
            <a:pPr marL="341313" indent="-341313"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Mt.24</a:t>
            </a:r>
            <a:r>
              <a:rPr lang="en-US" altLang="en-US" sz="3100" baseline="30000" dirty="0">
                <a:solidFill>
                  <a:schemeClr val="bg1"/>
                </a:solidFill>
              </a:rPr>
              <a:t>19</a:t>
            </a:r>
            <a:r>
              <a:rPr lang="en-US" altLang="en-US" sz="3100" dirty="0">
                <a:solidFill>
                  <a:schemeClr val="bg1"/>
                </a:solidFill>
              </a:rPr>
              <a:t> </a:t>
            </a:r>
            <a:r>
              <a:rPr lang="en-US" altLang="en-US" sz="3100" dirty="0">
                <a:solidFill>
                  <a:srgbClr val="FFFFCC"/>
                </a:solidFill>
              </a:rPr>
              <a:t>But woe to those who are pregnant and to those who are nursing babies in those days. </a:t>
            </a:r>
          </a:p>
        </p:txBody>
      </p:sp>
    </p:spTree>
    <p:extLst>
      <p:ext uri="{BB962C8B-B14F-4D97-AF65-F5344CB8AC3E}">
        <p14:creationId xmlns:p14="http://schemas.microsoft.com/office/powerpoint/2010/main" val="375566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" y="0"/>
            <a:ext cx="9052560" cy="685800"/>
          </a:xfrm>
        </p:spPr>
        <p:txBody>
          <a:bodyPr/>
          <a:lstStyle/>
          <a:p>
            <a:r>
              <a:rPr lang="en-US" alt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Self control…or not?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838200"/>
            <a:ext cx="8382000" cy="5562600"/>
          </a:xfrm>
        </p:spPr>
        <p:txBody>
          <a:bodyPr/>
          <a:lstStyle/>
          <a:p>
            <a:pPr marL="341313" indent="-341313">
              <a:spcAft>
                <a:spcPts val="600"/>
              </a:spcAft>
            </a:pPr>
            <a:r>
              <a:rPr lang="en-US" altLang="en-US" sz="3100" dirty="0">
                <a:solidFill>
                  <a:srgbClr val="FFFF99"/>
                </a:solidFill>
              </a:rPr>
              <a:t>9a: </a:t>
            </a:r>
            <a:r>
              <a:rPr lang="en-US" altLang="en-US" sz="3100" dirty="0">
                <a:solidFill>
                  <a:srgbClr val="CCFFFF"/>
                </a:solidFill>
              </a:rPr>
              <a:t>Self-control:</a:t>
            </a:r>
            <a:r>
              <a:rPr lang="en-US" altLang="en-US" sz="3100" dirty="0">
                <a:solidFill>
                  <a:schemeClr val="bg1"/>
                </a:solidFill>
              </a:rPr>
              <a:t> ‘in’ + ‘power’, strength; lit., have power over oneself </a:t>
            </a:r>
            <a:r>
              <a:rPr lang="en-US" altLang="en-US" sz="2000" dirty="0">
                <a:solidFill>
                  <a:schemeClr val="bg1"/>
                </a:solidFill>
              </a:rPr>
              <a:t>– Vine.    </a:t>
            </a:r>
            <a:r>
              <a:rPr lang="en-US" altLang="en-US" sz="3100" dirty="0">
                <a:solidFill>
                  <a:schemeClr val="bg1"/>
                </a:solidFill>
              </a:rPr>
              <a:t>Exercise self-control.   9:25, athlete.</a:t>
            </a:r>
          </a:p>
          <a:p>
            <a:pPr marL="341313" indent="-341313">
              <a:spcAft>
                <a:spcPts val="0"/>
              </a:spcAft>
            </a:pPr>
            <a:r>
              <a:rPr lang="en-US" altLang="en-US" sz="3100" dirty="0">
                <a:solidFill>
                  <a:srgbClr val="FFFF99"/>
                </a:solidFill>
              </a:rPr>
              <a:t>9b: </a:t>
            </a:r>
            <a:r>
              <a:rPr lang="en-US" altLang="en-US" sz="3100" dirty="0">
                <a:solidFill>
                  <a:srgbClr val="CCFFFF"/>
                </a:solidFill>
              </a:rPr>
              <a:t>Better to marry than to burn</a:t>
            </a:r>
          </a:p>
          <a:p>
            <a:pPr marL="741363" lvl="1" indent="-341313">
              <a:spcAft>
                <a:spcPts val="4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If marriage is adulterous, </a:t>
            </a:r>
            <a:r>
              <a:rPr lang="en-US" altLang="en-US" sz="3000" dirty="0">
                <a:solidFill>
                  <a:schemeClr val="bg1"/>
                </a:solidFill>
              </a:rPr>
              <a:t>DO NOT </a:t>
            </a:r>
            <a:r>
              <a:rPr lang="en-US" altLang="en-US" sz="3100" dirty="0">
                <a:solidFill>
                  <a:schemeClr val="bg1"/>
                </a:solidFill>
              </a:rPr>
              <a:t>marry (Mt.19).</a:t>
            </a:r>
          </a:p>
          <a:p>
            <a:pPr marL="741363" lvl="1" indent="-341313"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Choice is between marriage or celibacy, NOT whether divorcees can remarry.</a:t>
            </a:r>
          </a:p>
          <a:p>
            <a:pPr marL="341313" indent="-341313"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Burn: be inflamed (with desire).  Ro.1:27 </a:t>
            </a:r>
          </a:p>
        </p:txBody>
      </p:sp>
    </p:spTree>
    <p:extLst>
      <p:ext uri="{BB962C8B-B14F-4D97-AF65-F5344CB8AC3E}">
        <p14:creationId xmlns:p14="http://schemas.microsoft.com/office/powerpoint/2010/main" val="3711069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" y="0"/>
            <a:ext cx="9052560" cy="685800"/>
          </a:xfrm>
        </p:spPr>
        <p:txBody>
          <a:bodyPr/>
          <a:lstStyle/>
          <a:p>
            <a:r>
              <a:rPr lang="en-US" alt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danger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685800"/>
            <a:ext cx="8534400" cy="5715000"/>
          </a:xfrm>
        </p:spPr>
        <p:txBody>
          <a:bodyPr/>
          <a:lstStyle/>
          <a:p>
            <a:pPr marL="341313" indent="-341313">
              <a:spcAft>
                <a:spcPts val="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Strong feelings can dull judgment, make us vulnerable.   </a:t>
            </a:r>
          </a:p>
          <a:p>
            <a:pPr marL="341313" indent="-341313">
              <a:spcAft>
                <a:spcPts val="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Paul does not say to marry first one to come along.   </a:t>
            </a:r>
          </a:p>
          <a:p>
            <a:pPr marL="341313" indent="-341313"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Who should I marry?</a:t>
            </a:r>
          </a:p>
          <a:p>
            <a:pPr marL="0" indent="0">
              <a:spcAft>
                <a:spcPts val="5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  </a:t>
            </a:r>
            <a:r>
              <a:rPr lang="en-US" altLang="en-US" sz="2200" dirty="0">
                <a:solidFill>
                  <a:srgbClr val="FFFF00"/>
                </a:solidFill>
              </a:rPr>
              <a:t>1. </a:t>
            </a:r>
            <a:r>
              <a:rPr lang="en-US" altLang="en-US" sz="3100" dirty="0">
                <a:solidFill>
                  <a:srgbClr val="CCFFFF"/>
                </a:solidFill>
              </a:rPr>
              <a:t>Faithful to Lord.   </a:t>
            </a:r>
            <a:r>
              <a:rPr lang="en-US" altLang="en-US" sz="3000" dirty="0">
                <a:solidFill>
                  <a:schemeClr val="bg1"/>
                </a:solidFill>
              </a:rPr>
              <a:t>Gn.24;  27:46.  1 K.11</a:t>
            </a:r>
          </a:p>
          <a:p>
            <a:pPr marL="0" indent="0">
              <a:spcAft>
                <a:spcPts val="50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  </a:t>
            </a:r>
            <a:r>
              <a:rPr lang="en-US" altLang="en-US" sz="2200" dirty="0">
                <a:solidFill>
                  <a:srgbClr val="FFFF00"/>
                </a:solidFill>
              </a:rPr>
              <a:t>2.</a:t>
            </a:r>
            <a:r>
              <a:rPr lang="en-US" altLang="en-US" sz="2400" dirty="0">
                <a:solidFill>
                  <a:srgbClr val="FFFF00"/>
                </a:solidFill>
              </a:rPr>
              <a:t> </a:t>
            </a:r>
            <a:r>
              <a:rPr lang="en-US" altLang="en-US" sz="3000" dirty="0">
                <a:solidFill>
                  <a:srgbClr val="CCFFFF"/>
                </a:solidFill>
              </a:rPr>
              <a:t>Eligible.</a:t>
            </a:r>
            <a:r>
              <a:rPr lang="en-US" altLang="en-US" sz="3000" dirty="0">
                <a:solidFill>
                  <a:schemeClr val="bg1"/>
                </a:solidFill>
              </a:rPr>
              <a:t>   Mk.6:17-18   </a:t>
            </a:r>
          </a:p>
          <a:p>
            <a:pPr marL="0" indent="0">
              <a:spcAft>
                <a:spcPts val="50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  </a:t>
            </a:r>
            <a:r>
              <a:rPr lang="en-US" altLang="en-US" sz="2200" dirty="0">
                <a:solidFill>
                  <a:srgbClr val="FFFF00"/>
                </a:solidFill>
              </a:rPr>
              <a:t>3. </a:t>
            </a:r>
            <a:r>
              <a:rPr lang="en-US" altLang="en-US" sz="3000" dirty="0">
                <a:solidFill>
                  <a:srgbClr val="CCFFFF"/>
                </a:solidFill>
              </a:rPr>
              <a:t>Considerate. </a:t>
            </a:r>
            <a:r>
              <a:rPr lang="en-US" altLang="en-US" sz="3000" dirty="0">
                <a:solidFill>
                  <a:schemeClr val="bg1"/>
                </a:solidFill>
              </a:rPr>
              <a:t>  1 Sm.25</a:t>
            </a:r>
          </a:p>
          <a:p>
            <a:pPr marL="0" indent="0">
              <a:spcAft>
                <a:spcPts val="50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  </a:t>
            </a:r>
            <a:r>
              <a:rPr lang="en-US" altLang="en-US" sz="2200" dirty="0">
                <a:solidFill>
                  <a:srgbClr val="FFFF00"/>
                </a:solidFill>
              </a:rPr>
              <a:t>4. </a:t>
            </a:r>
            <a:r>
              <a:rPr lang="en-US" altLang="en-US" sz="3000" dirty="0">
                <a:solidFill>
                  <a:srgbClr val="CCFFFF"/>
                </a:solidFill>
              </a:rPr>
              <a:t>Good parent.   </a:t>
            </a:r>
            <a:r>
              <a:rPr lang="en-US" altLang="en-US" sz="3000" dirty="0">
                <a:solidFill>
                  <a:schemeClr val="bg1"/>
                </a:solidFill>
              </a:rPr>
              <a:t>1 K.16:31…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  </a:t>
            </a:r>
            <a:r>
              <a:rPr lang="en-US" altLang="en-US" sz="2200" dirty="0">
                <a:solidFill>
                  <a:srgbClr val="FFFF00"/>
                </a:solidFill>
              </a:rPr>
              <a:t>5. </a:t>
            </a:r>
            <a:r>
              <a:rPr lang="en-US" altLang="en-US" sz="3000" dirty="0">
                <a:solidFill>
                  <a:srgbClr val="CCFFFF"/>
                </a:solidFill>
              </a:rPr>
              <a:t>Trustworthy.   </a:t>
            </a:r>
            <a:r>
              <a:rPr lang="en-US" altLang="en-US" sz="3000" dirty="0">
                <a:solidFill>
                  <a:schemeClr val="bg1"/>
                </a:solidFill>
              </a:rPr>
              <a:t>Pr.31:11-12</a:t>
            </a:r>
          </a:p>
          <a:p>
            <a:pPr marL="0" indent="0">
              <a:spcAft>
                <a:spcPts val="6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016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1676</TotalTime>
  <Words>1135</Words>
  <Application>Microsoft Office PowerPoint</Application>
  <PresentationFormat>On-screen Show (4:3)</PresentationFormat>
  <Paragraphs>114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Times New Roman</vt:lpstr>
      <vt:lpstr>Wingdings</vt:lpstr>
      <vt:lpstr>1_Default Design</vt:lpstr>
      <vt:lpstr>PowerPoint Presentation</vt:lpstr>
      <vt:lpstr>Some wish for the ‘good ole days’</vt:lpstr>
      <vt:lpstr>PowerPoint Presentation</vt:lpstr>
      <vt:lpstr>Assumption</vt:lpstr>
      <vt:lpstr>Summary (1 Co.7:10-11)</vt:lpstr>
      <vt:lpstr>Summary (1 Co.7:8-9)</vt:lpstr>
      <vt:lpstr>Some can live / serve without marriage</vt:lpstr>
      <vt:lpstr>Self control…or not?</vt:lpstr>
      <vt:lpstr>The danger</vt:lpstr>
      <vt:lpstr>PowerPoint Presentation</vt:lpstr>
      <vt:lpstr>“I give command” (charge)</vt:lpstr>
      <vt:lpstr>“A wife is not to depart from her husband”</vt:lpstr>
      <vt:lpstr>“A wife is not to depart from her husband”</vt:lpstr>
      <vt:lpstr>Two possible alternatives</vt:lpstr>
      <vt:lpstr>Two possible alternatives</vt:lpstr>
      <vt:lpstr>Two possible alternatives</vt:lpstr>
      <vt:lpstr>Two possible alternatives</vt:lpstr>
      <vt:lpstr>Paul’s response to ‘loose’ marriage attitudes parallels Mt.19 – 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76</cp:revision>
  <dcterms:created xsi:type="dcterms:W3CDTF">2006-09-08T19:51:33Z</dcterms:created>
  <dcterms:modified xsi:type="dcterms:W3CDTF">2022-07-02T18:58:32Z</dcterms:modified>
</cp:coreProperties>
</file>