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3"/>
  </p:notesMasterIdLst>
  <p:sldIdLst>
    <p:sldId id="610" r:id="rId2"/>
    <p:sldId id="612" r:id="rId3"/>
    <p:sldId id="683" r:id="rId4"/>
    <p:sldId id="684" r:id="rId5"/>
    <p:sldId id="670" r:id="rId6"/>
    <p:sldId id="633" r:id="rId7"/>
    <p:sldId id="663" r:id="rId8"/>
    <p:sldId id="695" r:id="rId9"/>
    <p:sldId id="685" r:id="rId10"/>
    <p:sldId id="686" r:id="rId11"/>
    <p:sldId id="687" r:id="rId12"/>
    <p:sldId id="688" r:id="rId13"/>
    <p:sldId id="689" r:id="rId14"/>
    <p:sldId id="690" r:id="rId15"/>
    <p:sldId id="675" r:id="rId16"/>
    <p:sldId id="673" r:id="rId17"/>
    <p:sldId id="691" r:id="rId18"/>
    <p:sldId id="692" r:id="rId19"/>
    <p:sldId id="693" r:id="rId20"/>
    <p:sldId id="694" r:id="rId21"/>
    <p:sldId id="69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CC"/>
    <a:srgbClr val="FFFF99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54" autoAdjust="0"/>
    <p:restoredTop sz="94660"/>
  </p:normalViewPr>
  <p:slideViewPr>
    <p:cSldViewPr>
      <p:cViewPr varScale="1">
        <p:scale>
          <a:sx n="82" d="100"/>
          <a:sy n="82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45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866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6852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942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538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71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689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303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032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18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911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61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06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681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23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603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67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73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428750" y="762000"/>
            <a:ext cx="62865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CC"/>
                </a:solidFill>
              </a:rPr>
              <a:t>Miriam Was Not Afraid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Miriam and Aaron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3: </a:t>
            </a:r>
            <a:r>
              <a:rPr lang="en-US" altLang="en-US" sz="3100" dirty="0">
                <a:solidFill>
                  <a:srgbClr val="FFFFCC"/>
                </a:solidFill>
              </a:rPr>
              <a:t>Moses is more humble / lowly / meek, than all men on earth.  </a:t>
            </a:r>
          </a:p>
          <a:p>
            <a:pPr marL="631825" lvl="1" indent="-3492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When God's honor was slandered (as in golden calf event) no man as zealous as Moses.</a:t>
            </a:r>
          </a:p>
          <a:p>
            <a:pPr marL="631825" lvl="1" indent="-3492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When his own honor was assaulted, no man more meek … </a:t>
            </a:r>
          </a:p>
          <a:p>
            <a:pPr marL="631825" lvl="1" indent="-3492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rgbClr val="CCFFFF"/>
                </a:solidFill>
              </a:rPr>
              <a:t>Only one who is led by Holy Spirit could make such a statement about himself, probably against his own natural inclination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God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4-5: </a:t>
            </a:r>
            <a:r>
              <a:rPr lang="en-US" altLang="en-US" sz="3100" dirty="0">
                <a:solidFill>
                  <a:srgbClr val="FFFFCC"/>
                </a:solidFill>
              </a:rPr>
              <a:t>Suddenly…God calls a meeting</a:t>
            </a:r>
          </a:p>
          <a:p>
            <a:pPr marL="687388" indent="-687388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6-8:</a:t>
            </a:r>
            <a:r>
              <a:rPr lang="en-US" altLang="en-US" sz="3100" dirty="0">
                <a:solidFill>
                  <a:srgbClr val="FFFFCC"/>
                </a:solidFill>
              </a:rPr>
              <a:t> God spoke to prophets through visions / dreams  </a:t>
            </a:r>
          </a:p>
          <a:p>
            <a:pPr marL="801688" lvl="1" indent="-339725" defTabSz="971550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God spoke through Miriam / Aaron.</a:t>
            </a:r>
          </a:p>
          <a:p>
            <a:pPr marL="801688" lvl="1" indent="-339725" defTabSz="9715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He speaks with Moses </a:t>
            </a:r>
            <a:r>
              <a:rPr lang="en-US" altLang="en-US" sz="3100" dirty="0">
                <a:solidFill>
                  <a:srgbClr val="CCFFFF"/>
                </a:solidFill>
              </a:rPr>
              <a:t>face to face</a:t>
            </a:r>
            <a:r>
              <a:rPr lang="en-US" altLang="en-US" sz="3100" dirty="0">
                <a:solidFill>
                  <a:schemeClr val="bg1"/>
                </a:solidFill>
              </a:rPr>
              <a:t>…(7) Moses sees form of the Lord.  </a:t>
            </a:r>
          </a:p>
          <a:p>
            <a:pPr marL="801688" lvl="1" indent="-339725" defTabSz="9715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100" i="1" dirty="0">
                <a:solidFill>
                  <a:srgbClr val="CCFFCC"/>
                </a:solidFill>
              </a:rPr>
              <a:t>Why were you not afraid to speak against My servant Moses</a:t>
            </a:r>
            <a:r>
              <a:rPr lang="en-US" altLang="en-US" sz="3100" dirty="0">
                <a:solidFill>
                  <a:srgbClr val="CCFFCC"/>
                </a:solidFill>
              </a:rPr>
              <a:t>?</a:t>
            </a:r>
            <a:r>
              <a:rPr lang="en-US" altLang="en-US" sz="3100" dirty="0">
                <a:solidFill>
                  <a:schemeClr val="bg1"/>
                </a:solidFill>
              </a:rPr>
              <a:t>   [“Who do you think you are…?”]</a:t>
            </a:r>
          </a:p>
          <a:p>
            <a:pPr marL="801688" lvl="1" indent="-339725" defTabSz="9715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To criticize Moses is to criticize God.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2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God’s anger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7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 9: </a:t>
            </a:r>
            <a:r>
              <a:rPr lang="en-US" altLang="en-US" sz="3100" dirty="0">
                <a:solidFill>
                  <a:srgbClr val="FFFFCC"/>
                </a:solidFill>
              </a:rPr>
              <a:t>Anger of L</a:t>
            </a:r>
            <a:r>
              <a:rPr lang="en-US" altLang="en-US" sz="2600" dirty="0">
                <a:solidFill>
                  <a:srgbClr val="FFFFCC"/>
                </a:solidFill>
              </a:rPr>
              <a:t>ORD</a:t>
            </a:r>
            <a:r>
              <a:rPr lang="en-US" altLang="en-US" sz="3100" dirty="0">
                <a:solidFill>
                  <a:srgbClr val="FFFFCC"/>
                </a:solidFill>
              </a:rPr>
              <a:t>…  “Only words”?? </a:t>
            </a:r>
          </a:p>
          <a:p>
            <a:pPr marL="0" indent="0">
              <a:spcAft>
                <a:spcPts val="7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10:</a:t>
            </a:r>
            <a:r>
              <a:rPr lang="en-US" altLang="en-US" sz="3100" dirty="0">
                <a:solidFill>
                  <a:srgbClr val="FFFFCC"/>
                </a:solidFill>
              </a:rPr>
              <a:t> Miriam…leprous… </a:t>
            </a:r>
          </a:p>
          <a:p>
            <a:pPr marL="519113" indent="-519113">
              <a:spcAft>
                <a:spcPts val="7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11-12:</a:t>
            </a:r>
            <a:r>
              <a:rPr lang="en-US" altLang="en-US" sz="3100" dirty="0">
                <a:solidFill>
                  <a:srgbClr val="FFFFCC"/>
                </a:solidFill>
              </a:rPr>
              <a:t> Aaron (High Priest) confesses foolish sin.   </a:t>
            </a:r>
          </a:p>
          <a:p>
            <a:pPr marL="519113" indent="-519113">
              <a:spcAft>
                <a:spcPts val="7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	</a:t>
            </a:r>
          </a:p>
          <a:p>
            <a:pPr marL="519113" indent="-519113">
              <a:spcAft>
                <a:spcPts val="7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519113" indent="-519113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13:</a:t>
            </a:r>
            <a:r>
              <a:rPr lang="en-US" altLang="en-US" sz="3100" dirty="0">
                <a:solidFill>
                  <a:srgbClr val="FFFFCC"/>
                </a:solidFill>
              </a:rPr>
              <a:t> Moses could have said, ‘She got what she deserves!’  </a:t>
            </a:r>
            <a:endParaRPr lang="en-US" altLang="en-US" sz="27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3A922-A6A9-47C0-9F98-A175921756EA}"/>
              </a:ext>
            </a:extLst>
          </p:cNvPr>
          <p:cNvSpPr/>
          <p:nvPr/>
        </p:nvSpPr>
        <p:spPr>
          <a:xfrm>
            <a:off x="1676400" y="3200400"/>
            <a:ext cx="5791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Pleads for sister’s life</a:t>
            </a:r>
            <a:br>
              <a:rPr lang="en-US" sz="3100" dirty="0"/>
            </a:br>
            <a:r>
              <a:rPr lang="en-US" sz="3100" dirty="0"/>
              <a:t>from man she slandered</a:t>
            </a:r>
          </a:p>
        </p:txBody>
      </p:sp>
    </p:spTree>
    <p:extLst>
      <p:ext uri="{BB962C8B-B14F-4D97-AF65-F5344CB8AC3E}">
        <p14:creationId xmlns:p14="http://schemas.microsoft.com/office/powerpoint/2010/main" val="27593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Miriam and Aaron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574675" indent="-574675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14: </a:t>
            </a:r>
            <a:r>
              <a:rPr lang="en-US" altLang="en-US" sz="3100" dirty="0">
                <a:solidFill>
                  <a:srgbClr val="FFFFCC"/>
                </a:solidFill>
              </a:rPr>
              <a:t>God grants the request with a sharp figure of disrespect.    </a:t>
            </a:r>
            <a:r>
              <a:rPr lang="en-US" altLang="en-US" sz="2800" dirty="0">
                <a:solidFill>
                  <a:schemeClr val="bg1"/>
                </a:solidFill>
              </a:rPr>
              <a:t>[Lk.18:32]</a:t>
            </a:r>
          </a:p>
          <a:p>
            <a:pPr marL="574675" indent="-574675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15-16: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all Israel learned of Miriam’s sin – she became an object lesson…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How are the mighty fallen.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 one is above sin / apostasy.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 slanderer hurts himself most.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62BB7A-4CDF-4790-9D8B-D9F4188BB5E7}"/>
              </a:ext>
            </a:extLst>
          </p:cNvPr>
          <p:cNvSpPr/>
          <p:nvPr/>
        </p:nvSpPr>
        <p:spPr>
          <a:xfrm>
            <a:off x="937110" y="4876800"/>
            <a:ext cx="7273636" cy="1259505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If she could foresee the outcome,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would she have controlled her tongue? </a:t>
            </a:r>
          </a:p>
        </p:txBody>
      </p:sp>
    </p:spTree>
    <p:extLst>
      <p:ext uri="{BB962C8B-B14F-4D97-AF65-F5344CB8AC3E}">
        <p14:creationId xmlns:p14="http://schemas.microsoft.com/office/powerpoint/2010/main" val="37147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835912" y="1143000"/>
            <a:ext cx="3490154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Arial"/>
              </a:rPr>
              <a:t>A Critical Habit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B7465-D4AB-47F5-B6FE-FF5D6CBA4AAF}"/>
              </a:ext>
            </a:extLst>
          </p:cNvPr>
          <p:cNvSpPr/>
          <p:nvPr/>
        </p:nvSpPr>
        <p:spPr>
          <a:xfrm>
            <a:off x="1172065" y="18288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dirty="0">
                <a:solidFill>
                  <a:srgbClr val="CCFFCC"/>
                </a:solidFill>
                <a:latin typeface="Arial"/>
              </a:rPr>
              <a:t>A Childlike Humility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63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God hears our words.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Nu.12:8 – the good sense to be afraid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Mt.12</a:t>
            </a:r>
            <a:r>
              <a:rPr lang="en-US" altLang="en-US" sz="3100" baseline="30000" dirty="0">
                <a:solidFill>
                  <a:schemeClr val="bg1"/>
                </a:solidFill>
              </a:rPr>
              <a:t>36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But I say to you, that </a:t>
            </a:r>
            <a:r>
              <a:rPr lang="en-US" altLang="en-US" sz="3100" u="sng" dirty="0">
                <a:solidFill>
                  <a:srgbClr val="FFFFCC"/>
                </a:solidFill>
              </a:rPr>
              <a:t>for every idle word men may speak</a:t>
            </a:r>
            <a:r>
              <a:rPr lang="en-US" altLang="en-US" sz="3100" dirty="0">
                <a:solidFill>
                  <a:srgbClr val="FFFFCC"/>
                </a:solidFill>
              </a:rPr>
              <a:t>, they will give account of it in the day of judgment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37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for by your words you will be justified, and by your words you will be condemned.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ESV: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for every careless word they speak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There are no small sins.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Tongue sins come easy for most of us.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9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God punishes tongue sins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Mark 7</a:t>
            </a:r>
            <a:r>
              <a:rPr lang="en-US" altLang="en-US" sz="3100" baseline="30000" dirty="0">
                <a:solidFill>
                  <a:schemeClr val="bg1"/>
                </a:solidFill>
              </a:rPr>
              <a:t>21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For from within, out of the heart of men, proceed </a:t>
            </a:r>
            <a:r>
              <a:rPr lang="en-US" altLang="en-US" sz="3100" u="sng" dirty="0">
                <a:solidFill>
                  <a:srgbClr val="FFFFCC"/>
                </a:solidFill>
              </a:rPr>
              <a:t>evil thoughts</a:t>
            </a:r>
            <a:r>
              <a:rPr lang="en-US" altLang="en-US" sz="3100" dirty="0">
                <a:solidFill>
                  <a:srgbClr val="FFFFCC"/>
                </a:solidFill>
              </a:rPr>
              <a:t>, adulteries, </a:t>
            </a:r>
            <a:r>
              <a:rPr lang="en-US" altLang="en-US" sz="3100" dirty="0" err="1">
                <a:solidFill>
                  <a:srgbClr val="FFFFCC"/>
                </a:solidFill>
              </a:rPr>
              <a:t>fornica-tions</a:t>
            </a:r>
            <a:r>
              <a:rPr lang="en-US" altLang="en-US" sz="3100" dirty="0">
                <a:solidFill>
                  <a:srgbClr val="FFFFCC"/>
                </a:solidFill>
              </a:rPr>
              <a:t>, murders, 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22 </a:t>
            </a:r>
            <a:r>
              <a:rPr lang="en-US" altLang="en-US" sz="3100" dirty="0">
                <a:solidFill>
                  <a:srgbClr val="FFFFCC"/>
                </a:solidFill>
              </a:rPr>
              <a:t>thefts, covetousness, wickedness, deceit, lewdness, an </a:t>
            </a:r>
            <a:r>
              <a:rPr lang="en-US" altLang="en-US" sz="3100" u="sng" dirty="0">
                <a:solidFill>
                  <a:srgbClr val="FFFFCC"/>
                </a:solidFill>
              </a:rPr>
              <a:t>evil eye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u="sng" dirty="0">
                <a:solidFill>
                  <a:srgbClr val="FFFFCC"/>
                </a:solidFill>
              </a:rPr>
              <a:t>blasphemy</a:t>
            </a:r>
            <a:r>
              <a:rPr lang="en-US" altLang="en-US" sz="3100" dirty="0">
                <a:solidFill>
                  <a:srgbClr val="FFFFCC"/>
                </a:solidFill>
              </a:rPr>
              <a:t>, pride, foolishness. 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23</a:t>
            </a:r>
            <a:r>
              <a:rPr lang="en-US" altLang="en-US" sz="3100" dirty="0">
                <a:solidFill>
                  <a:srgbClr val="FFFFCC"/>
                </a:solidFill>
              </a:rPr>
              <a:t> All these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evil things come from within and defile a man.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James 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If anyone among you thinks he is religious, and does not bridle his tongue but deceives his own heart, this one’s religion is useless.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James 3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Sin grows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Num.13-14 – </a:t>
            </a:r>
            <a:r>
              <a:rPr lang="en-US" altLang="en-US" sz="3100" dirty="0">
                <a:solidFill>
                  <a:srgbClr val="CCFFCC"/>
                </a:solidFill>
              </a:rPr>
              <a:t>Israel slanders God Himself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are slow learners.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40 years of wandering till they die outside of Canaan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Those who </a:t>
            </a:r>
            <a:r>
              <a:rPr lang="en-US" altLang="en-US" sz="3100" u="sng" dirty="0">
                <a:solidFill>
                  <a:schemeClr val="bg1"/>
                </a:solidFill>
              </a:rPr>
              <a:t>believed</a:t>
            </a:r>
            <a:r>
              <a:rPr lang="en-US" altLang="en-US" sz="3100" dirty="0">
                <a:solidFill>
                  <a:schemeClr val="bg1"/>
                </a:solidFill>
              </a:rPr>
              <a:t> the spies’ slanders against God deserve same punishment as those who </a:t>
            </a:r>
            <a:r>
              <a:rPr lang="en-US" altLang="en-US" sz="3100" u="sng" dirty="0">
                <a:solidFill>
                  <a:schemeClr val="bg1"/>
                </a:solidFill>
              </a:rPr>
              <a:t>spread</a:t>
            </a:r>
            <a:r>
              <a:rPr lang="en-US" altLang="en-US" sz="3100" dirty="0">
                <a:solidFill>
                  <a:schemeClr val="bg1"/>
                </a:solidFill>
              </a:rPr>
              <a:t> the lies.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Sin grows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Nu.12, Miriam lacked good sense to be afraid.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Nu.13-14, Israel lacked the good sense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to be afraid (= trust God)!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Moses is 80 at exodus.  Aaron, 83…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118629-70C1-4B47-8742-BCC38BA00B07}"/>
              </a:ext>
            </a:extLst>
          </p:cNvPr>
          <p:cNvSpPr/>
          <p:nvPr/>
        </p:nvSpPr>
        <p:spPr>
          <a:xfrm>
            <a:off x="2100225" y="3810000"/>
            <a:ext cx="4944335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There is no age limit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on sins of the tongue</a:t>
            </a:r>
          </a:p>
        </p:txBody>
      </p:sp>
    </p:spTree>
    <p:extLst>
      <p:ext uri="{BB962C8B-B14F-4D97-AF65-F5344CB8AC3E}">
        <p14:creationId xmlns:p14="http://schemas.microsoft.com/office/powerpoint/2010/main" val="38727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Moses did not let success go to his head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...misuse his privilege or position.   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…boast, or make others feel inferior to himself.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…retaliate, or even answer back.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…sink to the level of his attackers.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Moses prayed for his slanderers. 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Moses did not gloat over Miriam’s disease.  </a:t>
            </a:r>
          </a:p>
          <a:p>
            <a:pPr marL="0" indent="0" algn="ctr">
              <a:spcAft>
                <a:spcPts val="4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0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Deadly disease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Nu.12:…10, </a:t>
            </a:r>
            <a:r>
              <a:rPr lang="en-US" altLang="en-US" sz="3100" dirty="0">
                <a:solidFill>
                  <a:srgbClr val="CCFFFF"/>
                </a:solidFill>
              </a:rPr>
              <a:t>leprosy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Nu.12:1, </a:t>
            </a:r>
            <a:r>
              <a:rPr lang="en-US" altLang="en-US" sz="3100" dirty="0">
                <a:solidFill>
                  <a:srgbClr val="CCFFFF"/>
                </a:solidFill>
              </a:rPr>
              <a:t>gossip, unjust criticism: even worse than leprosy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Take Caution</a:t>
            </a:r>
            <a:endParaRPr lang="en-US" altLang="en-US" sz="35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 marL="339725" indent="-339725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If you look long enough for a flaw, you’ll find it . . . even in Moses.</a:t>
            </a:r>
          </a:p>
          <a:p>
            <a:pPr marL="339725" indent="-339725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If you get no respect, temptation is to pull others down to your size.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Miriam saved brother’s life, Ex.2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…taught women a song of triumph, Ex.15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…was a blessing to Israel, Mic.6:4. 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Nu.12, outside camp, she was a despised 	leper, in misery and disgrace.  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Take Caution</a:t>
            </a:r>
            <a:endParaRPr lang="en-US" altLang="en-US" sz="35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 marL="339725" indent="-339725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Miriam – the day before did not commit this crime.   </a:t>
            </a:r>
            <a:r>
              <a:rPr lang="en-US" altLang="en-US" sz="3100" u="sng" dirty="0">
                <a:solidFill>
                  <a:schemeClr val="bg1"/>
                </a:solidFill>
              </a:rPr>
              <a:t>Why</a:t>
            </a:r>
            <a:r>
              <a:rPr lang="en-US" altLang="en-US" sz="3100" dirty="0">
                <a:solidFill>
                  <a:schemeClr val="bg1"/>
                </a:solidFill>
              </a:rPr>
              <a:t> this day?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Next mention of Miriam – Nu.20:1.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4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Moses, highly respected leader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(11:27-28)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Son of Pharaoh’s daughter:  Ex.2:…5, 7-10.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Instructed in wisdom of Egypt, Ac.7:21.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God’s choice, thus mighty in word and deed, Ac.7:21.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Gave up earthly acclaim to stand with Israel, Ac.7:23-30.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5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Moses, highly respected leader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Returned to Egypt after 40 years (age 80) to beat Egypt with a stick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Ten lesson course brought down Egypt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Israel witnessed great miracles (Ex.14)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Ascended Mt. Sinai to receive the Law, Ex.19-20</a:t>
            </a:r>
          </a:p>
          <a:p>
            <a:pPr marL="687388" indent="-687388">
              <a:spcAft>
                <a:spcPts val="200"/>
              </a:spcAft>
              <a:buNone/>
              <a:tabLst>
                <a:tab pos="339725" algn="l"/>
              </a:tabLst>
            </a:pPr>
            <a:r>
              <a:rPr lang="en-US" altLang="en-US" sz="3100" dirty="0">
                <a:solidFill>
                  <a:srgbClr val="66FFFF"/>
                </a:solidFill>
              </a:rPr>
              <a:t>	</a:t>
            </a:r>
            <a:r>
              <a:rPr lang="en-US" altLang="en-US" sz="2400" dirty="0">
                <a:solidFill>
                  <a:srgbClr val="66FFFF"/>
                </a:solidFill>
              </a:rPr>
              <a:t>1) </a:t>
            </a:r>
            <a:r>
              <a:rPr lang="en-US" altLang="en-US" sz="3100" dirty="0">
                <a:solidFill>
                  <a:schemeClr val="bg1"/>
                </a:solidFill>
              </a:rPr>
              <a:t>He did not desire notoriety; none of these things went to his head  </a:t>
            </a:r>
          </a:p>
          <a:p>
            <a:pPr marL="687388" indent="-687388" defTabSz="339725">
              <a:spcAft>
                <a:spcPts val="600"/>
              </a:spcAft>
              <a:buNone/>
              <a:tabLst>
                <a:tab pos="339725" algn="l"/>
              </a:tabLst>
            </a:pPr>
            <a:r>
              <a:rPr lang="en-US" altLang="en-US" sz="3100" dirty="0">
                <a:solidFill>
                  <a:srgbClr val="66FFFF"/>
                </a:solidFill>
              </a:rPr>
              <a:t>	</a:t>
            </a:r>
            <a:r>
              <a:rPr lang="en-US" altLang="en-US" sz="2400" dirty="0">
                <a:solidFill>
                  <a:srgbClr val="66FFFF"/>
                </a:solidFill>
              </a:rPr>
              <a:t>2)</a:t>
            </a:r>
            <a:r>
              <a:rPr lang="en-US" altLang="en-US" sz="3100" dirty="0">
                <a:solidFill>
                  <a:srgbClr val="66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He was grateful to share authority, not envious, Nu.11:16…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39725" algn="l"/>
              </a:tabLst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No one could question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Moses’ credentials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399"/>
            <a:ext cx="8305800" cy="514075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Wrong!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Nu.12: Moses encounters another insurrection . . . </a:t>
            </a:r>
            <a:r>
              <a:rPr lang="en-US" altLang="en-US" sz="3100" i="1" dirty="0">
                <a:solidFill>
                  <a:srgbClr val="FFFF00"/>
                </a:solidFill>
              </a:rPr>
              <a:t>from his sister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Did she consider Moses’ wife a threat to her standing as female leader?   …or jealous of </a:t>
            </a:r>
            <a:r>
              <a:rPr lang="en-US" altLang="en-US" sz="3100" u="sng" dirty="0">
                <a:solidFill>
                  <a:schemeClr val="bg1"/>
                </a:solidFill>
              </a:rPr>
              <a:t>Moses himself</a:t>
            </a:r>
            <a:r>
              <a:rPr lang="en-US" altLang="en-US" sz="3100" dirty="0">
                <a:solidFill>
                  <a:schemeClr val="bg1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41931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3600" dirty="0">
                <a:solidFill>
                  <a:srgbClr val="CCFFCC"/>
                </a:solidFill>
                <a:latin typeface="Arial"/>
              </a:rPr>
              <a:t>A Critical Habit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Miriam and Aaron </a:t>
            </a:r>
            <a:r>
              <a:rPr lang="en-US" altLang="en-US" sz="2800" dirty="0">
                <a:solidFill>
                  <a:schemeClr val="bg1"/>
                </a:solidFill>
              </a:rPr>
              <a:t>(Nu.20)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1: </a:t>
            </a:r>
            <a:r>
              <a:rPr lang="en-US" altLang="en-US" sz="3100" dirty="0">
                <a:solidFill>
                  <a:srgbClr val="FFFFCC"/>
                </a:solidFill>
              </a:rPr>
              <a:t>Spoke against Moses.   Miriam: ring-leader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   </a:t>
            </a:r>
            <a:r>
              <a:rPr lang="en-US" altLang="en-US" sz="2800" dirty="0">
                <a:solidFill>
                  <a:schemeClr val="bg1"/>
                </a:solidFill>
              </a:rPr>
              <a:t> a. </a:t>
            </a:r>
            <a:r>
              <a:rPr lang="en-US" altLang="en-US" sz="3100" dirty="0">
                <a:solidFill>
                  <a:schemeClr val="bg1"/>
                </a:solidFill>
              </a:rPr>
              <a:t>She is mentioned first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</a:t>
            </a:r>
            <a:r>
              <a:rPr lang="en-US" altLang="en-US" sz="2800" dirty="0">
                <a:solidFill>
                  <a:schemeClr val="bg1"/>
                </a:solidFill>
              </a:rPr>
              <a:t>b. </a:t>
            </a:r>
            <a:r>
              <a:rPr lang="en-US" altLang="en-US" sz="3100" dirty="0">
                <a:solidFill>
                  <a:schemeClr val="bg1"/>
                </a:solidFill>
              </a:rPr>
              <a:t>“Spoke against” is feminine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c. She is singled out for severe punishment</a:t>
            </a:r>
          </a:p>
          <a:p>
            <a:pPr marL="857250" indent="-85725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d. Aaron is easily influenced by others, Ex.32</a:t>
            </a:r>
          </a:p>
        </p:txBody>
      </p:sp>
    </p:spTree>
    <p:extLst>
      <p:ext uri="{BB962C8B-B14F-4D97-AF65-F5344CB8AC3E}">
        <p14:creationId xmlns:p14="http://schemas.microsoft.com/office/powerpoint/2010/main" val="31817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Miriam’s attack is smokescreen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Pull Moses down through his wife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Moses away 40 years,  Ex.3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   </a:t>
            </a:r>
            <a:r>
              <a:rPr lang="en-US" altLang="en-US" sz="2800" dirty="0">
                <a:solidFill>
                  <a:schemeClr val="bg1"/>
                </a:solidFill>
              </a:rPr>
              <a:t> a. </a:t>
            </a:r>
            <a:r>
              <a:rPr lang="en-US" altLang="en-US" sz="3100" dirty="0">
                <a:solidFill>
                  <a:schemeClr val="bg1"/>
                </a:solidFill>
              </a:rPr>
              <a:t>Married </a:t>
            </a:r>
            <a:r>
              <a:rPr lang="en-US" altLang="en-US" sz="3100" dirty="0" err="1">
                <a:solidFill>
                  <a:schemeClr val="bg1"/>
                </a:solidFill>
              </a:rPr>
              <a:t>Zipporah</a:t>
            </a:r>
            <a:r>
              <a:rPr lang="en-US" altLang="en-US" sz="3100" dirty="0">
                <a:solidFill>
                  <a:schemeClr val="bg1"/>
                </a:solidFill>
              </a:rPr>
              <a:t> …(Ex.</a:t>
            </a:r>
            <a:r>
              <a:rPr lang="en-US" altLang="en-US" sz="3100" u="sng" dirty="0">
                <a:solidFill>
                  <a:schemeClr val="bg1"/>
                </a:solidFill>
              </a:rPr>
              <a:t>18:1-6</a:t>
            </a:r>
            <a:r>
              <a:rPr lang="en-US" altLang="en-US" sz="3100" dirty="0">
                <a:solidFill>
                  <a:schemeClr val="bg1"/>
                </a:solidFill>
              </a:rPr>
              <a:t>…13-26)</a:t>
            </a:r>
          </a:p>
          <a:p>
            <a:pPr marL="0" indent="0">
              <a:spcAft>
                <a:spcPts val="600"/>
              </a:spcAft>
              <a:buNone/>
              <a:tabLst>
                <a:tab pos="857250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  </a:t>
            </a:r>
            <a:r>
              <a:rPr lang="en-US" altLang="en-US" sz="2800" dirty="0">
                <a:solidFill>
                  <a:schemeClr val="bg1"/>
                </a:solidFill>
              </a:rPr>
              <a:t>b. </a:t>
            </a:r>
            <a:r>
              <a:rPr lang="en-US" altLang="en-US" sz="3100" dirty="0">
                <a:solidFill>
                  <a:schemeClr val="bg1"/>
                </a:solidFill>
              </a:rPr>
              <a:t>If Zipporah had died, Miriam is jealous 	over his new wife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Real target: “Only through Moses”? . . . </a:t>
            </a:r>
          </a:p>
        </p:txBody>
      </p:sp>
    </p:spTree>
    <p:extLst>
      <p:ext uri="{BB962C8B-B14F-4D97-AF65-F5344CB8AC3E}">
        <p14:creationId xmlns:p14="http://schemas.microsoft.com/office/powerpoint/2010/main" val="19558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“</a:t>
            </a:r>
            <a:r>
              <a:rPr lang="en-US" altLang="en-US" sz="3200" i="1" dirty="0">
                <a:solidFill>
                  <a:srgbClr val="CCFFFF"/>
                </a:solidFill>
              </a:rPr>
              <a:t>only through </a:t>
            </a:r>
            <a:r>
              <a:rPr lang="en-US" altLang="en-US" sz="3200" i="1" u="sng" dirty="0">
                <a:solidFill>
                  <a:srgbClr val="CCFFFF"/>
                </a:solidFill>
              </a:rPr>
              <a:t>Moses</a:t>
            </a:r>
            <a:r>
              <a:rPr lang="en-US" altLang="en-US" sz="3200" dirty="0">
                <a:solidFill>
                  <a:srgbClr val="CCFFFF"/>
                </a:solidFill>
              </a:rPr>
              <a:t>?...”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Envy and slander come from pride: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Ex.2, </a:t>
            </a:r>
            <a:r>
              <a:rPr lang="en-US" altLang="en-US" sz="3100" dirty="0">
                <a:solidFill>
                  <a:srgbClr val="FFFFCC"/>
                </a:solidFill>
              </a:rPr>
              <a:t>she saved baby brother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Ex.15:20, </a:t>
            </a:r>
            <a:r>
              <a:rPr lang="en-US" altLang="en-US" sz="3100" dirty="0">
                <a:solidFill>
                  <a:srgbClr val="FFFFCC"/>
                </a:solidFill>
              </a:rPr>
              <a:t>she was a prophetess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She does not get the credit she deserves</a:t>
            </a:r>
            <a:endParaRPr lang="en-US" altLang="en-US" sz="27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Pride is never satisfied.    Mic.6:4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“And the 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sz="3100" dirty="0">
                <a:solidFill>
                  <a:schemeClr val="bg1"/>
                </a:solidFill>
              </a:rPr>
              <a:t> heard it.”  11:1.   Ps.94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5888</TotalTime>
  <Words>1140</Words>
  <Application>Microsoft Office PowerPoint</Application>
  <PresentationFormat>On-screen Show (4:3)</PresentationFormat>
  <Paragraphs>128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Tahoma</vt:lpstr>
      <vt:lpstr>Verdana</vt:lpstr>
      <vt:lpstr>Wingdings</vt:lpstr>
      <vt:lpstr>3_Default Design</vt:lpstr>
      <vt:lpstr>PowerPoint Presentation</vt:lpstr>
      <vt:lpstr>Deadly disease</vt:lpstr>
      <vt:lpstr>Moses, highly respected leader</vt:lpstr>
      <vt:lpstr>Moses, highly respected leader</vt:lpstr>
      <vt:lpstr>No one could question Moses’ credentials</vt:lpstr>
      <vt:lpstr>PowerPoint Presentation</vt:lpstr>
      <vt:lpstr>Miriam and Aaron (Nu.20)</vt:lpstr>
      <vt:lpstr>Miriam’s attack is smokescreen</vt:lpstr>
      <vt:lpstr>“only through Moses?...”</vt:lpstr>
      <vt:lpstr>Miriam and Aaron</vt:lpstr>
      <vt:lpstr>God</vt:lpstr>
      <vt:lpstr>God’s anger</vt:lpstr>
      <vt:lpstr>Miriam and Aaron</vt:lpstr>
      <vt:lpstr>PowerPoint Presentation</vt:lpstr>
      <vt:lpstr>God hears our words.</vt:lpstr>
      <vt:lpstr>God punishes tongue sins</vt:lpstr>
      <vt:lpstr>Sin grows</vt:lpstr>
      <vt:lpstr>Sin grows</vt:lpstr>
      <vt:lpstr>Moses did not let success go to his head</vt:lpstr>
      <vt:lpstr>Take Caution</vt:lpstr>
      <vt:lpstr>Take Caution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109</cp:revision>
  <dcterms:created xsi:type="dcterms:W3CDTF">2008-01-16T19:15:47Z</dcterms:created>
  <dcterms:modified xsi:type="dcterms:W3CDTF">2022-07-02T19:05:36Z</dcterms:modified>
</cp:coreProperties>
</file>