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25"/>
  </p:notesMasterIdLst>
  <p:sldIdLst>
    <p:sldId id="610" r:id="rId2"/>
    <p:sldId id="633" r:id="rId3"/>
    <p:sldId id="612" r:id="rId4"/>
    <p:sldId id="715" r:id="rId5"/>
    <p:sldId id="716" r:id="rId6"/>
    <p:sldId id="697" r:id="rId7"/>
    <p:sldId id="714" r:id="rId8"/>
    <p:sldId id="698" r:id="rId9"/>
    <p:sldId id="699" r:id="rId10"/>
    <p:sldId id="700" r:id="rId11"/>
    <p:sldId id="701" r:id="rId12"/>
    <p:sldId id="702" r:id="rId13"/>
    <p:sldId id="703" r:id="rId14"/>
    <p:sldId id="683" r:id="rId15"/>
    <p:sldId id="704" r:id="rId16"/>
    <p:sldId id="705" r:id="rId17"/>
    <p:sldId id="706" r:id="rId18"/>
    <p:sldId id="707" r:id="rId19"/>
    <p:sldId id="708" r:id="rId20"/>
    <p:sldId id="710" r:id="rId21"/>
    <p:sldId id="711" r:id="rId22"/>
    <p:sldId id="712" r:id="rId23"/>
    <p:sldId id="713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CFFCC"/>
    <a:srgbClr val="FFFFCC"/>
    <a:srgbClr val="FFFF99"/>
    <a:srgbClr val="66FFFF"/>
    <a:srgbClr val="FFFF00"/>
    <a:srgbClr val="8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854" autoAdjust="0"/>
    <p:restoredTop sz="94660"/>
  </p:normalViewPr>
  <p:slideViewPr>
    <p:cSldViewPr>
      <p:cViewPr varScale="1">
        <p:scale>
          <a:sx n="82" d="100"/>
          <a:sy n="82" d="100"/>
        </p:scale>
        <p:origin x="128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2D5F5-615E-4696-8E4C-BD233E9663DC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081AC-E897-4BA2-AEAD-F1C0A64D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0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292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42028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90512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13649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13619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60651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35597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20927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71510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64343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716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91166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40299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56859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71136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0919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3982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6842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5817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8276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4716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1186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1730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29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72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09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35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41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75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75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28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22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89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50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36677FB-671D-45B2-889D-00030364D9B7}"/>
              </a:ext>
            </a:extLst>
          </p:cNvPr>
          <p:cNvSpPr/>
          <p:nvPr/>
        </p:nvSpPr>
        <p:spPr>
          <a:xfrm>
            <a:off x="1428750" y="762000"/>
            <a:ext cx="6286500" cy="1295400"/>
          </a:xfrm>
          <a:prstGeom prst="roundRect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66FFFF"/>
                </a:solidFill>
              </a:rPr>
              <a:t>The Supper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(Mt.26:26-30)</a:t>
            </a:r>
          </a:p>
        </p:txBody>
      </p:sp>
    </p:spTree>
    <p:extLst>
      <p:ext uri="{BB962C8B-B14F-4D97-AF65-F5344CB8AC3E}">
        <p14:creationId xmlns:p14="http://schemas.microsoft.com/office/powerpoint/2010/main" val="35227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The cup … thanks … drink … My blood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89" y="819346"/>
            <a:ext cx="8420100" cy="5638800"/>
          </a:xfrm>
        </p:spPr>
        <p:txBody>
          <a:bodyPr/>
          <a:lstStyle/>
          <a:p>
            <a:pPr marL="631825" indent="-631825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27-28:   </a:t>
            </a:r>
          </a:p>
          <a:p>
            <a:pPr marL="684213" lvl="1" indent="-282575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“For many”</a:t>
            </a:r>
            <a:r>
              <a:rPr lang="en-US" altLang="en-US" sz="3100" dirty="0">
                <a:solidFill>
                  <a:schemeClr val="bg1"/>
                </a:solidFill>
              </a:rPr>
              <a:t> – He died to save us</a:t>
            </a:r>
          </a:p>
          <a:p>
            <a:pPr marL="1084263" lvl="2" indent="-28257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u="sng" dirty="0">
                <a:solidFill>
                  <a:schemeClr val="bg1"/>
                </a:solidFill>
              </a:rPr>
              <a:t>The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u="sng" dirty="0">
                <a:solidFill>
                  <a:schemeClr val="bg1"/>
                </a:solidFill>
              </a:rPr>
              <a:t>One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99"/>
                </a:solidFill>
              </a:rPr>
              <a:t>(Christ) </a:t>
            </a:r>
            <a:r>
              <a:rPr lang="en-US" altLang="en-US" sz="3100" dirty="0">
                <a:solidFill>
                  <a:schemeClr val="bg1"/>
                </a:solidFill>
              </a:rPr>
              <a:t>makes the sacrifice for </a:t>
            </a:r>
            <a:r>
              <a:rPr lang="en-US" altLang="en-US" sz="3100" u="sng" dirty="0">
                <a:solidFill>
                  <a:schemeClr val="bg1"/>
                </a:solidFill>
              </a:rPr>
              <a:t>the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u="sng" dirty="0">
                <a:solidFill>
                  <a:schemeClr val="bg1"/>
                </a:solidFill>
              </a:rPr>
              <a:t>many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99"/>
                </a:solidFill>
              </a:rPr>
              <a:t>(sinners).    </a:t>
            </a:r>
            <a:r>
              <a:rPr lang="en-US" altLang="en-US" sz="3100" dirty="0">
                <a:solidFill>
                  <a:schemeClr val="bg1"/>
                </a:solidFill>
              </a:rPr>
              <a:t>1 Tim.2:6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“For forgiveness of sins” </a:t>
            </a:r>
            <a:r>
              <a:rPr lang="en-US" altLang="en-US" sz="3100" dirty="0">
                <a:solidFill>
                  <a:schemeClr val="bg1"/>
                </a:solidFill>
              </a:rPr>
              <a:t>– Jer.31:31-34, new covenant through blood of Christ.  </a:t>
            </a:r>
          </a:p>
          <a:p>
            <a:pPr lvl="2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Jn.1:29, His death is redemptive.  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FE776C8-3D6A-48A4-96B4-4B1194E9972D}"/>
              </a:ext>
            </a:extLst>
          </p:cNvPr>
          <p:cNvSpPr/>
          <p:nvPr/>
        </p:nvSpPr>
        <p:spPr>
          <a:xfrm>
            <a:off x="3276600" y="4752681"/>
            <a:ext cx="2590800" cy="15240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For forgiveness of sins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6BB261-1043-4C23-8348-E36CCF0166A3}"/>
              </a:ext>
            </a:extLst>
          </p:cNvPr>
          <p:cNvSpPr/>
          <p:nvPr/>
        </p:nvSpPr>
        <p:spPr>
          <a:xfrm>
            <a:off x="914400" y="4779430"/>
            <a:ext cx="2133600" cy="147265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His</a:t>
            </a:r>
            <a:br>
              <a:rPr lang="en-US" sz="3100" dirty="0"/>
            </a:br>
            <a:r>
              <a:rPr lang="en-US" sz="3100" dirty="0"/>
              <a:t>blood</a:t>
            </a:r>
          </a:p>
          <a:p>
            <a:pPr algn="ctr"/>
            <a:r>
              <a:rPr lang="en-US" sz="2400" dirty="0"/>
              <a:t>(Mt.26)</a:t>
            </a:r>
            <a:endParaRPr lang="en-US" sz="31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580CE8-1DB9-420C-B2D5-096BA9E4CDB9}"/>
              </a:ext>
            </a:extLst>
          </p:cNvPr>
          <p:cNvSpPr/>
          <p:nvPr/>
        </p:nvSpPr>
        <p:spPr>
          <a:xfrm>
            <a:off x="6096000" y="4779314"/>
            <a:ext cx="2133600" cy="1472650"/>
          </a:xfrm>
          <a:prstGeom prst="rect">
            <a:avLst/>
          </a:prstGeom>
          <a:solidFill>
            <a:schemeClr val="tx1"/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Our</a:t>
            </a:r>
            <a:br>
              <a:rPr lang="en-US" sz="3100" dirty="0"/>
            </a:br>
            <a:r>
              <a:rPr lang="en-US" sz="3100" dirty="0"/>
              <a:t>baptism</a:t>
            </a:r>
          </a:p>
          <a:p>
            <a:pPr algn="ctr"/>
            <a:r>
              <a:rPr lang="en-US" sz="2400" dirty="0"/>
              <a:t>(Ac.2)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55398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Prophecy of fellowship </a:t>
            </a:r>
            <a:r>
              <a:rPr lang="en-US" altLang="en-US" sz="3400" dirty="0">
                <a:solidFill>
                  <a:schemeClr val="bg1"/>
                </a:solidFill>
              </a:rPr>
              <a:t>(29)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89" y="914401"/>
            <a:ext cx="8420100" cy="5521750"/>
          </a:xfrm>
        </p:spPr>
        <p:txBody>
          <a:bodyPr/>
          <a:lstStyle/>
          <a:p>
            <a:pPr marL="339725" lvl="1" indent="-33972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Death usually ends the narrative.</a:t>
            </a:r>
          </a:p>
          <a:p>
            <a:pPr marL="339725" lvl="1" indent="-339725">
              <a:spcBef>
                <a:spcPts val="6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“…</a:t>
            </a:r>
            <a:r>
              <a:rPr lang="en-US" altLang="en-US" sz="3100" i="1" dirty="0">
                <a:solidFill>
                  <a:srgbClr val="FFFF99"/>
                </a:solidFill>
              </a:rPr>
              <a:t>I drink it new with you</a:t>
            </a:r>
            <a:r>
              <a:rPr lang="en-US" altLang="en-US" sz="3100" dirty="0">
                <a:solidFill>
                  <a:srgbClr val="FFFF99"/>
                </a:solidFill>
              </a:rPr>
              <a:t>” </a:t>
            </a:r>
            <a:r>
              <a:rPr lang="en-US" altLang="en-US" sz="3100" dirty="0">
                <a:solidFill>
                  <a:schemeClr val="bg1"/>
                </a:solidFill>
              </a:rPr>
              <a:t>implies fellowship</a:t>
            </a:r>
          </a:p>
          <a:p>
            <a:pPr marL="1314450" lvl="3" indent="-457200">
              <a:spcBef>
                <a:spcPts val="6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Meals with disciples will end</a:t>
            </a:r>
          </a:p>
          <a:p>
            <a:pPr marL="1314450" lvl="3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This fellowship will be renewed in a new and superior way</a:t>
            </a:r>
          </a:p>
          <a:p>
            <a:pPr marL="339725" lvl="1" indent="-339725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99"/>
                </a:solidFill>
              </a:rPr>
              <a:t>“</a:t>
            </a:r>
            <a:r>
              <a:rPr lang="en-US" altLang="en-US" sz="3100" i="1" dirty="0">
                <a:solidFill>
                  <a:srgbClr val="FFFF99"/>
                </a:solidFill>
              </a:rPr>
              <a:t>In My Father’s kingdom</a:t>
            </a:r>
            <a:r>
              <a:rPr lang="en-US" altLang="en-US" sz="3100" dirty="0">
                <a:solidFill>
                  <a:srgbClr val="FFFF99"/>
                </a:solidFill>
              </a:rPr>
              <a:t>”  </a:t>
            </a:r>
          </a:p>
          <a:p>
            <a:pPr marL="1314450" lvl="3" indent="-457200">
              <a:spcBef>
                <a:spcPts val="6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Mk.14:25, ‘new’ (in </a:t>
            </a:r>
            <a:r>
              <a:rPr lang="en-US" altLang="en-US" sz="3100" i="1" dirty="0">
                <a:solidFill>
                  <a:schemeClr val="bg1"/>
                </a:solidFill>
              </a:rPr>
              <a:t>time</a:t>
            </a:r>
            <a:r>
              <a:rPr lang="en-US" altLang="en-US" sz="3100" dirty="0">
                <a:solidFill>
                  <a:schemeClr val="bg1"/>
                </a:solidFill>
              </a:rPr>
              <a:t>;  in </a:t>
            </a:r>
            <a:r>
              <a:rPr lang="en-US" altLang="en-US" sz="3100" i="1" dirty="0">
                <a:solidFill>
                  <a:schemeClr val="bg1"/>
                </a:solidFill>
              </a:rPr>
              <a:t>kind</a:t>
            </a:r>
            <a:r>
              <a:rPr lang="en-US" altLang="en-US" sz="3100" dirty="0">
                <a:solidFill>
                  <a:schemeClr val="bg1"/>
                </a:solidFill>
              </a:rPr>
              <a:t>)</a:t>
            </a:r>
          </a:p>
          <a:p>
            <a:pPr marL="1314450" lvl="3" indent="-4572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Lk.22:16, fulfilled in kingdom of God</a:t>
            </a:r>
          </a:p>
        </p:txBody>
      </p:sp>
    </p:spTree>
    <p:extLst>
      <p:ext uri="{BB962C8B-B14F-4D97-AF65-F5344CB8AC3E}">
        <p14:creationId xmlns:p14="http://schemas.microsoft.com/office/powerpoint/2010/main" val="389793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30: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89" y="1066800"/>
            <a:ext cx="8420100" cy="5064551"/>
          </a:xfrm>
        </p:spPr>
        <p:txBody>
          <a:bodyPr/>
          <a:lstStyle/>
          <a:p>
            <a:pPr marL="457200" lvl="1" indent="-457200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Jews customarily ended Passover meal with a Psalm.</a:t>
            </a:r>
          </a:p>
          <a:p>
            <a:pPr marL="801688" lvl="2" indent="-4016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Jesus and His disciples sang</a:t>
            </a:r>
          </a:p>
          <a:p>
            <a:pPr marL="801688" lvl="2" indent="-4016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</a:rPr>
              <a:t>Ps.115-118</a:t>
            </a:r>
          </a:p>
        </p:txBody>
      </p:sp>
    </p:spTree>
    <p:extLst>
      <p:ext uri="{BB962C8B-B14F-4D97-AF65-F5344CB8AC3E}">
        <p14:creationId xmlns:p14="http://schemas.microsoft.com/office/powerpoint/2010/main" val="4013610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2661405" y="914400"/>
            <a:ext cx="3839169" cy="533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lang="en-US" sz="2400" dirty="0">
                <a:solidFill>
                  <a:schemeClr val="bg1"/>
                </a:solidFill>
                <a:latin typeface="Arial"/>
              </a:rPr>
              <a:t>The Passage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D233981-FE1C-4BA7-8D96-4C3BD749F95E}"/>
              </a:ext>
            </a:extLst>
          </p:cNvPr>
          <p:cNvSpPr/>
          <p:nvPr/>
        </p:nvSpPr>
        <p:spPr>
          <a:xfrm>
            <a:off x="1172065" y="1600200"/>
            <a:ext cx="6801324" cy="14478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II. </a:t>
            </a:r>
            <a:r>
              <a:rPr lang="en-US" sz="3600" dirty="0">
                <a:solidFill>
                  <a:srgbClr val="FFFF99"/>
                </a:solidFill>
                <a:latin typeface="Arial"/>
              </a:rPr>
              <a:t>The Purpose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7790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1. </a:t>
            </a:r>
            <a:r>
              <a:rPr lang="en-US" altLang="en-US" sz="3400" dirty="0">
                <a:solidFill>
                  <a:srgbClr val="CCFFFF"/>
                </a:solidFill>
              </a:rPr>
              <a:t>Thanksgiving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797351"/>
            <a:ext cx="83058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(1 Co.10:16)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“We bless” </a:t>
            </a:r>
            <a:r>
              <a:rPr lang="en-US" altLang="en-US" sz="3100" dirty="0">
                <a:solidFill>
                  <a:schemeClr val="bg1"/>
                </a:solidFill>
              </a:rPr>
              <a:t>(give thanks)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Never uses the word ‘</a:t>
            </a:r>
            <a:r>
              <a:rPr lang="en-US" altLang="en-US" sz="3100" i="1" dirty="0">
                <a:solidFill>
                  <a:schemeClr val="bg1"/>
                </a:solidFill>
              </a:rPr>
              <a:t>wine</a:t>
            </a:r>
            <a:r>
              <a:rPr lang="en-US" altLang="en-US" sz="3100" dirty="0">
                <a:solidFill>
                  <a:schemeClr val="bg1"/>
                </a:solidFill>
              </a:rPr>
              <a:t>’ in connection with Lord’s supper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Bible’s red wine reminds us of blood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1 Macc.6:34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Gn.49:11 </a:t>
            </a:r>
            <a:r>
              <a:rPr lang="en-US" altLang="en-US" sz="2600" dirty="0">
                <a:solidFill>
                  <a:srgbClr val="FFFF99"/>
                </a:solidFill>
              </a:rPr>
              <a:t>[</a:t>
            </a:r>
            <a:r>
              <a:rPr lang="en-US" altLang="en-US" sz="2800" dirty="0">
                <a:solidFill>
                  <a:srgbClr val="FFFF99"/>
                </a:solidFill>
              </a:rPr>
              <a:t>Judah</a:t>
            </a:r>
            <a:r>
              <a:rPr lang="en-US" altLang="en-US" sz="2600" dirty="0">
                <a:solidFill>
                  <a:srgbClr val="FFFF99"/>
                </a:solidFill>
              </a:rPr>
              <a:t>]</a:t>
            </a:r>
            <a:r>
              <a:rPr lang="en-US" altLang="en-US" sz="2800" dirty="0">
                <a:solidFill>
                  <a:srgbClr val="FFFF99"/>
                </a:solidFill>
              </a:rPr>
              <a:t>  </a:t>
            </a:r>
            <a:r>
              <a:rPr lang="en-US" altLang="en-US" sz="3100" dirty="0">
                <a:solidFill>
                  <a:schemeClr val="bg1"/>
                </a:solidFill>
              </a:rPr>
              <a:t>Binding his donkey to the vine, And his donkey’s colt to the choice vine, He washed his garments in </a:t>
            </a:r>
            <a:r>
              <a:rPr lang="en-US" altLang="en-US" sz="3100" u="sng" dirty="0">
                <a:solidFill>
                  <a:schemeClr val="bg1"/>
                </a:solidFill>
              </a:rPr>
              <a:t>wine</a:t>
            </a:r>
            <a:r>
              <a:rPr lang="en-US" altLang="en-US" sz="3100" dirty="0">
                <a:solidFill>
                  <a:schemeClr val="bg1"/>
                </a:solidFill>
              </a:rPr>
              <a:t>,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And his clothes in the </a:t>
            </a:r>
            <a:r>
              <a:rPr lang="en-US" altLang="en-US" sz="3100" u="sng" dirty="0">
                <a:solidFill>
                  <a:schemeClr val="bg1"/>
                </a:solidFill>
              </a:rPr>
              <a:t>blood</a:t>
            </a:r>
            <a:r>
              <a:rPr lang="en-US" altLang="en-US" sz="3100" dirty="0">
                <a:solidFill>
                  <a:schemeClr val="bg1"/>
                </a:solidFill>
              </a:rPr>
              <a:t> of </a:t>
            </a:r>
            <a:r>
              <a:rPr lang="en-US" altLang="en-US" sz="3100" u="sng" dirty="0">
                <a:solidFill>
                  <a:schemeClr val="bg1"/>
                </a:solidFill>
              </a:rPr>
              <a:t>grapes</a:t>
            </a:r>
            <a:r>
              <a:rPr lang="en-US" altLang="en-US" sz="3100" dirty="0">
                <a:solidFill>
                  <a:schemeClr val="bg1"/>
                </a:solidFill>
              </a:rPr>
              <a:t>. 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rgbClr val="CC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25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2. </a:t>
            </a:r>
            <a:r>
              <a:rPr lang="en-US" altLang="en-US" sz="3400" dirty="0">
                <a:solidFill>
                  <a:srgbClr val="CCFFFF"/>
                </a:solidFill>
              </a:rPr>
              <a:t>Communion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797351"/>
            <a:ext cx="8305800" cy="5638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(1 Co.10:16)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Vertical fellowship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Partaking of the cup recalls our share in benefits of His blood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rgbClr val="CC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00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3. </a:t>
            </a:r>
            <a:r>
              <a:rPr lang="en-US" altLang="en-US" sz="3400" dirty="0">
                <a:solidFill>
                  <a:srgbClr val="CCFFFF"/>
                </a:solidFill>
              </a:rPr>
              <a:t>Sacrifice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797351"/>
            <a:ext cx="8305800" cy="5638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(1 Co.10:16, body)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i="1" dirty="0">
                <a:solidFill>
                  <a:srgbClr val="FFFFCC"/>
                </a:solidFill>
              </a:rPr>
              <a:t>Breaking bread </a:t>
            </a:r>
            <a:r>
              <a:rPr lang="en-US" altLang="en-US" sz="3100" dirty="0">
                <a:solidFill>
                  <a:schemeClr val="bg1"/>
                </a:solidFill>
              </a:rPr>
              <a:t>can describe a </a:t>
            </a:r>
            <a:r>
              <a:rPr lang="en-US" altLang="en-US" sz="3100" u="sng" dirty="0">
                <a:solidFill>
                  <a:schemeClr val="bg1"/>
                </a:solidFill>
              </a:rPr>
              <a:t>common</a:t>
            </a:r>
            <a:r>
              <a:rPr lang="en-US" altLang="en-US" sz="3100" dirty="0">
                <a:solidFill>
                  <a:schemeClr val="bg1"/>
                </a:solidFill>
              </a:rPr>
              <a:t> meal (Ac.2:46) ... </a:t>
            </a:r>
            <a:r>
              <a:rPr lang="en-US" altLang="en-US" sz="3100" u="sng" dirty="0">
                <a:solidFill>
                  <a:schemeClr val="bg1"/>
                </a:solidFill>
              </a:rPr>
              <a:t>or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u="sng" dirty="0">
                <a:solidFill>
                  <a:schemeClr val="bg1"/>
                </a:solidFill>
              </a:rPr>
              <a:t>Lord’s supper</a:t>
            </a:r>
            <a:r>
              <a:rPr lang="en-US" altLang="en-US" sz="3100" dirty="0">
                <a:solidFill>
                  <a:schemeClr val="bg1"/>
                </a:solidFill>
              </a:rPr>
              <a:t> (Ac.2:42)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Jesus would have given thanks at </a:t>
            </a:r>
            <a:r>
              <a:rPr lang="en-US" altLang="en-US" sz="3100" u="sng" dirty="0">
                <a:solidFill>
                  <a:schemeClr val="bg1"/>
                </a:solidFill>
              </a:rPr>
              <a:t>begin-</a:t>
            </a:r>
            <a:r>
              <a:rPr lang="en-US" altLang="en-US" sz="3100" u="sng" dirty="0" err="1">
                <a:solidFill>
                  <a:schemeClr val="bg1"/>
                </a:solidFill>
              </a:rPr>
              <a:t>ning</a:t>
            </a:r>
            <a:r>
              <a:rPr lang="en-US" altLang="en-US" sz="3100" dirty="0">
                <a:solidFill>
                  <a:schemeClr val="bg1"/>
                </a:solidFill>
              </a:rPr>
              <a:t> of the </a:t>
            </a:r>
            <a:r>
              <a:rPr lang="en-US" altLang="en-US" sz="3100" u="sng" dirty="0">
                <a:solidFill>
                  <a:schemeClr val="bg1"/>
                </a:solidFill>
              </a:rPr>
              <a:t>meal</a:t>
            </a:r>
            <a:r>
              <a:rPr lang="en-US" altLang="en-US" sz="3100" dirty="0">
                <a:solidFill>
                  <a:schemeClr val="bg1"/>
                </a:solidFill>
              </a:rPr>
              <a:t>.    Cf. Mt.14:19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Lord’s supper is something new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It is proper to introduce this new </a:t>
            </a:r>
            <a:r>
              <a:rPr lang="en-US" altLang="en-US" sz="3100" dirty="0" err="1">
                <a:solidFill>
                  <a:schemeClr val="bg1"/>
                </a:solidFill>
              </a:rPr>
              <a:t>observ-ance</a:t>
            </a:r>
            <a:r>
              <a:rPr lang="en-US" altLang="en-US" sz="3100" dirty="0">
                <a:solidFill>
                  <a:schemeClr val="bg1"/>
                </a:solidFill>
              </a:rPr>
              <a:t> with </a:t>
            </a:r>
            <a:r>
              <a:rPr lang="en-US" altLang="en-US" sz="3100" u="sng" dirty="0">
                <a:solidFill>
                  <a:schemeClr val="bg1"/>
                </a:solidFill>
              </a:rPr>
              <a:t>another</a:t>
            </a:r>
            <a:r>
              <a:rPr lang="en-US" altLang="en-US" sz="3100" dirty="0">
                <a:solidFill>
                  <a:schemeClr val="bg1"/>
                </a:solidFill>
              </a:rPr>
              <a:t> thanksgiving </a:t>
            </a:r>
            <a:endParaRPr lang="en-US" altLang="en-US" sz="3100" dirty="0">
              <a:solidFill>
                <a:srgbClr val="CC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90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4. </a:t>
            </a:r>
            <a:r>
              <a:rPr lang="en-US" altLang="en-US" sz="3400" dirty="0">
                <a:solidFill>
                  <a:srgbClr val="CCFFFF"/>
                </a:solidFill>
              </a:rPr>
              <a:t>Fellowship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797351"/>
            <a:ext cx="8305800" cy="5638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(1 Co.10:17, body)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“Because there is one bread, we, who are many are one body”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2200">
                <a:solidFill>
                  <a:schemeClr val="bg1"/>
                </a:solidFill>
              </a:rPr>
              <a:t>– ESV</a:t>
            </a:r>
            <a:endParaRPr lang="en-US" altLang="en-US" sz="22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Horizontal fellowship with all Christians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We come to Table as Lord’s guests; He is host.   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7C8DB3E-D755-48CC-9957-2DD5E400956D}"/>
              </a:ext>
            </a:extLst>
          </p:cNvPr>
          <p:cNvSpPr/>
          <p:nvPr/>
        </p:nvSpPr>
        <p:spPr>
          <a:xfrm>
            <a:off x="1489756" y="4419600"/>
            <a:ext cx="6165273" cy="10668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99"/>
                </a:solidFill>
              </a:rPr>
              <a:t>Many fragments, one bread; </a:t>
            </a:r>
            <a:br>
              <a:rPr lang="en-US" sz="3100" dirty="0">
                <a:solidFill>
                  <a:srgbClr val="FFFF99"/>
                </a:solidFill>
              </a:rPr>
            </a:br>
            <a:r>
              <a:rPr lang="en-US" sz="3100" dirty="0">
                <a:solidFill>
                  <a:srgbClr val="FFFF99"/>
                </a:solidFill>
              </a:rPr>
              <a:t>many members, one body. </a:t>
            </a:r>
          </a:p>
        </p:txBody>
      </p:sp>
    </p:spTree>
    <p:extLst>
      <p:ext uri="{BB962C8B-B14F-4D97-AF65-F5344CB8AC3E}">
        <p14:creationId xmlns:p14="http://schemas.microsoft.com/office/powerpoint/2010/main" val="45118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5. </a:t>
            </a:r>
            <a:r>
              <a:rPr lang="en-US" altLang="en-US" sz="3400" dirty="0">
                <a:solidFill>
                  <a:srgbClr val="CCFFFF"/>
                </a:solidFill>
              </a:rPr>
              <a:t>Memorial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797351"/>
            <a:ext cx="83058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(1 Co.11:24-25)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“In remembrance of Me” </a:t>
            </a:r>
            <a:r>
              <a:rPr lang="en-US" altLang="en-US" sz="2400" dirty="0">
                <a:solidFill>
                  <a:srgbClr val="FFFFCC"/>
                </a:solidFill>
              </a:rPr>
              <a:t>–   </a:t>
            </a:r>
            <a:endParaRPr lang="en-US" altLang="en-US" sz="3100" dirty="0">
              <a:solidFill>
                <a:srgbClr val="FFFFCC"/>
              </a:solidFill>
            </a:endParaRPr>
          </a:p>
          <a:p>
            <a:pPr marL="857250" lvl="2" indent="-2254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“All that I have done for you and all that I am to you”</a:t>
            </a:r>
          </a:p>
          <a:p>
            <a:pPr marL="857250" lvl="2" indent="-2254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Implies He would soon be </a:t>
            </a:r>
            <a:r>
              <a:rPr lang="en-US" altLang="en-US" sz="3100" i="1" dirty="0">
                <a:solidFill>
                  <a:schemeClr val="bg1"/>
                </a:solidFill>
              </a:rPr>
              <a:t>out of sight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857250" lvl="2" indent="-2254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He must NOT be </a:t>
            </a:r>
            <a:r>
              <a:rPr lang="en-US" altLang="en-US" sz="3100" i="1" dirty="0">
                <a:solidFill>
                  <a:schemeClr val="bg1"/>
                </a:solidFill>
              </a:rPr>
              <a:t>out of mind</a:t>
            </a:r>
          </a:p>
          <a:p>
            <a:pPr marL="1314450" lvl="3" indent="-2254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Some</a:t>
            </a:r>
            <a:r>
              <a:rPr lang="en-US" altLang="en-US" sz="3100" i="1" dirty="0">
                <a:solidFill>
                  <a:schemeClr val="bg1"/>
                </a:solidFill>
              </a:rPr>
              <a:t> Corinthians had forgotten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6. </a:t>
            </a:r>
            <a:r>
              <a:rPr lang="en-US" altLang="en-US" sz="3400" dirty="0">
                <a:solidFill>
                  <a:srgbClr val="CCFFFF"/>
                </a:solidFill>
              </a:rPr>
              <a:t>Covenant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797351"/>
            <a:ext cx="83058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(1 Co.11:25)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Ex.24  . . .  Ex.32 – out of Egypt, but . . . </a:t>
            </a:r>
          </a:p>
          <a:p>
            <a:pPr marL="574675" lvl="1" indent="-234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God gives laws.   We submit</a:t>
            </a:r>
          </a:p>
          <a:p>
            <a:pPr marL="574675" lvl="1" indent="-2349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FF"/>
                </a:solidFill>
              </a:rPr>
              <a:t>“</a:t>
            </a:r>
            <a:r>
              <a:rPr lang="en-US" altLang="en-US" sz="3100" i="1" dirty="0">
                <a:solidFill>
                  <a:srgbClr val="CCFFFF"/>
                </a:solidFill>
              </a:rPr>
              <a:t>As often as</a:t>
            </a:r>
            <a:r>
              <a:rPr lang="en-US" altLang="en-US" sz="3100" dirty="0">
                <a:solidFill>
                  <a:srgbClr val="CCFFFF"/>
                </a:solidFill>
              </a:rPr>
              <a:t>…” </a:t>
            </a:r>
            <a:r>
              <a:rPr lang="en-US" altLang="en-US" sz="3100" dirty="0">
                <a:solidFill>
                  <a:schemeClr val="bg1"/>
                </a:solidFill>
              </a:rPr>
              <a:t>= every time we partake… we remember Him and His covenant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47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1180327" y="914400"/>
            <a:ext cx="6801324" cy="14478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lang="en-US" sz="3600" dirty="0">
                <a:solidFill>
                  <a:srgbClr val="FFFF99"/>
                </a:solidFill>
                <a:latin typeface="Arial"/>
              </a:rPr>
              <a:t>The Passage</a:t>
            </a:r>
            <a:r>
              <a:rPr lang="en-US" sz="3600">
                <a:solidFill>
                  <a:srgbClr val="FFFF99"/>
                </a:solidFill>
                <a:latin typeface="Arial"/>
              </a:rPr>
              <a:t>, Mt.26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6789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7. </a:t>
            </a:r>
            <a:r>
              <a:rPr lang="en-US" altLang="en-US" sz="3400" dirty="0">
                <a:solidFill>
                  <a:srgbClr val="CCFFFF"/>
                </a:solidFill>
              </a:rPr>
              <a:t>Proclamation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797351"/>
            <a:ext cx="83058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(1 Co.11:26)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Lord’s supper is an </a:t>
            </a:r>
            <a:r>
              <a:rPr lang="en-US" altLang="en-US" sz="3100" i="1" dirty="0">
                <a:solidFill>
                  <a:schemeClr val="bg1"/>
                </a:solidFill>
              </a:rPr>
              <a:t>acted</a:t>
            </a:r>
            <a:r>
              <a:rPr lang="en-US" altLang="en-US" sz="3100" dirty="0">
                <a:solidFill>
                  <a:schemeClr val="bg1"/>
                </a:solidFill>
              </a:rPr>
              <a:t> sermon; it </a:t>
            </a:r>
            <a:r>
              <a:rPr lang="en-US" altLang="en-US" sz="3100" i="1" dirty="0">
                <a:solidFill>
                  <a:schemeClr val="bg1"/>
                </a:solidFill>
              </a:rPr>
              <a:t>proclaims </a:t>
            </a:r>
            <a:r>
              <a:rPr lang="en-US" altLang="en-US" sz="3100" dirty="0">
                <a:solidFill>
                  <a:schemeClr val="bg1"/>
                </a:solidFill>
              </a:rPr>
              <a:t>His death.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B6AB64-CC5C-4DD5-ACAB-B1FB7843AFA7}"/>
              </a:ext>
            </a:extLst>
          </p:cNvPr>
          <p:cNvSpPr/>
          <p:nvPr/>
        </p:nvSpPr>
        <p:spPr>
          <a:xfrm>
            <a:off x="1082763" y="2667000"/>
            <a:ext cx="6996545" cy="17526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CC"/>
                </a:solidFill>
              </a:rPr>
              <a:t>“What is certain is that Jesus bids us commemorate, </a:t>
            </a:r>
            <a:r>
              <a:rPr lang="en-US" sz="3100" u="sng" dirty="0">
                <a:solidFill>
                  <a:srgbClr val="CCFFCC"/>
                </a:solidFill>
              </a:rPr>
              <a:t>not</a:t>
            </a:r>
            <a:r>
              <a:rPr lang="en-US" sz="3100" dirty="0">
                <a:solidFill>
                  <a:srgbClr val="CCFFCC"/>
                </a:solidFill>
              </a:rPr>
              <a:t> his birth, </a:t>
            </a:r>
            <a:r>
              <a:rPr lang="en-US" sz="3100" u="sng" dirty="0">
                <a:solidFill>
                  <a:srgbClr val="CCFFCC"/>
                </a:solidFill>
              </a:rPr>
              <a:t>nor</a:t>
            </a:r>
            <a:r>
              <a:rPr lang="en-US" sz="3100" dirty="0">
                <a:solidFill>
                  <a:srgbClr val="CCFFCC"/>
                </a:solidFill>
              </a:rPr>
              <a:t> his life, </a:t>
            </a:r>
            <a:r>
              <a:rPr lang="en-US" sz="3100" u="sng" dirty="0">
                <a:solidFill>
                  <a:srgbClr val="CCFFCC"/>
                </a:solidFill>
              </a:rPr>
              <a:t>nor</a:t>
            </a:r>
            <a:r>
              <a:rPr lang="en-US" sz="3100" dirty="0">
                <a:solidFill>
                  <a:srgbClr val="CCFFCC"/>
                </a:solidFill>
              </a:rPr>
              <a:t> his miracles, </a:t>
            </a:r>
            <a:r>
              <a:rPr lang="en-US" sz="3100" u="sng" dirty="0">
                <a:solidFill>
                  <a:srgbClr val="CCFFCC"/>
                </a:solidFill>
              </a:rPr>
              <a:t>but his death</a:t>
            </a:r>
            <a:r>
              <a:rPr lang="en-US" sz="3100" dirty="0">
                <a:solidFill>
                  <a:srgbClr val="CCFFCC"/>
                </a:solidFill>
              </a:rPr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393142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8. </a:t>
            </a:r>
            <a:r>
              <a:rPr lang="en-US" altLang="en-US" sz="3400" dirty="0">
                <a:solidFill>
                  <a:srgbClr val="CCFFFF"/>
                </a:solidFill>
              </a:rPr>
              <a:t>Anticipation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797351"/>
            <a:ext cx="8305800" cy="5638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(1 Co.11:26)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We eat on earth, awaiting time when we will have full fellowship in heaven 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829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9. </a:t>
            </a:r>
            <a:r>
              <a:rPr lang="en-US" altLang="en-US" sz="3400" dirty="0">
                <a:solidFill>
                  <a:srgbClr val="CCFFFF"/>
                </a:solidFill>
              </a:rPr>
              <a:t>Examination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797351"/>
            <a:ext cx="83058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(1 Co.11:27-29)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“He does not order one man to test another, but each man himself; thus making the court a private one and the verdict without witnesses” </a:t>
            </a:r>
            <a:r>
              <a:rPr lang="en-US" altLang="en-US" sz="2400" dirty="0">
                <a:solidFill>
                  <a:schemeClr val="bg1"/>
                </a:solidFill>
              </a:rPr>
              <a:t>– Chrysostom</a:t>
            </a:r>
            <a:endParaRPr lang="en-US" altLang="en-US" sz="31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22: incredible how </a:t>
            </a:r>
            <a:r>
              <a:rPr lang="en-US" altLang="en-US" sz="3100" dirty="0" err="1">
                <a:solidFill>
                  <a:schemeClr val="bg1"/>
                </a:solidFill>
              </a:rPr>
              <a:t>satan</a:t>
            </a:r>
            <a:r>
              <a:rPr lang="en-US" altLang="en-US" sz="3100" dirty="0">
                <a:solidFill>
                  <a:schemeClr val="bg1"/>
                </a:solidFill>
              </a:rPr>
              <a:t> could accomplish so much in so short a time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27: unworthy manner:  </a:t>
            </a:r>
            <a:r>
              <a:rPr lang="en-US" altLang="en-US" sz="3100" u="sng" dirty="0">
                <a:solidFill>
                  <a:schemeClr val="bg1"/>
                </a:solidFill>
              </a:rPr>
              <a:t>how</a:t>
            </a:r>
            <a:r>
              <a:rPr lang="en-US" altLang="en-US" sz="3100" dirty="0">
                <a:solidFill>
                  <a:schemeClr val="bg1"/>
                </a:solidFill>
              </a:rPr>
              <a:t>, not who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29: not discerning Lord’s body</a:t>
            </a:r>
          </a:p>
        </p:txBody>
      </p:sp>
    </p:spTree>
    <p:extLst>
      <p:ext uri="{BB962C8B-B14F-4D97-AF65-F5344CB8AC3E}">
        <p14:creationId xmlns:p14="http://schemas.microsoft.com/office/powerpoint/2010/main" val="387262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2400" dirty="0">
                <a:solidFill>
                  <a:schemeClr val="bg1"/>
                </a:solidFill>
              </a:rPr>
              <a:t>9. </a:t>
            </a:r>
            <a:r>
              <a:rPr lang="en-US" altLang="en-US" sz="3400" dirty="0">
                <a:solidFill>
                  <a:srgbClr val="CCFFFF"/>
                </a:solidFill>
              </a:rPr>
              <a:t>Examination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797351"/>
            <a:ext cx="83058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Fatigue?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Distractions?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Inner</a:t>
            </a:r>
            <a:r>
              <a:rPr lang="en-US" altLang="en-US" sz="3100" dirty="0">
                <a:solidFill>
                  <a:schemeClr val="bg1"/>
                </a:solidFill>
              </a:rPr>
              <a:t> distractions – money, children, hunger, plans, grudges…  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Martha,</a:t>
            </a:r>
            <a:r>
              <a:rPr lang="en-US" altLang="en-US" sz="3100" dirty="0">
                <a:solidFill>
                  <a:schemeClr val="bg1"/>
                </a:solidFill>
              </a:rPr>
              <a:t> Lk.10:40  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FFCC"/>
                </a:solidFill>
              </a:rPr>
              <a:t>Disciples,</a:t>
            </a:r>
            <a:r>
              <a:rPr lang="en-US" altLang="en-US" sz="3100" dirty="0">
                <a:solidFill>
                  <a:schemeClr val="bg1"/>
                </a:solidFill>
              </a:rPr>
              <a:t> Lk.22:24 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</a:rPr>
              <a:t>Outer</a:t>
            </a:r>
            <a:r>
              <a:rPr lang="en-US" altLang="en-US" sz="3100" dirty="0">
                <a:solidFill>
                  <a:schemeClr val="bg1"/>
                </a:solidFill>
              </a:rPr>
              <a:t> distractions –  </a:t>
            </a:r>
          </a:p>
          <a:p>
            <a:pPr lvl="2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“When you come together in one place, it is not to eat the Lord’s supper” (20)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26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As they were eating </a:t>
            </a:r>
            <a:r>
              <a:rPr lang="en-US" altLang="en-US" sz="3400" dirty="0">
                <a:solidFill>
                  <a:schemeClr val="bg1"/>
                </a:solidFill>
              </a:rPr>
              <a:t>(26a)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89" y="797351"/>
            <a:ext cx="8420100" cy="56388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17: </a:t>
            </a:r>
            <a:r>
              <a:rPr lang="en-US" altLang="en-US" sz="3100" dirty="0">
                <a:solidFill>
                  <a:srgbClr val="CCFFFF"/>
                </a:solidFill>
              </a:rPr>
              <a:t>Feast of unleavened bread (Passover)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Unleavened bread:  haste in leaving Egypt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Jesus explains new and greater rescue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Jn.19:36 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Not mere quotation of Ex.12:46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Fulfillment of a type.  Jn.1:29.  1 Co.5:7</a:t>
            </a:r>
            <a:endParaRPr lang="en-US" altLang="en-US" sz="3100" dirty="0">
              <a:solidFill>
                <a:srgbClr val="CC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286F627-C7D1-4FC8-B380-F41D99B6C123}"/>
              </a:ext>
            </a:extLst>
          </p:cNvPr>
          <p:cNvSpPr/>
          <p:nvPr/>
        </p:nvSpPr>
        <p:spPr>
          <a:xfrm>
            <a:off x="533400" y="4267200"/>
            <a:ext cx="5885429" cy="990600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CC"/>
                </a:solidFill>
              </a:rPr>
              <a:t>Passover recalls Israel’s redemption from Egypt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B6E8C7-92CF-4757-9B1F-4C8DA137700E}"/>
              </a:ext>
            </a:extLst>
          </p:cNvPr>
          <p:cNvSpPr/>
          <p:nvPr/>
        </p:nvSpPr>
        <p:spPr>
          <a:xfrm>
            <a:off x="533400" y="5410200"/>
            <a:ext cx="5885429" cy="990600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CC"/>
                </a:solidFill>
              </a:rPr>
              <a:t>Lord’s supper: our deliverance from sin through His sacrifice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E5E0AED-BFFB-405F-BD99-BF7F4DD03507}"/>
              </a:ext>
            </a:extLst>
          </p:cNvPr>
          <p:cNvSpPr/>
          <p:nvPr/>
        </p:nvSpPr>
        <p:spPr>
          <a:xfrm>
            <a:off x="6705600" y="4267200"/>
            <a:ext cx="1981200" cy="9906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u="sng" dirty="0">
                <a:solidFill>
                  <a:srgbClr val="FFFF99"/>
                </a:solidFill>
              </a:rPr>
              <a:t>Type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906385-AFE3-489B-9E88-1ACA94E1A486}"/>
              </a:ext>
            </a:extLst>
          </p:cNvPr>
          <p:cNvSpPr/>
          <p:nvPr/>
        </p:nvSpPr>
        <p:spPr>
          <a:xfrm>
            <a:off x="6705600" y="5410200"/>
            <a:ext cx="1981200" cy="9906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u="sng" dirty="0">
                <a:solidFill>
                  <a:srgbClr val="FFFF99"/>
                </a:solidFill>
              </a:rPr>
              <a:t>Antitype</a:t>
            </a:r>
          </a:p>
        </p:txBody>
      </p:sp>
    </p:spTree>
    <p:extLst>
      <p:ext uri="{BB962C8B-B14F-4D97-AF65-F5344CB8AC3E}">
        <p14:creationId xmlns:p14="http://schemas.microsoft.com/office/powerpoint/2010/main" val="398934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3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Passover Parallels </a:t>
            </a:r>
            <a:r>
              <a:rPr lang="en-US" altLang="en-US" sz="3400" dirty="0">
                <a:solidFill>
                  <a:schemeClr val="bg1"/>
                </a:solidFill>
              </a:rPr>
              <a:t>– </a:t>
            </a:r>
            <a:r>
              <a:rPr lang="en-US" altLang="en-US" sz="3400" u="sng" dirty="0">
                <a:solidFill>
                  <a:schemeClr val="bg1"/>
                </a:solidFill>
              </a:rPr>
              <a:t>Ex.12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89" y="990599"/>
            <a:ext cx="8420100" cy="5445551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3: </a:t>
            </a:r>
            <a:r>
              <a:rPr lang="en-US" altLang="en-US" sz="3100" dirty="0">
                <a:solidFill>
                  <a:srgbClr val="CCFFFF"/>
                </a:solidFill>
              </a:rPr>
              <a:t>lamb.     </a:t>
            </a:r>
            <a:r>
              <a:rPr lang="en-US" altLang="en-US" sz="3100" dirty="0">
                <a:solidFill>
                  <a:schemeClr val="bg1"/>
                </a:solidFill>
              </a:rPr>
              <a:t>Jn.1:29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5: </a:t>
            </a:r>
            <a:r>
              <a:rPr lang="en-US" altLang="en-US" sz="3100" dirty="0">
                <a:solidFill>
                  <a:srgbClr val="CCFFFF"/>
                </a:solidFill>
              </a:rPr>
              <a:t>without blemish.     </a:t>
            </a:r>
            <a:r>
              <a:rPr lang="en-US" altLang="en-US" sz="3100" dirty="0">
                <a:solidFill>
                  <a:schemeClr val="bg1"/>
                </a:solidFill>
              </a:rPr>
              <a:t>1 Pt</a:t>
            </a:r>
            <a:r>
              <a:rPr lang="en-US" altLang="en-US" sz="3100">
                <a:solidFill>
                  <a:schemeClr val="bg1"/>
                </a:solidFill>
              </a:rPr>
              <a:t>.1:18-19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8: </a:t>
            </a:r>
            <a:r>
              <a:rPr lang="en-US" altLang="en-US" sz="3100" dirty="0">
                <a:solidFill>
                  <a:srgbClr val="CCFFFF"/>
                </a:solidFill>
              </a:rPr>
              <a:t>unleavened bread.</a:t>
            </a:r>
            <a:r>
              <a:rPr lang="en-US" altLang="en-US" sz="3100" dirty="0">
                <a:solidFill>
                  <a:schemeClr val="bg1"/>
                </a:solidFill>
              </a:rPr>
              <a:t>     1 Co.5:7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13: </a:t>
            </a:r>
            <a:r>
              <a:rPr lang="en-US" altLang="en-US" sz="3100" dirty="0">
                <a:solidFill>
                  <a:srgbClr val="CCFFFF"/>
                </a:solidFill>
              </a:rPr>
              <a:t>blood.</a:t>
            </a:r>
            <a:r>
              <a:rPr lang="en-US" altLang="en-US" sz="3100" dirty="0">
                <a:solidFill>
                  <a:schemeClr val="bg1"/>
                </a:solidFill>
              </a:rPr>
              <a:t>     Ro.3:25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12-14: </a:t>
            </a:r>
            <a:r>
              <a:rPr lang="en-US" altLang="en-US" sz="3100" dirty="0">
                <a:solidFill>
                  <a:srgbClr val="CCFFFF"/>
                </a:solidFill>
              </a:rPr>
              <a:t>pass over.     </a:t>
            </a:r>
            <a:r>
              <a:rPr lang="en-US" altLang="en-US" sz="3100" dirty="0">
                <a:solidFill>
                  <a:schemeClr val="bg1"/>
                </a:solidFill>
              </a:rPr>
              <a:t>Mt.26:26-28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43-50: </a:t>
            </a:r>
            <a:r>
              <a:rPr lang="en-US" altLang="en-US" sz="3100" dirty="0">
                <a:solidFill>
                  <a:srgbClr val="CCFFFF"/>
                </a:solidFill>
              </a:rPr>
              <a:t>partakers.</a:t>
            </a:r>
            <a:r>
              <a:rPr lang="en-US" altLang="en-US" sz="3100" dirty="0">
                <a:solidFill>
                  <a:schemeClr val="bg1"/>
                </a:solidFill>
              </a:rPr>
              <a:t>     1 Co.11:28-32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46: </a:t>
            </a:r>
            <a:r>
              <a:rPr lang="en-US" altLang="en-US" sz="3100" dirty="0">
                <a:solidFill>
                  <a:srgbClr val="CCFFFF"/>
                </a:solidFill>
              </a:rPr>
              <a:t>no bone broken.     </a:t>
            </a:r>
            <a:r>
              <a:rPr lang="en-US" altLang="en-US" sz="3100" dirty="0">
                <a:solidFill>
                  <a:schemeClr val="bg1"/>
                </a:solidFill>
              </a:rPr>
              <a:t>Jn.19:36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629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“My time is at hand” </a:t>
            </a:r>
            <a:r>
              <a:rPr lang="en-US" altLang="en-US" sz="3400" dirty="0">
                <a:solidFill>
                  <a:schemeClr val="bg1"/>
                </a:solidFill>
              </a:rPr>
              <a:t>(18-25)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89" y="797351"/>
            <a:ext cx="8420100" cy="5638800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“I will keep the Passover…”</a:t>
            </a:r>
            <a:r>
              <a:rPr lang="en-US" altLang="en-US" sz="3100" dirty="0">
                <a:solidFill>
                  <a:srgbClr val="FFFFCC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(18)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Unleavened bread required (Ex.12)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“Evening …with the twelve” </a:t>
            </a:r>
            <a:r>
              <a:rPr lang="en-US" altLang="en-US" sz="3100" dirty="0">
                <a:solidFill>
                  <a:schemeClr val="bg1"/>
                </a:solidFill>
              </a:rPr>
              <a:t>(20)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“As they were eating” </a:t>
            </a:r>
            <a:r>
              <a:rPr lang="en-US" altLang="en-US" sz="3100" dirty="0">
                <a:solidFill>
                  <a:schemeClr val="bg1"/>
                </a:solidFill>
              </a:rPr>
              <a:t>(</a:t>
            </a:r>
            <a:r>
              <a:rPr lang="en-US" altLang="en-US" sz="3100" u="sng" dirty="0">
                <a:solidFill>
                  <a:schemeClr val="bg1"/>
                </a:solidFill>
              </a:rPr>
              <a:t>21</a:t>
            </a:r>
            <a:r>
              <a:rPr lang="en-US" altLang="en-US" sz="3100" dirty="0">
                <a:solidFill>
                  <a:schemeClr val="bg1"/>
                </a:solidFill>
              </a:rPr>
              <a:t>)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One would betray Him (21-25)</a:t>
            </a:r>
          </a:p>
          <a:p>
            <a:pPr marL="631825" indent="-631825">
              <a:spcAft>
                <a:spcPts val="0"/>
              </a:spcAft>
              <a:buNone/>
            </a:pPr>
            <a:endParaRPr lang="en-US" altLang="en-US" sz="3100" dirty="0">
              <a:solidFill>
                <a:srgbClr val="FFFFCC"/>
              </a:solidFill>
            </a:endParaRPr>
          </a:p>
          <a:p>
            <a:pPr marL="631825" indent="-631825">
              <a:spcAft>
                <a:spcPts val="0"/>
              </a:spcAft>
              <a:buNone/>
            </a:pPr>
            <a:endParaRPr lang="en-US" altLang="en-US" sz="3100" dirty="0">
              <a:solidFill>
                <a:srgbClr val="FF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49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As they were eating </a:t>
            </a:r>
            <a:r>
              <a:rPr lang="en-US" altLang="en-US" sz="3400" dirty="0">
                <a:solidFill>
                  <a:schemeClr val="bg1"/>
                </a:solidFill>
              </a:rPr>
              <a:t>(</a:t>
            </a:r>
            <a:r>
              <a:rPr lang="en-US" altLang="en-US" sz="2800" dirty="0">
                <a:solidFill>
                  <a:schemeClr val="bg1"/>
                </a:solidFill>
              </a:rPr>
              <a:t>[21]</a:t>
            </a:r>
            <a:r>
              <a:rPr lang="en-US" altLang="en-US" sz="3400" dirty="0">
                <a:solidFill>
                  <a:schemeClr val="bg1"/>
                </a:solidFill>
              </a:rPr>
              <a:t> 26…)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89" y="797351"/>
            <a:ext cx="8420100" cy="5638800"/>
          </a:xfrm>
        </p:spPr>
        <p:txBody>
          <a:bodyPr/>
          <a:lstStyle/>
          <a:p>
            <a:pPr marL="631825" indent="-631825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26-27: Lord set apart two items from Passover:</a:t>
            </a:r>
          </a:p>
          <a:p>
            <a:pPr marL="631825" indent="0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rgbClr val="FFFFCC"/>
                </a:solidFill>
              </a:rPr>
              <a:t>unleavened bread  . . .  fruit of vine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Bread:</a:t>
            </a:r>
            <a:r>
              <a:rPr lang="en-US" altLang="en-US" sz="3100" dirty="0">
                <a:solidFill>
                  <a:schemeClr val="bg1"/>
                </a:solidFill>
              </a:rPr>
              <a:t> blessed / broke / gave / eat  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Blessed:</a:t>
            </a:r>
            <a:r>
              <a:rPr lang="en-US" altLang="en-US" sz="3100" dirty="0">
                <a:solidFill>
                  <a:schemeClr val="bg1"/>
                </a:solidFill>
              </a:rPr>
              <a:t> [when He had </a:t>
            </a:r>
            <a:r>
              <a:rPr lang="en-US" altLang="en-US" sz="3100" i="1" dirty="0">
                <a:solidFill>
                  <a:schemeClr val="bg1"/>
                </a:solidFill>
              </a:rPr>
              <a:t>given thanks, He broke it… – </a:t>
            </a:r>
            <a:r>
              <a:rPr lang="en-US" altLang="en-US" sz="3100" dirty="0">
                <a:solidFill>
                  <a:schemeClr val="bg1"/>
                </a:solidFill>
              </a:rPr>
              <a:t>1 Co.11:24]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61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As they </a:t>
            </a:r>
            <a:r>
              <a:rPr lang="en-US" altLang="en-US" sz="3400">
                <a:solidFill>
                  <a:srgbClr val="FFFF99"/>
                </a:solidFill>
              </a:rPr>
              <a:t>were eating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89" y="838200"/>
            <a:ext cx="8420100" cy="5638800"/>
          </a:xfrm>
        </p:spPr>
        <p:txBody>
          <a:bodyPr/>
          <a:lstStyle/>
          <a:p>
            <a:pPr marL="631825" indent="-631825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26: </a:t>
            </a:r>
            <a:r>
              <a:rPr lang="en-US" altLang="en-US" sz="3100" dirty="0">
                <a:solidFill>
                  <a:srgbClr val="CCFFFF"/>
                </a:solidFill>
              </a:rPr>
              <a:t>“</a:t>
            </a:r>
            <a:r>
              <a:rPr lang="en-US" altLang="en-US" sz="3100" i="1" dirty="0">
                <a:solidFill>
                  <a:srgbClr val="CCFFFF"/>
                </a:solidFill>
              </a:rPr>
              <a:t>This is My body</a:t>
            </a:r>
            <a:r>
              <a:rPr lang="en-US" altLang="en-US" sz="3100" dirty="0">
                <a:solidFill>
                  <a:srgbClr val="CCFFFF"/>
                </a:solidFill>
              </a:rPr>
              <a:t>”  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Did He suddenly disappear?  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His body remained; bread is still bread</a:t>
            </a:r>
          </a:p>
          <a:p>
            <a:pPr lvl="3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u="sng" dirty="0">
                <a:solidFill>
                  <a:schemeClr val="bg1"/>
                </a:solidFill>
              </a:rPr>
              <a:t>John 10:9</a:t>
            </a:r>
            <a:r>
              <a:rPr lang="en-US" altLang="en-US" sz="3100" dirty="0">
                <a:solidFill>
                  <a:schemeClr val="bg1"/>
                </a:solidFill>
              </a:rPr>
              <a:t>, </a:t>
            </a:r>
            <a:r>
              <a:rPr lang="en-US" altLang="en-US" sz="3100" i="1" dirty="0">
                <a:solidFill>
                  <a:srgbClr val="CCFFFF"/>
                </a:solidFill>
              </a:rPr>
              <a:t>door</a:t>
            </a:r>
            <a:r>
              <a:rPr lang="en-US" altLang="en-US" sz="3100" dirty="0">
                <a:solidFill>
                  <a:schemeClr val="bg1"/>
                </a:solidFill>
              </a:rPr>
              <a:t>?   </a:t>
            </a:r>
          </a:p>
          <a:p>
            <a:pPr lvl="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u="sng" dirty="0">
                <a:solidFill>
                  <a:schemeClr val="bg1"/>
                </a:solidFill>
              </a:rPr>
              <a:t>John 15:1</a:t>
            </a:r>
            <a:r>
              <a:rPr lang="en-US" altLang="en-US" sz="3100" dirty="0">
                <a:solidFill>
                  <a:schemeClr val="bg1"/>
                </a:solidFill>
              </a:rPr>
              <a:t>, </a:t>
            </a:r>
            <a:r>
              <a:rPr lang="en-US" altLang="en-US" sz="3100" i="1" dirty="0">
                <a:solidFill>
                  <a:srgbClr val="CCFFFF"/>
                </a:solidFill>
              </a:rPr>
              <a:t>vine</a:t>
            </a:r>
            <a:r>
              <a:rPr lang="en-US" altLang="en-US" sz="3100" dirty="0">
                <a:solidFill>
                  <a:schemeClr val="bg1"/>
                </a:solidFill>
              </a:rPr>
              <a:t>?  </a:t>
            </a:r>
          </a:p>
          <a:p>
            <a:pPr lvl="2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FFFFCC"/>
                </a:solidFill>
              </a:rPr>
              <a:t>His death is a sacrifice to establish a new covenant between God and man</a:t>
            </a:r>
          </a:p>
          <a:p>
            <a:pPr lvl="2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Symbolic language (Jn.6:48, 52-53) </a:t>
            </a:r>
          </a:p>
          <a:p>
            <a:pPr marL="631825" indent="-631825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29: </a:t>
            </a:r>
            <a:r>
              <a:rPr lang="en-US" altLang="en-US" sz="3100" dirty="0">
                <a:solidFill>
                  <a:srgbClr val="CCFFFF"/>
                </a:solidFill>
              </a:rPr>
              <a:t>“fruit of vine” </a:t>
            </a:r>
            <a:r>
              <a:rPr lang="en-US" altLang="en-US" sz="3100" dirty="0">
                <a:solidFill>
                  <a:schemeClr val="bg1"/>
                </a:solidFill>
              </a:rPr>
              <a:t>(</a:t>
            </a:r>
            <a:r>
              <a:rPr lang="en-US" altLang="en-US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⸫</a:t>
            </a:r>
            <a:r>
              <a:rPr lang="en-US" altLang="en-US" sz="3100" dirty="0">
                <a:solidFill>
                  <a:schemeClr val="bg1"/>
                </a:solidFill>
              </a:rPr>
              <a:t> not literal blood; bread not literal flesh, 26).  1 Co.11:26, </a:t>
            </a:r>
            <a:r>
              <a:rPr lang="en-US" altLang="en-US" sz="3100" i="1" dirty="0">
                <a:solidFill>
                  <a:srgbClr val="CCFFFF"/>
                </a:solidFill>
              </a:rPr>
              <a:t>bread, cup…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endParaRPr lang="en-US" altLang="en-US" sz="3100" dirty="0">
              <a:solidFill>
                <a:srgbClr val="CC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56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62146" y="76200"/>
            <a:ext cx="8420099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The cup … thanks … drink … </a:t>
            </a:r>
            <a:r>
              <a:rPr lang="en-US" altLang="en-US" sz="3400" dirty="0">
                <a:solidFill>
                  <a:schemeClr val="bg1"/>
                </a:solidFill>
              </a:rPr>
              <a:t>[“My blood”]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89" y="838200"/>
            <a:ext cx="8420100" cy="5638800"/>
          </a:xfrm>
        </p:spPr>
        <p:txBody>
          <a:bodyPr/>
          <a:lstStyle/>
          <a:p>
            <a:pPr marL="631825" indent="-631825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27-28:  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Cup: metonymy.    </a:t>
            </a:r>
            <a:r>
              <a:rPr lang="en-US" altLang="en-US" sz="3100" i="1" dirty="0">
                <a:solidFill>
                  <a:srgbClr val="CCFFFF"/>
                </a:solidFill>
              </a:rPr>
              <a:t>House</a:t>
            </a:r>
            <a:r>
              <a:rPr lang="en-US" altLang="en-US" sz="3100" i="1" dirty="0">
                <a:solidFill>
                  <a:schemeClr val="bg1"/>
                </a:solidFill>
              </a:rPr>
              <a:t>,</a:t>
            </a:r>
            <a:r>
              <a:rPr lang="en-US" altLang="en-US" sz="3100" dirty="0">
                <a:solidFill>
                  <a:schemeClr val="bg1"/>
                </a:solidFill>
              </a:rPr>
              <a:t> Hb.11:7.  </a:t>
            </a:r>
            <a:r>
              <a:rPr lang="en-US" altLang="en-US" sz="3100" i="1" dirty="0">
                <a:solidFill>
                  <a:srgbClr val="CCFFFF"/>
                </a:solidFill>
              </a:rPr>
              <a:t>Bottle. 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This is My blood:  </a:t>
            </a:r>
          </a:p>
          <a:p>
            <a:pPr marL="1027113" lvl="2" indent="-225425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OT: blood = sacrifice.  Mt.20:28, </a:t>
            </a:r>
            <a:r>
              <a:rPr lang="en-US" altLang="en-US" sz="3100" i="1" dirty="0">
                <a:solidFill>
                  <a:schemeClr val="bg1"/>
                </a:solidFill>
              </a:rPr>
              <a:t>life </a:t>
            </a:r>
          </a:p>
          <a:p>
            <a:pPr marL="1027113" lvl="2" indent="-225425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OT sacrifices: blood was separated from body</a:t>
            </a:r>
          </a:p>
          <a:p>
            <a:pPr marL="1027113" lvl="3" indent="-225425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Jesus separates the </a:t>
            </a:r>
            <a:r>
              <a:rPr lang="en-US" altLang="en-US" sz="3100" i="1" dirty="0">
                <a:solidFill>
                  <a:schemeClr val="bg1"/>
                </a:solidFill>
              </a:rPr>
              <a:t>body </a:t>
            </a:r>
            <a:r>
              <a:rPr lang="en-US" altLang="en-US" sz="3100" dirty="0">
                <a:solidFill>
                  <a:schemeClr val="bg1"/>
                </a:solidFill>
              </a:rPr>
              <a:t>and the </a:t>
            </a:r>
            <a:r>
              <a:rPr lang="en-US" altLang="en-US" sz="3100" i="1" dirty="0">
                <a:solidFill>
                  <a:schemeClr val="bg1"/>
                </a:solidFill>
              </a:rPr>
              <a:t>blood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627063" lvl="1" indent="-225425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“</a:t>
            </a:r>
            <a:r>
              <a:rPr lang="en-US" altLang="en-US" sz="3100" i="1" dirty="0">
                <a:solidFill>
                  <a:srgbClr val="FFFFCC"/>
                </a:solidFill>
              </a:rPr>
              <a:t>Blood of the new covenant</a:t>
            </a:r>
            <a:r>
              <a:rPr lang="en-US" altLang="en-US" sz="3100" dirty="0">
                <a:solidFill>
                  <a:schemeClr val="bg1"/>
                </a:solidFill>
              </a:rPr>
              <a:t>” – His death (sacrifice) – Hb.9:22</a:t>
            </a:r>
          </a:p>
        </p:txBody>
      </p:sp>
    </p:spTree>
    <p:extLst>
      <p:ext uri="{BB962C8B-B14F-4D97-AF65-F5344CB8AC3E}">
        <p14:creationId xmlns:p14="http://schemas.microsoft.com/office/powerpoint/2010/main" val="398968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The cup … thanks … drink … My blood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89" y="816205"/>
            <a:ext cx="8420100" cy="5638800"/>
          </a:xfrm>
        </p:spPr>
        <p:txBody>
          <a:bodyPr/>
          <a:lstStyle/>
          <a:p>
            <a:pPr marL="631825" indent="-631825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27-28:  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“New covenant” </a:t>
            </a:r>
            <a:r>
              <a:rPr lang="en-US" altLang="en-US" sz="3100" dirty="0">
                <a:solidFill>
                  <a:schemeClr val="bg1"/>
                </a:solidFill>
              </a:rPr>
              <a:t>– Ex.24:…8, old covenant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Moses threw blood on people…</a:t>
            </a:r>
          </a:p>
          <a:p>
            <a:pPr lvl="2"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Implies </a:t>
            </a:r>
            <a:r>
              <a:rPr lang="en-US" altLang="en-US" sz="3100" baseline="30000" dirty="0">
                <a:solidFill>
                  <a:srgbClr val="FFC000"/>
                </a:solidFill>
              </a:rPr>
              <a:t>1</a:t>
            </a:r>
            <a:r>
              <a:rPr lang="en-US" altLang="en-US" sz="3100" u="sng" dirty="0">
                <a:solidFill>
                  <a:schemeClr val="bg1"/>
                </a:solidFill>
              </a:rPr>
              <a:t>cleansing</a:t>
            </a:r>
            <a:r>
              <a:rPr lang="en-US" altLang="en-US" sz="3100" dirty="0">
                <a:solidFill>
                  <a:schemeClr val="bg1"/>
                </a:solidFill>
              </a:rPr>
              <a:t> from defilement, </a:t>
            </a:r>
            <a:r>
              <a:rPr lang="en-US" altLang="en-US" sz="3100" u="sng" dirty="0">
                <a:solidFill>
                  <a:schemeClr val="bg1"/>
                </a:solidFill>
              </a:rPr>
              <a:t>and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baseline="30000" dirty="0">
                <a:solidFill>
                  <a:srgbClr val="FFC000"/>
                </a:solidFill>
              </a:rPr>
              <a:t>2</a:t>
            </a:r>
            <a:r>
              <a:rPr lang="en-US" altLang="en-US" sz="3100" u="sng" dirty="0">
                <a:solidFill>
                  <a:schemeClr val="bg1"/>
                </a:solidFill>
              </a:rPr>
              <a:t>consecration</a:t>
            </a:r>
            <a:r>
              <a:rPr lang="en-US" altLang="en-US" sz="3100" dirty="0">
                <a:solidFill>
                  <a:schemeClr val="bg1"/>
                </a:solidFill>
              </a:rPr>
              <a:t> to life of service to God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FF"/>
                </a:solidFill>
              </a:rPr>
              <a:t>“Shed” </a:t>
            </a:r>
            <a:r>
              <a:rPr lang="en-US" altLang="en-US" sz="3100" dirty="0">
                <a:solidFill>
                  <a:schemeClr val="bg1"/>
                </a:solidFill>
              </a:rPr>
              <a:t>– violent death.  Is.53:12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03B1CD-2DEF-442F-A479-B28F1F31BFA9}"/>
              </a:ext>
            </a:extLst>
          </p:cNvPr>
          <p:cNvSpPr/>
          <p:nvPr/>
        </p:nvSpPr>
        <p:spPr>
          <a:xfrm>
            <a:off x="1853791" y="4572000"/>
            <a:ext cx="5442555" cy="15240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99"/>
                </a:solidFill>
              </a:rPr>
              <a:t>Jesus, the Servant of God,</a:t>
            </a:r>
            <a:br>
              <a:rPr lang="en-US" sz="3100" dirty="0">
                <a:solidFill>
                  <a:srgbClr val="FFFF99"/>
                </a:solidFill>
              </a:rPr>
            </a:br>
            <a:r>
              <a:rPr lang="en-US" sz="3100" dirty="0">
                <a:solidFill>
                  <a:srgbClr val="FFFF99"/>
                </a:solidFill>
              </a:rPr>
              <a:t>would provide the final</a:t>
            </a:r>
            <a:br>
              <a:rPr lang="en-US" sz="3100" dirty="0">
                <a:solidFill>
                  <a:srgbClr val="FFFF99"/>
                </a:solidFill>
              </a:rPr>
            </a:br>
            <a:r>
              <a:rPr lang="en-US" sz="3100" dirty="0">
                <a:solidFill>
                  <a:srgbClr val="FFFF99"/>
                </a:solidFill>
              </a:rPr>
              <a:t>and ultimate sin-offering 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en-US" sz="2800" u="sng" dirty="0">
                <a:solidFill>
                  <a:schemeClr val="bg1"/>
                </a:solidFill>
              </a:rPr>
              <a:t>10</a:t>
            </a:r>
            <a:r>
              <a:rPr lang="en-US" sz="2800" dirty="0">
                <a:solidFill>
                  <a:schemeClr val="bg1"/>
                </a:solidFill>
              </a:rPr>
              <a:t>)</a:t>
            </a: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16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6484</TotalTime>
  <Words>1216</Words>
  <Application>Microsoft Office PowerPoint</Application>
  <PresentationFormat>On-screen Show (4:3)</PresentationFormat>
  <Paragraphs>163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Tahoma</vt:lpstr>
      <vt:lpstr>Times New Roman</vt:lpstr>
      <vt:lpstr>Verdana</vt:lpstr>
      <vt:lpstr>Wingdings</vt:lpstr>
      <vt:lpstr>3_Default Design</vt:lpstr>
      <vt:lpstr>PowerPoint Presentation</vt:lpstr>
      <vt:lpstr>PowerPoint Presentation</vt:lpstr>
      <vt:lpstr>As they were eating (26a)</vt:lpstr>
      <vt:lpstr>Passover Parallels – Ex.12</vt:lpstr>
      <vt:lpstr>“My time is at hand” (18-25)</vt:lpstr>
      <vt:lpstr>As they were eating ([21] 26…)</vt:lpstr>
      <vt:lpstr>As they were eating</vt:lpstr>
      <vt:lpstr>The cup … thanks … drink … [“My blood”]</vt:lpstr>
      <vt:lpstr>The cup … thanks … drink … My blood</vt:lpstr>
      <vt:lpstr>The cup … thanks … drink … My blood</vt:lpstr>
      <vt:lpstr>Prophecy of fellowship (29)</vt:lpstr>
      <vt:lpstr>30:</vt:lpstr>
      <vt:lpstr>PowerPoint Presentation</vt:lpstr>
      <vt:lpstr>1. Thanksgiving</vt:lpstr>
      <vt:lpstr>2. Communion</vt:lpstr>
      <vt:lpstr>3. Sacrifice</vt:lpstr>
      <vt:lpstr>4. Fellowship</vt:lpstr>
      <vt:lpstr>5. Memorial</vt:lpstr>
      <vt:lpstr>6. Covenant</vt:lpstr>
      <vt:lpstr>7. Proclamation</vt:lpstr>
      <vt:lpstr>8. Anticipation</vt:lpstr>
      <vt:lpstr>9. Examination</vt:lpstr>
      <vt:lpstr>9. Examination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Corrupt World by Rick Duggin</dc:title>
  <dc:creator>System Administrator</dc:creator>
  <cp:lastModifiedBy>Ty Johnson</cp:lastModifiedBy>
  <cp:revision>109</cp:revision>
  <dcterms:created xsi:type="dcterms:W3CDTF">2008-01-16T19:15:47Z</dcterms:created>
  <dcterms:modified xsi:type="dcterms:W3CDTF">2022-07-16T18:39:33Z</dcterms:modified>
</cp:coreProperties>
</file>