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 id="2147483660" r:id="rId2"/>
  </p:sldMasterIdLst>
  <p:sldIdLst>
    <p:sldId id="582" r:id="rId3"/>
    <p:sldId id="594" r:id="rId4"/>
    <p:sldId id="605" r:id="rId5"/>
    <p:sldId id="603" r:id="rId6"/>
    <p:sldId id="597" r:id="rId7"/>
    <p:sldId id="606" r:id="rId8"/>
    <p:sldId id="611" r:id="rId9"/>
    <p:sldId id="609" r:id="rId10"/>
    <p:sldId id="607" r:id="rId11"/>
    <p:sldId id="610" r:id="rId12"/>
    <p:sldId id="583" r:id="rId13"/>
    <p:sldId id="612" r:id="rId14"/>
    <p:sldId id="613" r:id="rId15"/>
    <p:sldId id="570" r:id="rId16"/>
    <p:sldId id="614" r:id="rId17"/>
    <p:sldId id="615" r:id="rId18"/>
    <p:sldId id="617" r:id="rId19"/>
    <p:sldId id="619" r:id="rId20"/>
    <p:sldId id="620" r:id="rId21"/>
    <p:sldId id="622" r:id="rId22"/>
    <p:sldId id="623" r:id="rId23"/>
    <p:sldId id="626" r:id="rId24"/>
    <p:sldId id="624" r:id="rId25"/>
    <p:sldId id="625" r:id="rId26"/>
    <p:sldId id="627"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FFFF"/>
    <a:srgbClr val="FFFFCC"/>
    <a:srgbClr val="FF9900"/>
    <a:srgbClr val="B85C00"/>
    <a:srgbClr val="745800"/>
    <a:srgbClr val="CCFFCC"/>
    <a:srgbClr val="003300"/>
    <a:srgbClr val="CC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howGuides="1">
      <p:cViewPr varScale="1">
        <p:scale>
          <a:sx n="79" d="100"/>
          <a:sy n="79" d="100"/>
        </p:scale>
        <p:origin x="1570"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425098-F39A-43C7-9B48-42DEC590CE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1001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C174059-D456-4DCA-84CC-D90728ABDB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09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798DFF-FBC4-41E5-94C6-F19339EF75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4758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425098-F39A-43C7-9B48-42DEC590CE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7806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F2920E-C45B-44F1-A1D7-F6EFA0292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166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BCF90E-72F8-4EE6-9176-1B877AD213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8576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86C780A-7F27-4499-A2F3-63D5BAA1D8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1095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0EC1AA-D6AA-49BF-B895-720E85178C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1804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886226A-F5F0-427E-BD04-8ABE607AD6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3714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D964D03-541A-4B7A-B39F-816AF96116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8234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B6AE82A-DF2F-47AD-930E-041545FFBCF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903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F2920E-C45B-44F1-A1D7-F6EFA0292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6358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82A33E0-D01C-4FC7-8540-A4BD09E457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9978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C174059-D456-4DCA-84CC-D90728ABDB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1027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798DFF-FBC4-41E5-94C6-F19339EF75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8593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BCF90E-72F8-4EE6-9176-1B877AD213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048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86C780A-7F27-4499-A2F3-63D5BAA1D8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022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0EC1AA-D6AA-49BF-B895-720E85178C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5903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886226A-F5F0-427E-BD04-8ABE607AD6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6861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D964D03-541A-4B7A-B39F-816AF96116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023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B6AE82A-DF2F-47AD-930E-041545FFBCF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1450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82A33E0-D01C-4FC7-8540-A4BD09E457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179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1C39F"/>
            </a:gs>
            <a:gs pos="35001">
              <a:srgbClr val="F0EBD5"/>
            </a:gs>
            <a:gs pos="100000">
              <a:srgbClr val="FFEFD1"/>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en-US"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1A990441-334E-4E7F-B844-9325D3A65DF3}" type="slidenum">
              <a:rPr lang="en-US" altLang="en-US">
                <a:solidFill>
                  <a:srgbClr val="000000"/>
                </a:solidFill>
              </a:rPr>
              <a:pPr eaLnBrk="1" hangingPunct="1"/>
              <a:t>‹#›</a:t>
            </a:fld>
            <a:endParaRPr lang="en-US" altLang="en-US">
              <a:solidFill>
                <a:srgbClr val="000000"/>
              </a:solidFill>
            </a:endParaRPr>
          </a:p>
        </p:txBody>
      </p:sp>
    </p:spTree>
    <p:extLst>
      <p:ext uri="{BB962C8B-B14F-4D97-AF65-F5344CB8AC3E}">
        <p14:creationId xmlns:p14="http://schemas.microsoft.com/office/powerpoint/2010/main" val="333409658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1C39F"/>
            </a:gs>
            <a:gs pos="35001">
              <a:srgbClr val="F0EBD5"/>
            </a:gs>
            <a:gs pos="100000">
              <a:srgbClr val="FFEFD1"/>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en-US"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1A990441-334E-4E7F-B844-9325D3A65DF3}" type="slidenum">
              <a:rPr lang="en-US" altLang="en-US">
                <a:solidFill>
                  <a:srgbClr val="000000"/>
                </a:solidFill>
              </a:rPr>
              <a:pPr eaLnBrk="1" hangingPunct="1"/>
              <a:t>‹#›</a:t>
            </a:fld>
            <a:endParaRPr lang="en-US" altLang="en-US">
              <a:solidFill>
                <a:srgbClr val="000000"/>
              </a:solidFill>
            </a:endParaRPr>
          </a:p>
        </p:txBody>
      </p:sp>
    </p:spTree>
    <p:extLst>
      <p:ext uri="{BB962C8B-B14F-4D97-AF65-F5344CB8AC3E}">
        <p14:creationId xmlns:p14="http://schemas.microsoft.com/office/powerpoint/2010/main" val="942018814"/>
      </p:ext>
    </p:extLst>
  </p:cSld>
  <p:clrMap bg1="lt1" tx1="dk1" bg2="lt2" tx2="dk2" accent1="accent1" accent2="accent2" accent3="accent3" accent4="accent4" accent5="accent5" accent6="accent6" hlink="hlink" folHlink="folHlink"/>
  <p:sldLayoutIdLst>
    <p:sldLayoutId id="214748381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endParaRPr lang="en-US" altLang="en-US" sz="2400">
              <a:solidFill>
                <a:srgbClr val="C00000"/>
              </a:solidFill>
            </a:endParaRPr>
          </a:p>
        </p:txBody>
      </p:sp>
      <p:sp>
        <p:nvSpPr>
          <p:cNvPr id="3" name="Rectangle: Rounded Corners 2">
            <a:extLst>
              <a:ext uri="{FF2B5EF4-FFF2-40B4-BE49-F238E27FC236}">
                <a16:creationId xmlns:a16="http://schemas.microsoft.com/office/drawing/2014/main" id="{667B03C3-8FEC-405C-A27E-5426D756EB28}"/>
              </a:ext>
            </a:extLst>
          </p:cNvPr>
          <p:cNvSpPr/>
          <p:nvPr/>
        </p:nvSpPr>
        <p:spPr>
          <a:xfrm>
            <a:off x="1715675" y="1102936"/>
            <a:ext cx="5731497" cy="1093509"/>
          </a:xfrm>
          <a:prstGeom prst="roundRect">
            <a:avLst/>
          </a:prstGeom>
          <a:blipFill>
            <a:blip r:embed="rId2"/>
            <a:tile tx="0" ty="0" sx="100000" sy="100000" flip="none" algn="tl"/>
          </a:blip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6">
                    <a:lumMod val="50000"/>
                  </a:schemeClr>
                </a:solidFill>
              </a:rPr>
              <a:t>Building on the Rock</a:t>
            </a:r>
          </a:p>
        </p:txBody>
      </p:sp>
    </p:spTree>
    <p:extLst>
      <p:ext uri="{BB962C8B-B14F-4D97-AF65-F5344CB8AC3E}">
        <p14:creationId xmlns:p14="http://schemas.microsoft.com/office/powerpoint/2010/main" val="303232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1198324-19EB-A7BE-E505-7353FDB9A4FB}"/>
              </a:ext>
            </a:extLst>
          </p:cNvPr>
          <p:cNvSpPr/>
          <p:nvPr/>
        </p:nvSpPr>
        <p:spPr>
          <a:xfrm>
            <a:off x="2213036" y="867260"/>
            <a:ext cx="4736775" cy="414786"/>
          </a:xfrm>
          <a:prstGeom prst="roundRect">
            <a:avLst/>
          </a:prstGeom>
          <a:blipFill>
            <a:blip r:embed="rId2"/>
            <a:tile tx="0" ty="0" sx="100000" sy="100000" flip="none" algn="tl"/>
          </a:blip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I. </a:t>
            </a:r>
            <a:r>
              <a:rPr lang="en-US" sz="2400" dirty="0">
                <a:solidFill>
                  <a:schemeClr val="tx1"/>
                </a:solidFill>
              </a:rPr>
              <a:t>Why did God write the Bible? </a:t>
            </a:r>
          </a:p>
        </p:txBody>
      </p:sp>
      <p:sp>
        <p:nvSpPr>
          <p:cNvPr id="4" name="Rectangle: Rounded Corners 3">
            <a:extLst>
              <a:ext uri="{FF2B5EF4-FFF2-40B4-BE49-F238E27FC236}">
                <a16:creationId xmlns:a16="http://schemas.microsoft.com/office/drawing/2014/main" id="{0E57286D-238B-5D93-E8C5-8D18F7FE7B0C}"/>
              </a:ext>
            </a:extLst>
          </p:cNvPr>
          <p:cNvSpPr/>
          <p:nvPr/>
        </p:nvSpPr>
        <p:spPr>
          <a:xfrm>
            <a:off x="1106008" y="1472146"/>
            <a:ext cx="6935112" cy="1093509"/>
          </a:xfrm>
          <a:prstGeom prst="roundRect">
            <a:avLst/>
          </a:prstGeom>
          <a:blipFill>
            <a:blip r:embed="rId2"/>
            <a:tile tx="0" ty="0" sx="100000" sy="100000" flip="none" algn="tl"/>
          </a:blip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II. </a:t>
            </a:r>
            <a:r>
              <a:rPr lang="en-US" sz="3600" dirty="0">
                <a:solidFill>
                  <a:schemeClr val="tx1"/>
                </a:solidFill>
              </a:rPr>
              <a:t>False Security</a:t>
            </a:r>
          </a:p>
        </p:txBody>
      </p:sp>
    </p:spTree>
    <p:extLst>
      <p:ext uri="{BB962C8B-B14F-4D97-AF65-F5344CB8AC3E}">
        <p14:creationId xmlns:p14="http://schemas.microsoft.com/office/powerpoint/2010/main" val="3145493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DEC5918-1715-4FFD-80A1-3107D590A3F1}"/>
              </a:ext>
            </a:extLst>
          </p:cNvPr>
          <p:cNvSpPr>
            <a:spLocks noGrp="1" noChangeArrowheads="1"/>
          </p:cNvSpPr>
          <p:nvPr>
            <p:ph type="title"/>
          </p:nvPr>
        </p:nvSpPr>
        <p:spPr>
          <a:xfrm>
            <a:off x="457200" y="76200"/>
            <a:ext cx="8229600" cy="517689"/>
          </a:xfrm>
        </p:spPr>
        <p:txBody>
          <a:bodyPr/>
          <a:lstStyle/>
          <a:p>
            <a:r>
              <a:rPr lang="en-US" altLang="en-US" sz="3400" dirty="0">
                <a:solidFill>
                  <a:schemeClr val="bg1"/>
                </a:solidFill>
              </a:rPr>
              <a:t>14-15</a:t>
            </a:r>
          </a:p>
        </p:txBody>
      </p:sp>
      <p:sp>
        <p:nvSpPr>
          <p:cNvPr id="4099" name="Rectangle 3">
            <a:extLst>
              <a:ext uri="{FF2B5EF4-FFF2-40B4-BE49-F238E27FC236}">
                <a16:creationId xmlns:a16="http://schemas.microsoft.com/office/drawing/2014/main" id="{B2F93335-D7E2-448C-B28C-BBDE23EC24FF}"/>
              </a:ext>
            </a:extLst>
          </p:cNvPr>
          <p:cNvSpPr>
            <a:spLocks noGrp="1" noChangeArrowheads="1"/>
          </p:cNvSpPr>
          <p:nvPr>
            <p:ph idx="1"/>
          </p:nvPr>
        </p:nvSpPr>
        <p:spPr>
          <a:xfrm>
            <a:off x="457200" y="707011"/>
            <a:ext cx="8229600" cy="5722070"/>
          </a:xfrm>
        </p:spPr>
        <p:txBody>
          <a:bodyPr/>
          <a:lstStyle/>
          <a:p>
            <a:pPr>
              <a:lnSpc>
                <a:spcPct val="90000"/>
              </a:lnSpc>
              <a:spcBef>
                <a:spcPts val="600"/>
              </a:spcBef>
              <a:spcAft>
                <a:spcPts val="600"/>
              </a:spcAft>
              <a:buFont typeface="Wingdings" panose="05000000000000000000" pitchFamily="2" charset="2"/>
              <a:buChar char="§"/>
            </a:pPr>
            <a:r>
              <a:rPr lang="en-US" altLang="en-US" sz="3100" dirty="0">
                <a:solidFill>
                  <a:schemeClr val="bg1"/>
                </a:solidFill>
                <a:cs typeface="Arial" panose="020B0604020202020204" pitchFamily="34" charset="0"/>
              </a:rPr>
              <a:t>Israel and Judah mocked prophets…</a:t>
            </a:r>
          </a:p>
          <a:p>
            <a:pPr>
              <a:lnSpc>
                <a:spcPct val="90000"/>
              </a:lnSpc>
              <a:spcBef>
                <a:spcPts val="600"/>
              </a:spcBef>
              <a:spcAft>
                <a:spcPts val="600"/>
              </a:spcAft>
              <a:buFont typeface="Wingdings" panose="05000000000000000000" pitchFamily="2" charset="2"/>
              <a:buChar char="§"/>
            </a:pPr>
            <a:r>
              <a:rPr lang="en-US" altLang="en-US" sz="3100" dirty="0">
                <a:solidFill>
                  <a:schemeClr val="bg1"/>
                </a:solidFill>
                <a:cs typeface="Arial" panose="020B0604020202020204" pitchFamily="34" charset="0"/>
              </a:rPr>
              <a:t>Judah’s leaders bet on fastest horse (Assyria), with another secret bet on Egypt  </a:t>
            </a:r>
          </a:p>
          <a:p>
            <a:pPr>
              <a:lnSpc>
                <a:spcPct val="90000"/>
              </a:lnSpc>
              <a:spcBef>
                <a:spcPts val="600"/>
              </a:spcBef>
              <a:spcAft>
                <a:spcPts val="4200"/>
              </a:spcAft>
              <a:buFont typeface="Wingdings" panose="05000000000000000000" pitchFamily="2" charset="2"/>
              <a:buChar char="§"/>
            </a:pPr>
            <a:r>
              <a:rPr lang="en-US" altLang="en-US" sz="3100" dirty="0">
                <a:solidFill>
                  <a:schemeClr val="bg1"/>
                </a:solidFill>
                <a:cs typeface="Arial" panose="020B0604020202020204" pitchFamily="34" charset="0"/>
              </a:rPr>
              <a:t>They trusted lies, 15  </a:t>
            </a:r>
          </a:p>
          <a:p>
            <a:pPr marL="0" indent="0">
              <a:lnSpc>
                <a:spcPct val="90000"/>
              </a:lnSpc>
              <a:spcBef>
                <a:spcPts val="600"/>
              </a:spcBef>
              <a:spcAft>
                <a:spcPts val="900"/>
              </a:spcAft>
              <a:buNone/>
            </a:pPr>
            <a:endParaRPr lang="en-US" altLang="en-US" sz="3100" dirty="0">
              <a:solidFill>
                <a:schemeClr val="bg1"/>
              </a:solidFill>
              <a:cs typeface="Arial" panose="020B0604020202020204" pitchFamily="34" charset="0"/>
            </a:endParaRPr>
          </a:p>
        </p:txBody>
      </p:sp>
      <p:sp>
        <p:nvSpPr>
          <p:cNvPr id="2" name="Rectangle 1">
            <a:extLst>
              <a:ext uri="{FF2B5EF4-FFF2-40B4-BE49-F238E27FC236}">
                <a16:creationId xmlns:a16="http://schemas.microsoft.com/office/drawing/2014/main" id="{83FCE792-5AAC-1B84-5A89-DDCFDFFBC361}"/>
              </a:ext>
            </a:extLst>
          </p:cNvPr>
          <p:cNvSpPr/>
          <p:nvPr/>
        </p:nvSpPr>
        <p:spPr>
          <a:xfrm>
            <a:off x="1292914" y="2988297"/>
            <a:ext cx="6567600" cy="801279"/>
          </a:xfrm>
          <a:prstGeom prst="rect">
            <a:avLst/>
          </a:prstGeom>
          <a:solidFill>
            <a:srgbClr val="002060"/>
          </a:solidFill>
          <a:ln w="6350">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dirty="0">
                <a:solidFill>
                  <a:srgbClr val="FFFF99"/>
                </a:solidFill>
              </a:rPr>
              <a:t>You’re in good hands with Assyria!” </a:t>
            </a:r>
          </a:p>
        </p:txBody>
      </p:sp>
    </p:spTree>
    <p:extLst>
      <p:ext uri="{BB962C8B-B14F-4D97-AF65-F5344CB8AC3E}">
        <p14:creationId xmlns:p14="http://schemas.microsoft.com/office/powerpoint/2010/main" val="95522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DEC5918-1715-4FFD-80A1-3107D590A3F1}"/>
              </a:ext>
            </a:extLst>
          </p:cNvPr>
          <p:cNvSpPr>
            <a:spLocks noGrp="1" noChangeArrowheads="1"/>
          </p:cNvSpPr>
          <p:nvPr>
            <p:ph type="title"/>
          </p:nvPr>
        </p:nvSpPr>
        <p:spPr>
          <a:xfrm>
            <a:off x="457200" y="76200"/>
            <a:ext cx="8229600" cy="517689"/>
          </a:xfrm>
        </p:spPr>
        <p:txBody>
          <a:bodyPr/>
          <a:lstStyle/>
          <a:p>
            <a:r>
              <a:rPr lang="en-US" altLang="en-US" sz="3400" dirty="0">
                <a:solidFill>
                  <a:schemeClr val="bg1"/>
                </a:solidFill>
              </a:rPr>
              <a:t>Today</a:t>
            </a:r>
          </a:p>
        </p:txBody>
      </p:sp>
      <p:sp>
        <p:nvSpPr>
          <p:cNvPr id="4099" name="Rectangle 3">
            <a:extLst>
              <a:ext uri="{FF2B5EF4-FFF2-40B4-BE49-F238E27FC236}">
                <a16:creationId xmlns:a16="http://schemas.microsoft.com/office/drawing/2014/main" id="{B2F93335-D7E2-448C-B28C-BBDE23EC24FF}"/>
              </a:ext>
            </a:extLst>
          </p:cNvPr>
          <p:cNvSpPr>
            <a:spLocks noGrp="1" noChangeArrowheads="1"/>
          </p:cNvSpPr>
          <p:nvPr>
            <p:ph idx="1"/>
          </p:nvPr>
        </p:nvSpPr>
        <p:spPr>
          <a:xfrm>
            <a:off x="457200" y="678730"/>
            <a:ext cx="8229600" cy="5722070"/>
          </a:xfrm>
        </p:spPr>
        <p:txBody>
          <a:bodyPr/>
          <a:lstStyle/>
          <a:p>
            <a:pPr>
              <a:lnSpc>
                <a:spcPct val="90000"/>
              </a:lnSpc>
              <a:spcBef>
                <a:spcPts val="600"/>
              </a:spcBef>
              <a:spcAft>
                <a:spcPts val="900"/>
              </a:spcAft>
              <a:buFont typeface="Wingdings" panose="05000000000000000000" pitchFamily="2" charset="2"/>
              <a:buChar char="§"/>
            </a:pPr>
            <a:r>
              <a:rPr lang="en-US" altLang="en-US" sz="3100" dirty="0">
                <a:solidFill>
                  <a:srgbClr val="CCFFCC"/>
                </a:solidFill>
                <a:cs typeface="Arial" panose="020B0604020202020204" pitchFamily="34" charset="0"/>
              </a:rPr>
              <a:t>Personal</a:t>
            </a:r>
            <a:r>
              <a:rPr lang="en-US" altLang="en-US" sz="3100" dirty="0">
                <a:solidFill>
                  <a:schemeClr val="bg1"/>
                </a:solidFill>
                <a:cs typeface="Arial" panose="020B0604020202020204" pitchFamily="34" charset="0"/>
              </a:rPr>
              <a:t> security…  Alarms, insurance…</a:t>
            </a:r>
          </a:p>
          <a:p>
            <a:pPr>
              <a:lnSpc>
                <a:spcPct val="90000"/>
              </a:lnSpc>
              <a:spcBef>
                <a:spcPts val="600"/>
              </a:spcBef>
              <a:spcAft>
                <a:spcPts val="900"/>
              </a:spcAft>
              <a:buFont typeface="Wingdings" panose="05000000000000000000" pitchFamily="2" charset="2"/>
              <a:buChar char="§"/>
            </a:pPr>
            <a:r>
              <a:rPr lang="en-US" altLang="en-US" sz="3100" dirty="0">
                <a:solidFill>
                  <a:srgbClr val="CCFFCC"/>
                </a:solidFill>
                <a:cs typeface="Arial" panose="020B0604020202020204" pitchFamily="34" charset="0"/>
              </a:rPr>
              <a:t>National</a:t>
            </a:r>
            <a:r>
              <a:rPr lang="en-US" altLang="en-US" sz="3100" dirty="0">
                <a:solidFill>
                  <a:schemeClr val="bg1"/>
                </a:solidFill>
                <a:cs typeface="Arial" panose="020B0604020202020204" pitchFamily="34" charset="0"/>
              </a:rPr>
              <a:t> security…  Dn.5</a:t>
            </a:r>
          </a:p>
          <a:p>
            <a:pPr>
              <a:lnSpc>
                <a:spcPct val="90000"/>
              </a:lnSpc>
              <a:spcBef>
                <a:spcPts val="600"/>
              </a:spcBef>
              <a:spcAft>
                <a:spcPts val="900"/>
              </a:spcAft>
              <a:buFont typeface="Wingdings" panose="05000000000000000000" pitchFamily="2" charset="2"/>
              <a:buChar char="§"/>
            </a:pPr>
            <a:r>
              <a:rPr lang="en-US" altLang="en-US" sz="3100" dirty="0">
                <a:solidFill>
                  <a:srgbClr val="CCFFCC"/>
                </a:solidFill>
                <a:cs typeface="Arial" panose="020B0604020202020204" pitchFamily="34" charset="0"/>
              </a:rPr>
              <a:t>Financial</a:t>
            </a:r>
            <a:r>
              <a:rPr lang="en-US" altLang="en-US" sz="3100" dirty="0">
                <a:solidFill>
                  <a:schemeClr val="bg1"/>
                </a:solidFill>
                <a:cs typeface="Arial" panose="020B0604020202020204" pitchFamily="34" charset="0"/>
              </a:rPr>
              <a:t> security…   </a:t>
            </a:r>
          </a:p>
          <a:p>
            <a:pPr>
              <a:lnSpc>
                <a:spcPct val="90000"/>
              </a:lnSpc>
              <a:spcBef>
                <a:spcPts val="600"/>
              </a:spcBef>
              <a:spcAft>
                <a:spcPts val="600"/>
              </a:spcAft>
              <a:buFont typeface="Wingdings" panose="05000000000000000000" pitchFamily="2" charset="2"/>
              <a:buChar char="§"/>
            </a:pPr>
            <a:r>
              <a:rPr lang="en-US" altLang="en-US" sz="3100" dirty="0">
                <a:solidFill>
                  <a:srgbClr val="CCFFCC"/>
                </a:solidFill>
                <a:cs typeface="Arial" panose="020B0604020202020204" pitchFamily="34" charset="0"/>
              </a:rPr>
              <a:t>Eternal</a:t>
            </a:r>
            <a:r>
              <a:rPr lang="en-US" altLang="en-US" sz="3100" dirty="0">
                <a:solidFill>
                  <a:schemeClr val="bg1"/>
                </a:solidFill>
                <a:cs typeface="Arial" panose="020B0604020202020204" pitchFamily="34" charset="0"/>
              </a:rPr>
              <a:t> security…   Lk.16  </a:t>
            </a:r>
          </a:p>
          <a:p>
            <a:pPr marL="0" indent="0">
              <a:lnSpc>
                <a:spcPct val="90000"/>
              </a:lnSpc>
              <a:spcBef>
                <a:spcPts val="600"/>
              </a:spcBef>
              <a:spcAft>
                <a:spcPts val="600"/>
              </a:spcAft>
              <a:buNone/>
            </a:pPr>
            <a:endParaRPr lang="en-US" altLang="en-US" sz="3100" dirty="0">
              <a:solidFill>
                <a:schemeClr val="bg1"/>
              </a:solidFill>
              <a:cs typeface="Arial" panose="020B0604020202020204" pitchFamily="34" charset="0"/>
            </a:endParaRPr>
          </a:p>
          <a:p>
            <a:pPr marL="0" indent="0">
              <a:lnSpc>
                <a:spcPct val="90000"/>
              </a:lnSpc>
              <a:spcBef>
                <a:spcPts val="600"/>
              </a:spcBef>
              <a:spcAft>
                <a:spcPts val="900"/>
              </a:spcAft>
              <a:buNone/>
            </a:pPr>
            <a:endParaRPr lang="en-US" altLang="en-US" sz="3100" dirty="0">
              <a:solidFill>
                <a:schemeClr val="bg1"/>
              </a:solidFill>
              <a:cs typeface="Arial" panose="020B0604020202020204" pitchFamily="34" charset="0"/>
            </a:endParaRPr>
          </a:p>
        </p:txBody>
      </p:sp>
    </p:spTree>
    <p:extLst>
      <p:ext uri="{BB962C8B-B14F-4D97-AF65-F5344CB8AC3E}">
        <p14:creationId xmlns:p14="http://schemas.microsoft.com/office/powerpoint/2010/main" val="249208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1198324-19EB-A7BE-E505-7353FDB9A4FB}"/>
              </a:ext>
            </a:extLst>
          </p:cNvPr>
          <p:cNvSpPr/>
          <p:nvPr/>
        </p:nvSpPr>
        <p:spPr>
          <a:xfrm>
            <a:off x="2213036" y="867260"/>
            <a:ext cx="4736775" cy="414786"/>
          </a:xfrm>
          <a:prstGeom prst="roundRect">
            <a:avLst/>
          </a:prstGeom>
          <a:blipFill>
            <a:blip r:embed="rId2"/>
            <a:tile tx="0" ty="0" sx="100000" sy="100000" flip="none" algn="tl"/>
          </a:blip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I. </a:t>
            </a:r>
            <a:r>
              <a:rPr lang="en-US" sz="2400" dirty="0">
                <a:solidFill>
                  <a:schemeClr val="tx1"/>
                </a:solidFill>
              </a:rPr>
              <a:t>Why did God write the Bible? </a:t>
            </a:r>
          </a:p>
        </p:txBody>
      </p:sp>
      <p:sp>
        <p:nvSpPr>
          <p:cNvPr id="4" name="Rectangle: Rounded Corners 3">
            <a:extLst>
              <a:ext uri="{FF2B5EF4-FFF2-40B4-BE49-F238E27FC236}">
                <a16:creationId xmlns:a16="http://schemas.microsoft.com/office/drawing/2014/main" id="{0E57286D-238B-5D93-E8C5-8D18F7FE7B0C}"/>
              </a:ext>
            </a:extLst>
          </p:cNvPr>
          <p:cNvSpPr/>
          <p:nvPr/>
        </p:nvSpPr>
        <p:spPr>
          <a:xfrm>
            <a:off x="1106008" y="2028328"/>
            <a:ext cx="6935112" cy="1093509"/>
          </a:xfrm>
          <a:prstGeom prst="roundRect">
            <a:avLst/>
          </a:prstGeom>
          <a:blipFill>
            <a:blip r:embed="rId2"/>
            <a:tile tx="0" ty="0" sx="100000" sy="100000" flip="none" algn="tl"/>
          </a:blip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III. </a:t>
            </a:r>
            <a:r>
              <a:rPr lang="en-US" sz="3600" dirty="0">
                <a:solidFill>
                  <a:schemeClr val="tx1"/>
                </a:solidFill>
              </a:rPr>
              <a:t>True Security</a:t>
            </a:r>
          </a:p>
        </p:txBody>
      </p:sp>
      <p:sp>
        <p:nvSpPr>
          <p:cNvPr id="5" name="Rectangle: Rounded Corners 4">
            <a:extLst>
              <a:ext uri="{FF2B5EF4-FFF2-40B4-BE49-F238E27FC236}">
                <a16:creationId xmlns:a16="http://schemas.microsoft.com/office/drawing/2014/main" id="{1D96EB66-17FA-8216-EC3E-4376FF897F1E}"/>
              </a:ext>
            </a:extLst>
          </p:cNvPr>
          <p:cNvSpPr/>
          <p:nvPr/>
        </p:nvSpPr>
        <p:spPr>
          <a:xfrm>
            <a:off x="2205177" y="1443865"/>
            <a:ext cx="4736775" cy="414786"/>
          </a:xfrm>
          <a:prstGeom prst="roundRect">
            <a:avLst/>
          </a:prstGeom>
          <a:blipFill>
            <a:blip r:embed="rId2"/>
            <a:tile tx="0" ty="0" sx="100000" sy="100000" flip="none" algn="tl"/>
          </a:blip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II. </a:t>
            </a:r>
            <a:r>
              <a:rPr lang="en-US" sz="2400" dirty="0">
                <a:solidFill>
                  <a:schemeClr val="tx1"/>
                </a:solidFill>
              </a:rPr>
              <a:t>False Security</a:t>
            </a:r>
          </a:p>
        </p:txBody>
      </p:sp>
    </p:spTree>
    <p:extLst>
      <p:ext uri="{BB962C8B-B14F-4D97-AF65-F5344CB8AC3E}">
        <p14:creationId xmlns:p14="http://schemas.microsoft.com/office/powerpoint/2010/main" val="1848398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B42E51-39C0-414A-A134-D61721A83D82}"/>
              </a:ext>
            </a:extLst>
          </p:cNvPr>
          <p:cNvSpPr>
            <a:spLocks noGrp="1" noChangeArrowheads="1"/>
          </p:cNvSpPr>
          <p:nvPr>
            <p:ph type="title"/>
          </p:nvPr>
        </p:nvSpPr>
        <p:spPr>
          <a:xfrm>
            <a:off x="457200" y="76200"/>
            <a:ext cx="8229600" cy="762000"/>
          </a:xfrm>
        </p:spPr>
        <p:txBody>
          <a:bodyPr/>
          <a:lstStyle/>
          <a:p>
            <a:r>
              <a:rPr lang="en-US" altLang="en-US" sz="3400" baseline="30000" dirty="0">
                <a:solidFill>
                  <a:srgbClr val="FFC000"/>
                </a:solidFill>
                <a:effectLst>
                  <a:outerShdw blurRad="38100" dist="38100" dir="2700000" algn="tl">
                    <a:srgbClr val="000000"/>
                  </a:outerShdw>
                </a:effectLst>
              </a:rPr>
              <a:t>1. </a:t>
            </a:r>
            <a:r>
              <a:rPr lang="en-US" altLang="en-US" sz="3400" dirty="0">
                <a:solidFill>
                  <a:srgbClr val="FFFFCC"/>
                </a:solidFill>
                <a:effectLst>
                  <a:outerShdw blurRad="38100" dist="38100" dir="2700000" algn="tl">
                    <a:srgbClr val="000000"/>
                  </a:outerShdw>
                </a:effectLst>
              </a:rPr>
              <a:t>Who?  Lord</a:t>
            </a:r>
          </a:p>
        </p:txBody>
      </p:sp>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05584" y="820130"/>
            <a:ext cx="8534400" cy="5791200"/>
          </a:xfrm>
        </p:spPr>
        <p:txBody>
          <a:bodyPr/>
          <a:lstStyle/>
          <a:p>
            <a:r>
              <a:rPr lang="en-US" altLang="en-US" sz="3100" dirty="0">
                <a:solidFill>
                  <a:schemeClr val="bg1"/>
                </a:solidFill>
              </a:rPr>
              <a:t>1 Co.3</a:t>
            </a:r>
            <a:r>
              <a:rPr lang="en-US" altLang="en-US" sz="3100" baseline="30000" dirty="0">
                <a:solidFill>
                  <a:schemeClr val="bg1"/>
                </a:solidFill>
              </a:rPr>
              <a:t>9</a:t>
            </a:r>
            <a:r>
              <a:rPr lang="en-US" sz="3100" baseline="30000" dirty="0">
                <a:solidFill>
                  <a:schemeClr val="bg1"/>
                </a:solidFill>
              </a:rPr>
              <a:t> </a:t>
            </a:r>
            <a:r>
              <a:rPr lang="en-US" sz="3100" dirty="0">
                <a:solidFill>
                  <a:srgbClr val="CCFFFF"/>
                </a:solidFill>
              </a:rPr>
              <a:t>For we are God’s fellow workers; you are God’s field, you are God’s building.</a:t>
            </a:r>
          </a:p>
          <a:p>
            <a:pPr marL="457200" lvl="1" indent="0">
              <a:buNone/>
            </a:pPr>
            <a:r>
              <a:rPr lang="en-US" altLang="en-US" sz="2400" dirty="0">
                <a:solidFill>
                  <a:srgbClr val="FFFF00"/>
                </a:solidFill>
              </a:rPr>
              <a:t>1. </a:t>
            </a:r>
            <a:r>
              <a:rPr lang="en-US" altLang="en-US" sz="3100" dirty="0">
                <a:solidFill>
                  <a:schemeClr val="bg1"/>
                </a:solidFill>
              </a:rPr>
              <a:t>Process of building</a:t>
            </a:r>
          </a:p>
          <a:p>
            <a:pPr marL="457200" lvl="1" indent="0">
              <a:spcAft>
                <a:spcPts val="600"/>
              </a:spcAft>
              <a:buNone/>
            </a:pPr>
            <a:r>
              <a:rPr lang="en-US" altLang="en-US" sz="2400" dirty="0">
                <a:solidFill>
                  <a:srgbClr val="FFFF00"/>
                </a:solidFill>
              </a:rPr>
              <a:t>2. </a:t>
            </a:r>
            <a:r>
              <a:rPr lang="en-US" altLang="en-US" sz="3100" dirty="0">
                <a:solidFill>
                  <a:schemeClr val="bg1"/>
                </a:solidFill>
              </a:rPr>
              <a:t>The building itself</a:t>
            </a:r>
          </a:p>
          <a:p>
            <a:pPr>
              <a:buFont typeface="Arial" panose="020B0604020202020204" pitchFamily="34" charset="0"/>
              <a:buChar char="•"/>
            </a:pPr>
            <a:r>
              <a:rPr lang="en-US" altLang="en-US" sz="3100" dirty="0">
                <a:solidFill>
                  <a:schemeClr val="bg1"/>
                </a:solidFill>
              </a:rPr>
              <a:t>Ep.4</a:t>
            </a:r>
            <a:r>
              <a:rPr lang="en-US" altLang="en-US" sz="3100" baseline="30000" dirty="0">
                <a:solidFill>
                  <a:schemeClr val="bg1"/>
                </a:solidFill>
              </a:rPr>
              <a:t>12</a:t>
            </a:r>
            <a:r>
              <a:rPr lang="en-US" altLang="en-US" sz="3100" dirty="0">
                <a:solidFill>
                  <a:schemeClr val="bg1"/>
                </a:solidFill>
              </a:rPr>
              <a:t> </a:t>
            </a:r>
            <a:r>
              <a:rPr lang="en-US" altLang="en-US" sz="3100" dirty="0">
                <a:solidFill>
                  <a:srgbClr val="CCFFFF"/>
                </a:solidFill>
              </a:rPr>
              <a:t>…for the edifying of the body of Christ</a:t>
            </a:r>
          </a:p>
        </p:txBody>
      </p:sp>
    </p:spTree>
    <p:extLst>
      <p:ext uri="{BB962C8B-B14F-4D97-AF65-F5344CB8AC3E}">
        <p14:creationId xmlns:p14="http://schemas.microsoft.com/office/powerpoint/2010/main" val="248512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B42E51-39C0-414A-A134-D61721A83D82}"/>
              </a:ext>
            </a:extLst>
          </p:cNvPr>
          <p:cNvSpPr>
            <a:spLocks noGrp="1" noChangeArrowheads="1"/>
          </p:cNvSpPr>
          <p:nvPr>
            <p:ph type="title"/>
          </p:nvPr>
        </p:nvSpPr>
        <p:spPr>
          <a:xfrm>
            <a:off x="457200" y="76200"/>
            <a:ext cx="8229600" cy="762000"/>
          </a:xfrm>
        </p:spPr>
        <p:txBody>
          <a:bodyPr/>
          <a:lstStyle/>
          <a:p>
            <a:r>
              <a:rPr lang="en-US" altLang="en-US" sz="3400" baseline="30000" dirty="0">
                <a:solidFill>
                  <a:srgbClr val="FFC000"/>
                </a:solidFill>
                <a:effectLst>
                  <a:outerShdw blurRad="38100" dist="38100" dir="2700000" algn="tl">
                    <a:srgbClr val="000000"/>
                  </a:outerShdw>
                </a:effectLst>
              </a:rPr>
              <a:t>2. </a:t>
            </a:r>
            <a:r>
              <a:rPr lang="en-US" altLang="en-US" sz="3400" dirty="0">
                <a:solidFill>
                  <a:srgbClr val="FFFFCC"/>
                </a:solidFill>
                <a:effectLst>
                  <a:outerShdw blurRad="38100" dist="38100" dir="2700000" algn="tl">
                    <a:srgbClr val="000000"/>
                  </a:outerShdw>
                </a:effectLst>
              </a:rPr>
              <a:t>Where?  Zion </a:t>
            </a:r>
            <a:r>
              <a:rPr lang="en-US" altLang="en-US" sz="3000" dirty="0">
                <a:solidFill>
                  <a:schemeClr val="bg1"/>
                </a:solidFill>
                <a:effectLst>
                  <a:outerShdw blurRad="38100" dist="38100" dir="2700000" algn="tl">
                    <a:srgbClr val="000000"/>
                  </a:outerShdw>
                </a:effectLst>
              </a:rPr>
              <a:t>(2:2-3)</a:t>
            </a:r>
          </a:p>
        </p:txBody>
      </p:sp>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05584" y="820130"/>
            <a:ext cx="8534400" cy="5791200"/>
          </a:xfrm>
        </p:spPr>
        <p:txBody>
          <a:bodyPr/>
          <a:lstStyle/>
          <a:p>
            <a:r>
              <a:rPr lang="en-US" altLang="en-US" dirty="0">
                <a:solidFill>
                  <a:schemeClr val="bg1"/>
                </a:solidFill>
              </a:rPr>
              <a:t>Heb.12</a:t>
            </a:r>
            <a:r>
              <a:rPr lang="en-US" altLang="en-US" baseline="30000" dirty="0">
                <a:solidFill>
                  <a:schemeClr val="bg1"/>
                </a:solidFill>
              </a:rPr>
              <a:t>22</a:t>
            </a:r>
            <a:r>
              <a:rPr lang="en-US" baseline="30000" dirty="0">
                <a:solidFill>
                  <a:schemeClr val="bg1"/>
                </a:solidFill>
              </a:rPr>
              <a:t> </a:t>
            </a:r>
            <a:r>
              <a:rPr lang="en-US" sz="3100" dirty="0">
                <a:solidFill>
                  <a:srgbClr val="CCFFFF"/>
                </a:solidFill>
              </a:rPr>
              <a:t>But you have come to </a:t>
            </a:r>
            <a:r>
              <a:rPr lang="en-US" sz="3100" u="sng" dirty="0">
                <a:solidFill>
                  <a:srgbClr val="CCFFFF"/>
                </a:solidFill>
              </a:rPr>
              <a:t>Mount Zion </a:t>
            </a:r>
            <a:r>
              <a:rPr lang="en-US" sz="3100" dirty="0">
                <a:solidFill>
                  <a:srgbClr val="CCFFFF"/>
                </a:solidFill>
              </a:rPr>
              <a:t>and to the </a:t>
            </a:r>
            <a:r>
              <a:rPr lang="en-US" sz="3100" u="sng" dirty="0">
                <a:solidFill>
                  <a:srgbClr val="CCFFFF"/>
                </a:solidFill>
              </a:rPr>
              <a:t>city</a:t>
            </a:r>
            <a:r>
              <a:rPr lang="en-US" sz="3100" dirty="0">
                <a:solidFill>
                  <a:srgbClr val="CCFFFF"/>
                </a:solidFill>
              </a:rPr>
              <a:t> of the living God, the </a:t>
            </a:r>
            <a:r>
              <a:rPr lang="en-US" sz="3100" u="sng" dirty="0">
                <a:solidFill>
                  <a:srgbClr val="CCFFFF"/>
                </a:solidFill>
              </a:rPr>
              <a:t>heavenly Jerusalem</a:t>
            </a:r>
            <a:r>
              <a:rPr lang="en-US" sz="3100" dirty="0">
                <a:solidFill>
                  <a:srgbClr val="CCFFFF"/>
                </a:solidFill>
              </a:rPr>
              <a:t>, to an innumerable company of angels,   </a:t>
            </a:r>
            <a:r>
              <a:rPr lang="en-US" sz="3100" baseline="30000" dirty="0">
                <a:solidFill>
                  <a:schemeClr val="bg1"/>
                </a:solidFill>
              </a:rPr>
              <a:t>23</a:t>
            </a:r>
            <a:r>
              <a:rPr lang="en-US" sz="3100" dirty="0">
                <a:solidFill>
                  <a:srgbClr val="CCFFFF"/>
                </a:solidFill>
              </a:rPr>
              <a:t> to the general assembly and church of the firstborn who are registered in heaven, to God the Judge of all, to the spirits of just men made perfect,   </a:t>
            </a:r>
            <a:r>
              <a:rPr lang="en-US" sz="3100" baseline="30000" dirty="0">
                <a:solidFill>
                  <a:schemeClr val="bg1"/>
                </a:solidFill>
              </a:rPr>
              <a:t>24</a:t>
            </a:r>
            <a:r>
              <a:rPr lang="en-US" sz="3100" dirty="0">
                <a:solidFill>
                  <a:srgbClr val="CCFFFF"/>
                </a:solidFill>
              </a:rPr>
              <a:t> to Jesus the Mediator of the new covenant, and to the blood of sprinkling that speaks better things than that of Abel.</a:t>
            </a:r>
            <a:endParaRPr lang="en-US" altLang="en-US" dirty="0">
              <a:solidFill>
                <a:srgbClr val="CCFFFF"/>
              </a:solidFill>
            </a:endParaRPr>
          </a:p>
        </p:txBody>
      </p:sp>
    </p:spTree>
    <p:extLst>
      <p:ext uri="{BB962C8B-B14F-4D97-AF65-F5344CB8AC3E}">
        <p14:creationId xmlns:p14="http://schemas.microsoft.com/office/powerpoint/2010/main" val="173403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B42E51-39C0-414A-A134-D61721A83D82}"/>
              </a:ext>
            </a:extLst>
          </p:cNvPr>
          <p:cNvSpPr>
            <a:spLocks noGrp="1" noChangeArrowheads="1"/>
          </p:cNvSpPr>
          <p:nvPr>
            <p:ph type="title"/>
          </p:nvPr>
        </p:nvSpPr>
        <p:spPr>
          <a:xfrm>
            <a:off x="457200" y="76200"/>
            <a:ext cx="8229600" cy="762000"/>
          </a:xfrm>
        </p:spPr>
        <p:txBody>
          <a:bodyPr/>
          <a:lstStyle/>
          <a:p>
            <a:r>
              <a:rPr lang="en-US" altLang="en-US" sz="3400" baseline="30000" dirty="0">
                <a:solidFill>
                  <a:srgbClr val="FFC000"/>
                </a:solidFill>
                <a:effectLst>
                  <a:outerShdw blurRad="38100" dist="38100" dir="2700000" algn="tl">
                    <a:srgbClr val="000000"/>
                  </a:outerShdw>
                </a:effectLst>
              </a:rPr>
              <a:t>3. </a:t>
            </a:r>
            <a:r>
              <a:rPr lang="en-US" altLang="en-US" sz="3400" dirty="0">
                <a:solidFill>
                  <a:srgbClr val="FFFFCC"/>
                </a:solidFill>
                <a:effectLst>
                  <a:outerShdw blurRad="38100" dist="38100" dir="2700000" algn="tl">
                    <a:srgbClr val="000000"/>
                  </a:outerShdw>
                </a:effectLst>
              </a:rPr>
              <a:t>What?   Stone . . . foundation</a:t>
            </a:r>
            <a:endParaRPr lang="en-US" altLang="en-US" sz="3400" dirty="0">
              <a:solidFill>
                <a:schemeClr val="bg1"/>
              </a:solidFill>
              <a:effectLst>
                <a:outerShdw blurRad="38100" dist="38100" dir="2700000" algn="tl">
                  <a:srgbClr val="000000"/>
                </a:outerShdw>
              </a:effectLst>
            </a:endParaRPr>
          </a:p>
        </p:txBody>
      </p:sp>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05584" y="820130"/>
            <a:ext cx="8534400" cy="5791200"/>
          </a:xfrm>
        </p:spPr>
        <p:txBody>
          <a:bodyPr/>
          <a:lstStyle/>
          <a:p>
            <a:pPr marL="457200" lvl="1" indent="-457200" algn="ctr">
              <a:buNone/>
            </a:pPr>
            <a:r>
              <a:rPr lang="en-US" altLang="en-US" sz="3100" u="sng" dirty="0">
                <a:solidFill>
                  <a:srgbClr val="FFFF99"/>
                </a:solidFill>
              </a:rPr>
              <a:t>Stone</a:t>
            </a:r>
          </a:p>
          <a:p>
            <a:pPr lvl="1">
              <a:spcAft>
                <a:spcPts val="600"/>
              </a:spcAft>
            </a:pPr>
            <a:r>
              <a:rPr lang="en-US" altLang="en-US" sz="3100" dirty="0">
                <a:solidFill>
                  <a:schemeClr val="bg1"/>
                </a:solidFill>
              </a:rPr>
              <a:t>True security against death and Hades.</a:t>
            </a:r>
          </a:p>
          <a:p>
            <a:r>
              <a:rPr lang="en-US" altLang="en-US" sz="3100" dirty="0">
                <a:solidFill>
                  <a:schemeClr val="bg1"/>
                </a:solidFill>
              </a:rPr>
              <a:t>1 Co.3</a:t>
            </a:r>
            <a:r>
              <a:rPr lang="en-US" altLang="en-US" sz="3100" baseline="30000" dirty="0">
                <a:solidFill>
                  <a:schemeClr val="bg1"/>
                </a:solidFill>
              </a:rPr>
              <a:t>11</a:t>
            </a:r>
            <a:r>
              <a:rPr lang="en-US" altLang="en-US" sz="3100" dirty="0">
                <a:solidFill>
                  <a:schemeClr val="bg1"/>
                </a:solidFill>
              </a:rPr>
              <a:t> </a:t>
            </a:r>
            <a:r>
              <a:rPr lang="en-US" sz="3100" dirty="0">
                <a:solidFill>
                  <a:srgbClr val="CCFFFF"/>
                </a:solidFill>
              </a:rPr>
              <a:t>For no other foundation can anyone lay than that which is laid, which is Jesus Christ.</a:t>
            </a:r>
          </a:p>
          <a:p>
            <a:endParaRPr lang="en-US" sz="3100" dirty="0">
              <a:solidFill>
                <a:srgbClr val="CCFFFF"/>
              </a:solidFill>
            </a:endParaRPr>
          </a:p>
          <a:p>
            <a:pPr marL="457200" lvl="1" indent="-457200" algn="ctr">
              <a:buNone/>
            </a:pPr>
            <a:r>
              <a:rPr lang="en-US" sz="3100" dirty="0">
                <a:solidFill>
                  <a:srgbClr val="CCFFFF"/>
                </a:solidFill>
              </a:rPr>
              <a:t> </a:t>
            </a:r>
            <a:r>
              <a:rPr lang="en-US" altLang="en-US" sz="3100" u="sng" dirty="0">
                <a:solidFill>
                  <a:srgbClr val="FFFF99"/>
                </a:solidFill>
              </a:rPr>
              <a:t>Tested</a:t>
            </a:r>
            <a:r>
              <a:rPr lang="en-US" altLang="en-US" sz="3100" dirty="0">
                <a:solidFill>
                  <a:srgbClr val="FFFF00"/>
                </a:solidFill>
              </a:rPr>
              <a:t> </a:t>
            </a:r>
            <a:r>
              <a:rPr lang="en-US" altLang="en-US" sz="3100" dirty="0">
                <a:solidFill>
                  <a:srgbClr val="FFFFFF"/>
                </a:solidFill>
              </a:rPr>
              <a:t>Stone</a:t>
            </a:r>
          </a:p>
          <a:p>
            <a:pPr lvl="1"/>
            <a:r>
              <a:rPr lang="en-US" altLang="en-US" sz="3100" dirty="0">
                <a:solidFill>
                  <a:srgbClr val="FFFFFF"/>
                </a:solidFill>
              </a:rPr>
              <a:t>… in all points tempted as we are, yet without  sin, Hb.4:15.</a:t>
            </a:r>
          </a:p>
          <a:p>
            <a:endParaRPr lang="en-US" altLang="en-US" sz="3100" dirty="0">
              <a:solidFill>
                <a:srgbClr val="CCFFFF"/>
              </a:solidFill>
            </a:endParaRPr>
          </a:p>
        </p:txBody>
      </p:sp>
    </p:spTree>
    <p:extLst>
      <p:ext uri="{BB962C8B-B14F-4D97-AF65-F5344CB8AC3E}">
        <p14:creationId xmlns:p14="http://schemas.microsoft.com/office/powerpoint/2010/main" val="236277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B42E51-39C0-414A-A134-D61721A83D82}"/>
              </a:ext>
            </a:extLst>
          </p:cNvPr>
          <p:cNvSpPr>
            <a:spLocks noGrp="1" noChangeArrowheads="1"/>
          </p:cNvSpPr>
          <p:nvPr>
            <p:ph type="title"/>
          </p:nvPr>
        </p:nvSpPr>
        <p:spPr>
          <a:xfrm>
            <a:off x="457200" y="76200"/>
            <a:ext cx="8229600" cy="762000"/>
          </a:xfrm>
        </p:spPr>
        <p:txBody>
          <a:bodyPr/>
          <a:lstStyle/>
          <a:p>
            <a:r>
              <a:rPr lang="en-US" altLang="en-US" sz="3400" baseline="30000" dirty="0">
                <a:solidFill>
                  <a:srgbClr val="FFC000"/>
                </a:solidFill>
                <a:effectLst>
                  <a:outerShdw blurRad="38100" dist="38100" dir="2700000" algn="tl">
                    <a:srgbClr val="000000"/>
                  </a:outerShdw>
                </a:effectLst>
              </a:rPr>
              <a:t>3. </a:t>
            </a:r>
            <a:r>
              <a:rPr lang="en-US" altLang="en-US" sz="3400" dirty="0">
                <a:solidFill>
                  <a:srgbClr val="FFFFCC"/>
                </a:solidFill>
                <a:effectLst>
                  <a:outerShdw blurRad="38100" dist="38100" dir="2700000" algn="tl">
                    <a:srgbClr val="000000"/>
                  </a:outerShdw>
                </a:effectLst>
              </a:rPr>
              <a:t>What?   Stone . . . foundation</a:t>
            </a:r>
            <a:endParaRPr lang="en-US" altLang="en-US" sz="3400" dirty="0">
              <a:solidFill>
                <a:schemeClr val="bg1"/>
              </a:solidFill>
              <a:effectLst>
                <a:outerShdw blurRad="38100" dist="38100" dir="2700000" algn="tl">
                  <a:srgbClr val="000000"/>
                </a:outerShdw>
              </a:effectLst>
            </a:endParaRPr>
          </a:p>
        </p:txBody>
      </p:sp>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05584" y="820130"/>
            <a:ext cx="8534400" cy="5791200"/>
          </a:xfrm>
        </p:spPr>
        <p:txBody>
          <a:bodyPr/>
          <a:lstStyle/>
          <a:p>
            <a:pPr marL="457200" lvl="1" indent="-457200" algn="ctr">
              <a:buNone/>
            </a:pPr>
            <a:r>
              <a:rPr lang="en-US" altLang="en-US" sz="3100" u="sng" dirty="0">
                <a:solidFill>
                  <a:srgbClr val="FFFF99"/>
                </a:solidFill>
              </a:rPr>
              <a:t>Precious</a:t>
            </a:r>
            <a:r>
              <a:rPr lang="en-US" altLang="en-US" sz="3100" dirty="0">
                <a:solidFill>
                  <a:srgbClr val="FFFF00"/>
                </a:solidFill>
              </a:rPr>
              <a:t> </a:t>
            </a:r>
            <a:r>
              <a:rPr lang="en-US" altLang="en-US" sz="3100" dirty="0">
                <a:solidFill>
                  <a:schemeClr val="bg1"/>
                </a:solidFill>
              </a:rPr>
              <a:t>Stone</a:t>
            </a:r>
          </a:p>
          <a:p>
            <a:pPr lvl="1"/>
            <a:r>
              <a:rPr lang="en-US" altLang="en-US" sz="3100" dirty="0">
                <a:solidFill>
                  <a:schemeClr val="bg1"/>
                </a:solidFill>
              </a:rPr>
              <a:t>Flawless  </a:t>
            </a:r>
          </a:p>
          <a:p>
            <a:r>
              <a:rPr lang="en-US" altLang="en-US" sz="3100" dirty="0">
                <a:solidFill>
                  <a:schemeClr val="bg1"/>
                </a:solidFill>
              </a:rPr>
              <a:t>1 Pt.2</a:t>
            </a:r>
            <a:r>
              <a:rPr lang="en-US" altLang="en-US" sz="3100" baseline="30000" dirty="0">
                <a:solidFill>
                  <a:schemeClr val="bg1"/>
                </a:solidFill>
              </a:rPr>
              <a:t>22</a:t>
            </a:r>
            <a:r>
              <a:rPr lang="en-US" altLang="en-US" sz="3100" dirty="0">
                <a:solidFill>
                  <a:schemeClr val="bg1"/>
                </a:solidFill>
              </a:rPr>
              <a:t> </a:t>
            </a:r>
            <a:r>
              <a:rPr lang="en-US" altLang="en-US" sz="3100" dirty="0">
                <a:solidFill>
                  <a:srgbClr val="CCFFFF"/>
                </a:solidFill>
              </a:rPr>
              <a:t>Who committed no sin, Nor was deceit found in His mouth.</a:t>
            </a:r>
          </a:p>
          <a:p>
            <a:pPr marL="0" indent="0">
              <a:buNone/>
            </a:pPr>
            <a:endParaRPr lang="en-US" altLang="en-US" sz="3100" dirty="0">
              <a:solidFill>
                <a:srgbClr val="CCFFFF"/>
              </a:solidFill>
            </a:endParaRPr>
          </a:p>
          <a:p>
            <a:pPr marL="457200" lvl="1" indent="-457200" algn="ctr">
              <a:buNone/>
            </a:pPr>
            <a:r>
              <a:rPr lang="en-US" altLang="en-US" sz="3100" u="sng" dirty="0">
                <a:solidFill>
                  <a:srgbClr val="FFFF99"/>
                </a:solidFill>
              </a:rPr>
              <a:t>Corner</a:t>
            </a:r>
            <a:r>
              <a:rPr lang="en-US" altLang="en-US" sz="3100" dirty="0">
                <a:solidFill>
                  <a:srgbClr val="FFFF00"/>
                </a:solidFill>
              </a:rPr>
              <a:t> </a:t>
            </a:r>
            <a:r>
              <a:rPr lang="en-US" altLang="en-US" sz="3100" dirty="0">
                <a:solidFill>
                  <a:srgbClr val="FFFFFF"/>
                </a:solidFill>
              </a:rPr>
              <a:t>Stone</a:t>
            </a:r>
          </a:p>
          <a:p>
            <a:pPr lvl="0"/>
            <a:r>
              <a:rPr lang="en-US" altLang="en-US" sz="3100" dirty="0">
                <a:solidFill>
                  <a:srgbClr val="FFFFFF"/>
                </a:solidFill>
              </a:rPr>
              <a:t>1 Co.10</a:t>
            </a:r>
            <a:r>
              <a:rPr lang="en-US" altLang="en-US" sz="3100" baseline="30000" dirty="0">
                <a:solidFill>
                  <a:srgbClr val="FFFFFF"/>
                </a:solidFill>
              </a:rPr>
              <a:t>11</a:t>
            </a:r>
            <a:r>
              <a:rPr lang="en-US" altLang="en-US" sz="3100" dirty="0">
                <a:solidFill>
                  <a:srgbClr val="FFFFFF"/>
                </a:solidFill>
              </a:rPr>
              <a:t> </a:t>
            </a:r>
            <a:r>
              <a:rPr lang="en-US" altLang="en-US" sz="3100" dirty="0">
                <a:solidFill>
                  <a:srgbClr val="CCFFFF"/>
                </a:solidFill>
              </a:rPr>
              <a:t>upon Whom the ends of the ages have come. </a:t>
            </a:r>
          </a:p>
          <a:p>
            <a:pPr lvl="1"/>
            <a:r>
              <a:rPr lang="en-US" altLang="en-US" sz="3100" dirty="0">
                <a:solidFill>
                  <a:srgbClr val="FFFFFF"/>
                </a:solidFill>
              </a:rPr>
              <a:t>Cornerstone brought two walls together</a:t>
            </a:r>
          </a:p>
          <a:p>
            <a:pPr lvl="1"/>
            <a:r>
              <a:rPr lang="en-US" altLang="en-US" sz="3100" dirty="0">
                <a:solidFill>
                  <a:srgbClr val="FFFFFF"/>
                </a:solidFill>
              </a:rPr>
              <a:t>Corner: where both parts (ages) meet…</a:t>
            </a:r>
          </a:p>
          <a:p>
            <a:endParaRPr lang="en-US" altLang="en-US" sz="3100" dirty="0">
              <a:solidFill>
                <a:srgbClr val="CCFFFF"/>
              </a:solidFill>
            </a:endParaRPr>
          </a:p>
        </p:txBody>
      </p:sp>
    </p:spTree>
    <p:extLst>
      <p:ext uri="{BB962C8B-B14F-4D97-AF65-F5344CB8AC3E}">
        <p14:creationId xmlns:p14="http://schemas.microsoft.com/office/powerpoint/2010/main" val="325533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B42E51-39C0-414A-A134-D61721A83D82}"/>
              </a:ext>
            </a:extLst>
          </p:cNvPr>
          <p:cNvSpPr>
            <a:spLocks noGrp="1" noChangeArrowheads="1"/>
          </p:cNvSpPr>
          <p:nvPr>
            <p:ph type="title"/>
          </p:nvPr>
        </p:nvSpPr>
        <p:spPr>
          <a:xfrm>
            <a:off x="457200" y="76200"/>
            <a:ext cx="8229600" cy="762000"/>
          </a:xfrm>
        </p:spPr>
        <p:txBody>
          <a:bodyPr/>
          <a:lstStyle/>
          <a:p>
            <a:r>
              <a:rPr lang="en-US" altLang="en-US" sz="3400" baseline="30000" dirty="0">
                <a:solidFill>
                  <a:srgbClr val="FFC000"/>
                </a:solidFill>
                <a:effectLst>
                  <a:outerShdw blurRad="38100" dist="38100" dir="2700000" algn="tl">
                    <a:srgbClr val="000000"/>
                  </a:outerShdw>
                </a:effectLst>
              </a:rPr>
              <a:t>4. </a:t>
            </a:r>
            <a:r>
              <a:rPr lang="en-US" altLang="en-US" sz="3400" dirty="0">
                <a:solidFill>
                  <a:srgbClr val="FFFFCC"/>
                </a:solidFill>
                <a:effectLst>
                  <a:outerShdw blurRad="38100" dist="38100" dir="2700000" algn="tl">
                    <a:srgbClr val="000000"/>
                  </a:outerShdw>
                </a:effectLst>
              </a:rPr>
              <a:t>Why?   </a:t>
            </a:r>
            <a:endParaRPr lang="en-US" altLang="en-US" sz="3400" dirty="0">
              <a:solidFill>
                <a:schemeClr val="bg1"/>
              </a:solidFill>
              <a:effectLst>
                <a:outerShdw blurRad="38100" dist="38100" dir="2700000" algn="tl">
                  <a:srgbClr val="000000"/>
                </a:outerShdw>
              </a:effectLst>
            </a:endParaRPr>
          </a:p>
        </p:txBody>
      </p:sp>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05584" y="820130"/>
            <a:ext cx="8534400" cy="5791200"/>
          </a:xfrm>
        </p:spPr>
        <p:txBody>
          <a:bodyPr/>
          <a:lstStyle/>
          <a:p>
            <a:r>
              <a:rPr lang="en-US" altLang="en-US" dirty="0">
                <a:solidFill>
                  <a:schemeClr val="bg1"/>
                </a:solidFill>
              </a:rPr>
              <a:t>Is.28</a:t>
            </a:r>
            <a:r>
              <a:rPr lang="en-US" altLang="en-US" baseline="30000" dirty="0">
                <a:solidFill>
                  <a:schemeClr val="bg1"/>
                </a:solidFill>
              </a:rPr>
              <a:t>16</a:t>
            </a:r>
            <a:r>
              <a:rPr lang="en-US" baseline="30000" dirty="0">
                <a:solidFill>
                  <a:schemeClr val="bg1"/>
                </a:solidFill>
              </a:rPr>
              <a:t> </a:t>
            </a:r>
            <a:r>
              <a:rPr lang="en-US" sz="3100" dirty="0">
                <a:solidFill>
                  <a:srgbClr val="CCFFFF"/>
                </a:solidFill>
              </a:rPr>
              <a:t> Whoever believes will not be in haste</a:t>
            </a:r>
          </a:p>
          <a:p>
            <a:pPr lvl="1"/>
            <a:r>
              <a:rPr lang="en-US" altLang="en-US" sz="3100" dirty="0">
                <a:solidFill>
                  <a:schemeClr val="bg1"/>
                </a:solidFill>
              </a:rPr>
              <a:t>Haste implies panic, insecurity</a:t>
            </a:r>
          </a:p>
          <a:p>
            <a:pPr lvl="1"/>
            <a:r>
              <a:rPr lang="en-US" altLang="en-US" sz="3100" dirty="0">
                <a:solidFill>
                  <a:schemeClr val="bg1"/>
                </a:solidFill>
              </a:rPr>
              <a:t>God’s people can build their lives on His promises</a:t>
            </a:r>
          </a:p>
        </p:txBody>
      </p:sp>
    </p:spTree>
    <p:extLst>
      <p:ext uri="{BB962C8B-B14F-4D97-AF65-F5344CB8AC3E}">
        <p14:creationId xmlns:p14="http://schemas.microsoft.com/office/powerpoint/2010/main" val="164335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B42E51-39C0-414A-A134-D61721A83D82}"/>
              </a:ext>
            </a:extLst>
          </p:cNvPr>
          <p:cNvSpPr>
            <a:spLocks noGrp="1" noChangeArrowheads="1"/>
          </p:cNvSpPr>
          <p:nvPr>
            <p:ph type="title"/>
          </p:nvPr>
        </p:nvSpPr>
        <p:spPr>
          <a:xfrm>
            <a:off x="457200" y="76200"/>
            <a:ext cx="8229600" cy="593103"/>
          </a:xfrm>
        </p:spPr>
        <p:txBody>
          <a:bodyPr/>
          <a:lstStyle/>
          <a:p>
            <a:r>
              <a:rPr lang="en-US" altLang="en-US" sz="3400" baseline="30000" dirty="0">
                <a:solidFill>
                  <a:srgbClr val="FFC000"/>
                </a:solidFill>
                <a:effectLst>
                  <a:outerShdw blurRad="38100" dist="38100" dir="2700000" algn="tl">
                    <a:srgbClr val="000000"/>
                  </a:outerShdw>
                </a:effectLst>
              </a:rPr>
              <a:t>5. </a:t>
            </a:r>
            <a:r>
              <a:rPr lang="en-US" altLang="en-US" sz="3400" dirty="0">
                <a:solidFill>
                  <a:srgbClr val="FFFFCC"/>
                </a:solidFill>
                <a:effectLst>
                  <a:outerShdw blurRad="38100" dist="38100" dir="2700000" algn="tl">
                    <a:srgbClr val="000000"/>
                  </a:outerShdw>
                </a:effectLst>
              </a:rPr>
              <a:t>When?   </a:t>
            </a:r>
            <a:r>
              <a:rPr lang="en-US" altLang="en-US" sz="3400" dirty="0">
                <a:solidFill>
                  <a:schemeClr val="bg1"/>
                </a:solidFill>
                <a:effectLst>
                  <a:outerShdw blurRad="38100" dist="38100" dir="2700000" algn="tl">
                    <a:srgbClr val="000000"/>
                  </a:outerShdw>
                </a:effectLst>
              </a:rPr>
              <a:t>(2:2-3)</a:t>
            </a:r>
          </a:p>
        </p:txBody>
      </p:sp>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05584" y="772995"/>
            <a:ext cx="8534400" cy="5791200"/>
          </a:xfrm>
        </p:spPr>
        <p:txBody>
          <a:bodyPr/>
          <a:lstStyle/>
          <a:p>
            <a:pPr>
              <a:spcAft>
                <a:spcPts val="600"/>
              </a:spcAft>
            </a:pPr>
            <a:r>
              <a:rPr lang="en-US" altLang="en-US" dirty="0">
                <a:solidFill>
                  <a:schemeClr val="bg1"/>
                </a:solidFill>
              </a:rPr>
              <a:t>Lk.20</a:t>
            </a:r>
            <a:r>
              <a:rPr lang="en-US" altLang="en-US" baseline="30000" dirty="0">
                <a:solidFill>
                  <a:schemeClr val="bg1"/>
                </a:solidFill>
              </a:rPr>
              <a:t>17</a:t>
            </a:r>
            <a:r>
              <a:rPr lang="en-US" altLang="en-US" dirty="0">
                <a:solidFill>
                  <a:schemeClr val="bg1"/>
                </a:solidFill>
              </a:rPr>
              <a:t> </a:t>
            </a:r>
            <a:r>
              <a:rPr lang="en-US" sz="3400" dirty="0">
                <a:solidFill>
                  <a:srgbClr val="CCFFFF"/>
                </a:solidFill>
                <a:latin typeface="Calibri" panose="020F0502020204030204" pitchFamily="34" charset="0"/>
                <a:ea typeface="Times New Roman" panose="02020603050405020304" pitchFamily="18" charset="0"/>
              </a:rPr>
              <a:t>‘…stone that the builders </a:t>
            </a:r>
            <a:r>
              <a:rPr lang="en-US" sz="3400" i="1" u="sng" dirty="0">
                <a:solidFill>
                  <a:srgbClr val="CCFFFF"/>
                </a:solidFill>
                <a:latin typeface="Calibri" panose="020F0502020204030204" pitchFamily="34" charset="0"/>
                <a:ea typeface="Times New Roman" panose="02020603050405020304" pitchFamily="18" charset="0"/>
              </a:rPr>
              <a:t>rejected</a:t>
            </a:r>
            <a:r>
              <a:rPr lang="en-US" sz="3400" dirty="0">
                <a:solidFill>
                  <a:srgbClr val="CCFFFF"/>
                </a:solidFill>
                <a:latin typeface="Calibri" panose="020F0502020204030204" pitchFamily="34" charset="0"/>
                <a:ea typeface="Times New Roman" panose="02020603050405020304" pitchFamily="18" charset="0"/>
              </a:rPr>
              <a:t> has become the cornerstone’</a:t>
            </a:r>
          </a:p>
          <a:p>
            <a:pPr lvl="1">
              <a:spcAft>
                <a:spcPts val="600"/>
              </a:spcAft>
            </a:pPr>
            <a:r>
              <a:rPr lang="en-US" altLang="en-US" sz="3100" dirty="0">
                <a:solidFill>
                  <a:schemeClr val="bg1"/>
                </a:solidFill>
              </a:rPr>
              <a:t>Rejected Stone that make building unique </a:t>
            </a:r>
          </a:p>
          <a:p>
            <a:pPr lvl="1">
              <a:spcAft>
                <a:spcPts val="600"/>
              </a:spcAft>
            </a:pPr>
            <a:r>
              <a:rPr lang="en-US" altLang="en-US" sz="3100" dirty="0">
                <a:solidFill>
                  <a:schemeClr val="bg1"/>
                </a:solidFill>
              </a:rPr>
              <a:t>Establish the church but leave Christ out!?</a:t>
            </a:r>
          </a:p>
          <a:p>
            <a:pPr lvl="2">
              <a:spcAft>
                <a:spcPts val="600"/>
              </a:spcAft>
            </a:pPr>
            <a:r>
              <a:rPr lang="en-US" altLang="en-US" sz="3100" dirty="0">
                <a:solidFill>
                  <a:srgbClr val="CCFFFF"/>
                </a:solidFill>
              </a:rPr>
              <a:t>“Rejected” </a:t>
            </a:r>
            <a:r>
              <a:rPr lang="en-US" altLang="en-US" sz="3100" dirty="0">
                <a:solidFill>
                  <a:schemeClr val="bg1"/>
                </a:solidFill>
              </a:rPr>
              <a:t>– </a:t>
            </a:r>
            <a:r>
              <a:rPr lang="en-US" altLang="en-US" sz="3100" i="1" dirty="0">
                <a:solidFill>
                  <a:schemeClr val="bg1"/>
                </a:solidFill>
              </a:rPr>
              <a:t>to reject after testing</a:t>
            </a:r>
          </a:p>
          <a:p>
            <a:pPr lvl="1">
              <a:spcAft>
                <a:spcPts val="300"/>
              </a:spcAft>
            </a:pPr>
            <a:r>
              <a:rPr lang="en-US" altLang="en-US" sz="3100" dirty="0">
                <a:solidFill>
                  <a:schemeClr val="bg1"/>
                </a:solidFill>
              </a:rPr>
              <a:t>How do people reject Christ?   Jn.12:48 – </a:t>
            </a:r>
          </a:p>
          <a:p>
            <a:pPr marL="457200" lvl="1" indent="0">
              <a:spcAft>
                <a:spcPts val="600"/>
              </a:spcAft>
              <a:buNone/>
            </a:pPr>
            <a:r>
              <a:rPr lang="en-US" altLang="en-US" sz="3100" baseline="30000" dirty="0">
                <a:solidFill>
                  <a:srgbClr val="FFFF00"/>
                </a:solidFill>
              </a:rPr>
              <a:t>    </a:t>
            </a:r>
            <a:r>
              <a:rPr lang="en-US" altLang="en-US" sz="3100" dirty="0">
                <a:solidFill>
                  <a:srgbClr val="FFC000"/>
                </a:solidFill>
              </a:rPr>
              <a:t>–</a:t>
            </a:r>
            <a:r>
              <a:rPr lang="en-US" altLang="en-US" sz="3100" baseline="30000" dirty="0">
                <a:solidFill>
                  <a:srgbClr val="FFFF00"/>
                </a:solidFill>
              </a:rPr>
              <a:t> 1</a:t>
            </a:r>
            <a:r>
              <a:rPr lang="en-US" altLang="en-US" sz="3100" dirty="0">
                <a:solidFill>
                  <a:schemeClr val="bg1"/>
                </a:solidFill>
              </a:rPr>
              <a:t>reject  </a:t>
            </a:r>
            <a:r>
              <a:rPr lang="en-US" altLang="en-US" sz="3100" baseline="30000" dirty="0">
                <a:solidFill>
                  <a:srgbClr val="00B0F0"/>
                </a:solidFill>
              </a:rPr>
              <a:t>2</a:t>
            </a:r>
            <a:r>
              <a:rPr lang="en-US" altLang="en-US" sz="3100" dirty="0">
                <a:solidFill>
                  <a:schemeClr val="bg1"/>
                </a:solidFill>
              </a:rPr>
              <a:t>Me   </a:t>
            </a:r>
            <a:r>
              <a:rPr lang="en-US" altLang="en-US" sz="3100" baseline="30000" dirty="0">
                <a:solidFill>
                  <a:srgbClr val="FFFF00"/>
                </a:solidFill>
              </a:rPr>
              <a:t>1</a:t>
            </a:r>
            <a:r>
              <a:rPr lang="en-US" altLang="en-US" sz="3100" dirty="0">
                <a:solidFill>
                  <a:schemeClr val="bg1"/>
                </a:solidFill>
              </a:rPr>
              <a:t>receive not   </a:t>
            </a:r>
            <a:r>
              <a:rPr lang="en-US" altLang="en-US" sz="3100" baseline="30000" dirty="0">
                <a:solidFill>
                  <a:srgbClr val="00B0F0"/>
                </a:solidFill>
              </a:rPr>
              <a:t>2</a:t>
            </a:r>
            <a:r>
              <a:rPr lang="en-US" altLang="en-US" sz="3100" dirty="0">
                <a:solidFill>
                  <a:schemeClr val="bg1"/>
                </a:solidFill>
              </a:rPr>
              <a:t>My words </a:t>
            </a:r>
            <a:r>
              <a:rPr lang="en-US" altLang="en-US" sz="3100" dirty="0">
                <a:solidFill>
                  <a:srgbClr val="FFC000"/>
                </a:solidFill>
              </a:rPr>
              <a:t>–</a:t>
            </a:r>
            <a:r>
              <a:rPr lang="en-US" altLang="en-US" sz="3100" dirty="0">
                <a:solidFill>
                  <a:schemeClr val="bg1"/>
                </a:solidFill>
              </a:rPr>
              <a:t> </a:t>
            </a:r>
          </a:p>
          <a:p>
            <a:pPr lvl="2"/>
            <a:r>
              <a:rPr lang="en-US" altLang="en-US" sz="3100" dirty="0">
                <a:solidFill>
                  <a:srgbClr val="FFFF99"/>
                </a:solidFill>
              </a:rPr>
              <a:t>We may refuse His word, but cannot escape his judgment.   </a:t>
            </a:r>
            <a:r>
              <a:rPr lang="en-US" altLang="en-US" sz="3100" dirty="0">
                <a:solidFill>
                  <a:schemeClr val="bg1"/>
                </a:solidFill>
              </a:rPr>
              <a:t>Lk.20:18</a:t>
            </a:r>
          </a:p>
        </p:txBody>
      </p:sp>
      <p:sp>
        <p:nvSpPr>
          <p:cNvPr id="4" name="Speech Bubble: Rectangle 3">
            <a:extLst>
              <a:ext uri="{FF2B5EF4-FFF2-40B4-BE49-F238E27FC236}">
                <a16:creationId xmlns:a16="http://schemas.microsoft.com/office/drawing/2014/main" id="{60B4CB3A-3CFD-C9EB-C68F-FC96F19E1087}"/>
              </a:ext>
            </a:extLst>
          </p:cNvPr>
          <p:cNvSpPr/>
          <p:nvPr/>
        </p:nvSpPr>
        <p:spPr>
          <a:xfrm>
            <a:off x="1077232" y="122548"/>
            <a:ext cx="6992121" cy="1300899"/>
          </a:xfrm>
          <a:prstGeom prst="wedgeRectCallout">
            <a:avLst>
              <a:gd name="adj1" fmla="val -18425"/>
              <a:gd name="adj2" fmla="val 111658"/>
            </a:avLst>
          </a:prstGeom>
          <a:solidFill>
            <a:schemeClr val="accent6">
              <a:lumMod val="50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dirty="0">
                <a:solidFill>
                  <a:srgbClr val="FFFF99"/>
                </a:solidFill>
              </a:rPr>
              <a:t>Stone remains intact.</a:t>
            </a:r>
          </a:p>
          <a:p>
            <a:pPr algn="ctr"/>
            <a:r>
              <a:rPr lang="en-US" sz="3100" dirty="0">
                <a:solidFill>
                  <a:srgbClr val="FFFF99"/>
                </a:solidFill>
              </a:rPr>
              <a:t>To reject Christ is to destroy ourselves.</a:t>
            </a:r>
          </a:p>
        </p:txBody>
      </p:sp>
    </p:spTree>
    <p:extLst>
      <p:ext uri="{BB962C8B-B14F-4D97-AF65-F5344CB8AC3E}">
        <p14:creationId xmlns:p14="http://schemas.microsoft.com/office/powerpoint/2010/main" val="142032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right)">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DEC5918-1715-4FFD-80A1-3107D590A3F1}"/>
              </a:ext>
            </a:extLst>
          </p:cNvPr>
          <p:cNvSpPr>
            <a:spLocks noGrp="1" noChangeArrowheads="1"/>
          </p:cNvSpPr>
          <p:nvPr>
            <p:ph type="title"/>
          </p:nvPr>
        </p:nvSpPr>
        <p:spPr>
          <a:xfrm>
            <a:off x="457200" y="76200"/>
            <a:ext cx="8229600" cy="762000"/>
          </a:xfrm>
        </p:spPr>
        <p:txBody>
          <a:bodyPr/>
          <a:lstStyle/>
          <a:p>
            <a:r>
              <a:rPr lang="en-US" altLang="en-US" sz="3400" dirty="0">
                <a:solidFill>
                  <a:schemeClr val="bg1"/>
                </a:solidFill>
              </a:rPr>
              <a:t>Get a piece of the rock…</a:t>
            </a:r>
          </a:p>
        </p:txBody>
      </p:sp>
      <p:sp>
        <p:nvSpPr>
          <p:cNvPr id="4099" name="Rectangle 3">
            <a:extLst>
              <a:ext uri="{FF2B5EF4-FFF2-40B4-BE49-F238E27FC236}">
                <a16:creationId xmlns:a16="http://schemas.microsoft.com/office/drawing/2014/main" id="{B2F93335-D7E2-448C-B28C-BBDE23EC24FF}"/>
              </a:ext>
            </a:extLst>
          </p:cNvPr>
          <p:cNvSpPr>
            <a:spLocks noGrp="1" noChangeArrowheads="1"/>
          </p:cNvSpPr>
          <p:nvPr>
            <p:ph idx="1"/>
          </p:nvPr>
        </p:nvSpPr>
        <p:spPr>
          <a:xfrm>
            <a:off x="381784" y="914400"/>
            <a:ext cx="8385142" cy="5486400"/>
          </a:xfrm>
        </p:spPr>
        <p:txBody>
          <a:bodyPr/>
          <a:lstStyle/>
          <a:p>
            <a:pPr marL="0" indent="0">
              <a:lnSpc>
                <a:spcPct val="90000"/>
              </a:lnSpc>
              <a:spcAft>
                <a:spcPts val="400"/>
              </a:spcAft>
              <a:buNone/>
            </a:pPr>
            <a:endParaRPr lang="en-US" altLang="en-US" sz="3100" dirty="0">
              <a:solidFill>
                <a:srgbClr val="FFFFCC"/>
              </a:solidFill>
            </a:endParaRPr>
          </a:p>
          <a:p>
            <a:pPr marL="0" indent="0">
              <a:lnSpc>
                <a:spcPct val="90000"/>
              </a:lnSpc>
              <a:spcAft>
                <a:spcPts val="400"/>
              </a:spcAft>
              <a:buNone/>
            </a:pPr>
            <a:endParaRPr lang="en-US" altLang="en-US" sz="3100" dirty="0">
              <a:solidFill>
                <a:srgbClr val="FFFFCC"/>
              </a:solidFill>
            </a:endParaRPr>
          </a:p>
          <a:p>
            <a:pPr marL="0" indent="0">
              <a:lnSpc>
                <a:spcPct val="90000"/>
              </a:lnSpc>
              <a:spcAft>
                <a:spcPts val="400"/>
              </a:spcAft>
              <a:buNone/>
            </a:pPr>
            <a:endParaRPr lang="en-US" altLang="en-US" sz="3100" dirty="0">
              <a:solidFill>
                <a:srgbClr val="FFFFCC"/>
              </a:solidFill>
            </a:endParaRPr>
          </a:p>
          <a:p>
            <a:pPr marL="0" indent="0">
              <a:lnSpc>
                <a:spcPct val="90000"/>
              </a:lnSpc>
              <a:spcAft>
                <a:spcPts val="400"/>
              </a:spcAft>
              <a:buNone/>
            </a:pPr>
            <a:endParaRPr lang="en-US" altLang="en-US" sz="3100" dirty="0">
              <a:solidFill>
                <a:srgbClr val="FFFFCC"/>
              </a:solidFill>
            </a:endParaRPr>
          </a:p>
          <a:p>
            <a:pPr marL="0" indent="0">
              <a:lnSpc>
                <a:spcPct val="90000"/>
              </a:lnSpc>
              <a:spcAft>
                <a:spcPts val="400"/>
              </a:spcAft>
              <a:buNone/>
            </a:pPr>
            <a:endParaRPr lang="en-US" altLang="en-US" sz="3100" dirty="0">
              <a:solidFill>
                <a:srgbClr val="FFFFCC"/>
              </a:solidFill>
            </a:endParaRPr>
          </a:p>
          <a:p>
            <a:pPr marL="0" indent="0">
              <a:lnSpc>
                <a:spcPct val="90000"/>
              </a:lnSpc>
              <a:spcAft>
                <a:spcPts val="400"/>
              </a:spcAft>
              <a:buNone/>
            </a:pPr>
            <a:endParaRPr lang="en-US" altLang="en-US" sz="3100" dirty="0">
              <a:solidFill>
                <a:srgbClr val="FFFFCC"/>
              </a:solidFill>
            </a:endParaRPr>
          </a:p>
          <a:p>
            <a:pPr marL="0" indent="0">
              <a:lnSpc>
                <a:spcPct val="90000"/>
              </a:lnSpc>
              <a:spcBef>
                <a:spcPts val="1200"/>
              </a:spcBef>
              <a:spcAft>
                <a:spcPts val="400"/>
              </a:spcAft>
              <a:buNone/>
            </a:pPr>
            <a:r>
              <a:rPr lang="en-US" altLang="en-US" sz="3100" dirty="0">
                <a:solidFill>
                  <a:schemeClr val="bg1"/>
                </a:solidFill>
              </a:rPr>
              <a:t>General Eisenhower master-minded invasion of North Africa in Gibraltar’s tunnels.</a:t>
            </a:r>
          </a:p>
          <a:p>
            <a:pPr marL="0" indent="0">
              <a:lnSpc>
                <a:spcPct val="90000"/>
              </a:lnSpc>
              <a:spcAft>
                <a:spcPts val="400"/>
              </a:spcAft>
              <a:buNone/>
            </a:pPr>
            <a:r>
              <a:rPr lang="en-US" altLang="en-US" sz="3100" dirty="0">
                <a:solidFill>
                  <a:schemeClr val="bg1"/>
                </a:solidFill>
              </a:rPr>
              <a:t>Only spot of land in continental Europe that remained in Allied hands throughout WWII.</a:t>
            </a:r>
          </a:p>
        </p:txBody>
      </p:sp>
      <p:pic>
        <p:nvPicPr>
          <p:cNvPr id="2" name="Picture 1">
            <a:extLst>
              <a:ext uri="{FF2B5EF4-FFF2-40B4-BE49-F238E27FC236}">
                <a16:creationId xmlns:a16="http://schemas.microsoft.com/office/drawing/2014/main" id="{6EC75C66-5B77-4C21-95D2-383A93A9FB61}"/>
              </a:ext>
            </a:extLst>
          </p:cNvPr>
          <p:cNvPicPr>
            <a:picLocks noChangeAspect="1"/>
          </p:cNvPicPr>
          <p:nvPr/>
        </p:nvPicPr>
        <p:blipFill>
          <a:blip r:embed="rId2"/>
          <a:stretch>
            <a:fillRect/>
          </a:stretch>
        </p:blipFill>
        <p:spPr>
          <a:xfrm>
            <a:off x="2121038" y="908908"/>
            <a:ext cx="4911360" cy="3274240"/>
          </a:xfrm>
          <a:prstGeom prst="rect">
            <a:avLst/>
          </a:prstGeom>
        </p:spPr>
      </p:pic>
    </p:spTree>
    <p:extLst>
      <p:ext uri="{BB962C8B-B14F-4D97-AF65-F5344CB8AC3E}">
        <p14:creationId xmlns:p14="http://schemas.microsoft.com/office/powerpoint/2010/main" val="371506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B42E51-39C0-414A-A134-D61721A83D82}"/>
              </a:ext>
            </a:extLst>
          </p:cNvPr>
          <p:cNvSpPr>
            <a:spLocks noGrp="1" noChangeArrowheads="1"/>
          </p:cNvSpPr>
          <p:nvPr>
            <p:ph type="title"/>
          </p:nvPr>
        </p:nvSpPr>
        <p:spPr>
          <a:xfrm>
            <a:off x="457200" y="76200"/>
            <a:ext cx="8229600" cy="593103"/>
          </a:xfrm>
        </p:spPr>
        <p:txBody>
          <a:bodyPr/>
          <a:lstStyle/>
          <a:p>
            <a:r>
              <a:rPr lang="en-US" altLang="en-US" sz="3400" baseline="30000" dirty="0">
                <a:solidFill>
                  <a:srgbClr val="FFC000"/>
                </a:solidFill>
                <a:effectLst>
                  <a:outerShdw blurRad="38100" dist="38100" dir="2700000" algn="tl">
                    <a:srgbClr val="000000"/>
                  </a:outerShdw>
                </a:effectLst>
              </a:rPr>
              <a:t>5. </a:t>
            </a:r>
            <a:r>
              <a:rPr lang="en-US" altLang="en-US" sz="3400" dirty="0">
                <a:solidFill>
                  <a:srgbClr val="FFFFCC"/>
                </a:solidFill>
                <a:effectLst>
                  <a:outerShdw blurRad="38100" dist="38100" dir="2700000" algn="tl">
                    <a:srgbClr val="000000"/>
                  </a:outerShdw>
                </a:effectLst>
              </a:rPr>
              <a:t>When?   (2:2-3)</a:t>
            </a:r>
            <a:endParaRPr lang="en-US" altLang="en-US" sz="3400" dirty="0">
              <a:solidFill>
                <a:schemeClr val="bg1"/>
              </a:solidFill>
              <a:effectLst>
                <a:outerShdw blurRad="38100" dist="38100" dir="2700000" algn="tl">
                  <a:srgbClr val="000000"/>
                </a:outerShdw>
              </a:effectLst>
            </a:endParaRPr>
          </a:p>
        </p:txBody>
      </p:sp>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05584" y="772995"/>
            <a:ext cx="8534400" cy="5791200"/>
          </a:xfrm>
        </p:spPr>
        <p:txBody>
          <a:bodyPr/>
          <a:lstStyle/>
          <a:p>
            <a:r>
              <a:rPr lang="en-US" altLang="en-US" sz="3100" dirty="0">
                <a:solidFill>
                  <a:schemeClr val="bg1"/>
                </a:solidFill>
                <a:latin typeface="Calibri" panose="020F0502020204030204" pitchFamily="34" charset="0"/>
                <a:cs typeface="Calibri" panose="020F0502020204030204" pitchFamily="34" charset="0"/>
              </a:rPr>
              <a:t>Rom.9</a:t>
            </a:r>
            <a:r>
              <a:rPr lang="en-US" altLang="en-US" sz="3100" baseline="30000" dirty="0">
                <a:solidFill>
                  <a:schemeClr val="bg1"/>
                </a:solidFill>
              </a:rPr>
              <a:t>32</a:t>
            </a:r>
            <a:r>
              <a:rPr lang="en-US" altLang="en-US" sz="3100" dirty="0">
                <a:solidFill>
                  <a:schemeClr val="bg1"/>
                </a:solidFill>
              </a:rPr>
              <a:t> </a:t>
            </a:r>
            <a:r>
              <a:rPr lang="en-US" altLang="en-US" sz="3100" dirty="0">
                <a:solidFill>
                  <a:srgbClr val="CCFFFF"/>
                </a:solidFill>
                <a:latin typeface="Calibri" panose="020F0502020204030204" pitchFamily="34" charset="0"/>
                <a:cs typeface="Calibri" panose="020F0502020204030204" pitchFamily="34" charset="0"/>
              </a:rPr>
              <a:t>For they stumbled at that stumbling stone.  </a:t>
            </a:r>
            <a:r>
              <a:rPr lang="en-US" altLang="en-US" sz="3100" baseline="30000" dirty="0">
                <a:solidFill>
                  <a:schemeClr val="bg1"/>
                </a:solidFill>
              </a:rPr>
              <a:t>33</a:t>
            </a:r>
            <a:r>
              <a:rPr lang="en-US" altLang="en-US" sz="3100" dirty="0">
                <a:solidFill>
                  <a:schemeClr val="bg1"/>
                </a:solidFill>
              </a:rPr>
              <a:t> </a:t>
            </a:r>
            <a:r>
              <a:rPr lang="en-US" sz="3100" dirty="0">
                <a:solidFill>
                  <a:srgbClr val="CCFFFF"/>
                </a:solidFill>
                <a:latin typeface="Calibri" panose="020F0502020204030204" pitchFamily="34" charset="0"/>
                <a:ea typeface="Times New Roman" panose="02020603050405020304" pitchFamily="18" charset="0"/>
                <a:cs typeface="Calibri" panose="020F0502020204030204" pitchFamily="34" charset="0"/>
              </a:rPr>
              <a:t>…I am laying in Zion a stone of stumbling, and a rock of offense; and whoever believes in him will not be put to shame. </a:t>
            </a:r>
          </a:p>
          <a:p>
            <a:pPr marL="571500" lvl="1" indent="-284163">
              <a:spcAft>
                <a:spcPts val="600"/>
              </a:spcAft>
            </a:pPr>
            <a:r>
              <a:rPr lang="en-US" altLang="en-US" sz="3100" dirty="0">
                <a:solidFill>
                  <a:schemeClr val="bg1"/>
                </a:solidFill>
                <a:latin typeface="Calibri" panose="020F0502020204030204" pitchFamily="34" charset="0"/>
                <a:cs typeface="Calibri" panose="020F0502020204030204" pitchFamily="34" charset="0"/>
              </a:rPr>
              <a:t>Israel sought salvation in their own covenants  (Assyria / Egypt).  They did not trust God   </a:t>
            </a:r>
          </a:p>
          <a:p>
            <a:pPr marL="571500" lvl="1" indent="-284163"/>
            <a:r>
              <a:rPr lang="en-US" altLang="en-US" sz="3100" dirty="0">
                <a:solidFill>
                  <a:schemeClr val="bg1"/>
                </a:solidFill>
                <a:latin typeface="Calibri" panose="020F0502020204030204" pitchFamily="34" charset="0"/>
                <a:cs typeface="Calibri" panose="020F0502020204030204" pitchFamily="34" charset="0"/>
              </a:rPr>
              <a:t>When Jesus came, history repeated:  Jn.11:49-50, covenant with death (Lord’s death): rejected Him, destroyed ‘selves.</a:t>
            </a:r>
          </a:p>
          <a:p>
            <a:pPr lvl="2"/>
            <a:r>
              <a:rPr lang="en-US" altLang="en-US" sz="3100" dirty="0">
                <a:solidFill>
                  <a:schemeClr val="bg1"/>
                </a:solidFill>
                <a:latin typeface="Calibri" panose="020F0502020204030204" pitchFamily="34" charset="0"/>
                <a:cs typeface="Calibri" panose="020F0502020204030204" pitchFamily="34" charset="0"/>
              </a:rPr>
              <a:t>Jews rejected Jesus; Father received Him, Mt.3:16f.</a:t>
            </a:r>
          </a:p>
        </p:txBody>
      </p:sp>
    </p:spTree>
    <p:extLst>
      <p:ext uri="{BB962C8B-B14F-4D97-AF65-F5344CB8AC3E}">
        <p14:creationId xmlns:p14="http://schemas.microsoft.com/office/powerpoint/2010/main" val="231736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B42E51-39C0-414A-A134-D61721A83D82}"/>
              </a:ext>
            </a:extLst>
          </p:cNvPr>
          <p:cNvSpPr>
            <a:spLocks noGrp="1" noChangeArrowheads="1"/>
          </p:cNvSpPr>
          <p:nvPr>
            <p:ph type="title"/>
          </p:nvPr>
        </p:nvSpPr>
        <p:spPr>
          <a:xfrm>
            <a:off x="457200" y="76200"/>
            <a:ext cx="8229600" cy="593103"/>
          </a:xfrm>
        </p:spPr>
        <p:txBody>
          <a:bodyPr/>
          <a:lstStyle/>
          <a:p>
            <a:r>
              <a:rPr lang="en-US" altLang="en-US" sz="3400" baseline="30000" dirty="0">
                <a:solidFill>
                  <a:srgbClr val="FFC000"/>
                </a:solidFill>
                <a:effectLst>
                  <a:outerShdw blurRad="38100" dist="38100" dir="2700000" algn="tl">
                    <a:srgbClr val="000000"/>
                  </a:outerShdw>
                </a:effectLst>
              </a:rPr>
              <a:t>5. </a:t>
            </a:r>
            <a:r>
              <a:rPr lang="en-US" altLang="en-US" sz="3400" dirty="0">
                <a:solidFill>
                  <a:srgbClr val="FFFFCC"/>
                </a:solidFill>
                <a:effectLst>
                  <a:outerShdw blurRad="38100" dist="38100" dir="2700000" algn="tl">
                    <a:srgbClr val="000000"/>
                  </a:outerShdw>
                </a:effectLst>
              </a:rPr>
              <a:t>When?   (2:2-3)</a:t>
            </a:r>
            <a:endParaRPr lang="en-US" altLang="en-US" sz="3400" dirty="0">
              <a:solidFill>
                <a:schemeClr val="bg1"/>
              </a:solidFill>
              <a:effectLst>
                <a:outerShdw blurRad="38100" dist="38100" dir="2700000" algn="tl">
                  <a:srgbClr val="000000"/>
                </a:outerShdw>
              </a:effectLst>
            </a:endParaRPr>
          </a:p>
        </p:txBody>
      </p:sp>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05584" y="772995"/>
            <a:ext cx="8534400" cy="5791200"/>
          </a:xfrm>
        </p:spPr>
        <p:txBody>
          <a:bodyPr/>
          <a:lstStyle/>
          <a:p>
            <a:r>
              <a:rPr lang="en-US" altLang="en-US" sz="3100" dirty="0">
                <a:solidFill>
                  <a:schemeClr val="bg1"/>
                </a:solidFill>
              </a:rPr>
              <a:t>Ep.2</a:t>
            </a:r>
            <a:r>
              <a:rPr lang="en-US" altLang="en-US" sz="3100" baseline="30000" dirty="0">
                <a:solidFill>
                  <a:schemeClr val="bg1"/>
                </a:solidFill>
              </a:rPr>
              <a:t>20</a:t>
            </a:r>
            <a:r>
              <a:rPr lang="en-US" altLang="en-US" sz="3100" dirty="0">
                <a:solidFill>
                  <a:schemeClr val="bg1"/>
                </a:solidFill>
              </a:rPr>
              <a:t> </a:t>
            </a:r>
            <a:r>
              <a:rPr lang="en-US" sz="3100" dirty="0">
                <a:solidFill>
                  <a:srgbClr val="CCFFFF"/>
                </a:solidFill>
                <a:latin typeface="Calibri" panose="020F0502020204030204" pitchFamily="34" charset="0"/>
                <a:ea typeface="Times New Roman" panose="02020603050405020304" pitchFamily="18" charset="0"/>
                <a:cs typeface="Calibri" panose="020F0502020204030204" pitchFamily="34" charset="0"/>
              </a:rPr>
              <a:t>…built on the foundation of the apostles and prophets, Jesus  Christ Himself being the chief cornerstone, </a:t>
            </a:r>
            <a:r>
              <a:rPr lang="en-US" sz="3100" baseline="30000" dirty="0">
                <a:solidFill>
                  <a:schemeClr val="bg1"/>
                </a:solidFill>
                <a:latin typeface="Calibri" panose="020F0502020204030204" pitchFamily="34" charset="0"/>
                <a:ea typeface="Times New Roman" panose="02020603050405020304" pitchFamily="18" charset="0"/>
                <a:cs typeface="Calibri" panose="020F0502020204030204" pitchFamily="34" charset="0"/>
              </a:rPr>
              <a:t>21</a:t>
            </a:r>
            <a:r>
              <a:rPr lang="en-US" sz="3100" b="1" baseline="30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100" dirty="0">
                <a:solidFill>
                  <a:srgbClr val="CCFFFF"/>
                </a:solidFill>
                <a:latin typeface="Calibri" panose="020F0502020204030204" pitchFamily="34" charset="0"/>
                <a:ea typeface="Times New Roman" panose="02020603050405020304" pitchFamily="18" charset="0"/>
                <a:cs typeface="Calibri" panose="020F0502020204030204" pitchFamily="34" charset="0"/>
              </a:rPr>
              <a:t>in whom the whole building, being fitted together, grows into a holy temple in the Lord, </a:t>
            </a:r>
            <a:r>
              <a:rPr lang="en-US" sz="3100" baseline="30000" dirty="0">
                <a:solidFill>
                  <a:schemeClr val="bg1"/>
                </a:solidFill>
                <a:latin typeface="Calibri" panose="020F0502020204030204" pitchFamily="34" charset="0"/>
                <a:ea typeface="Times New Roman" panose="02020603050405020304" pitchFamily="18" charset="0"/>
                <a:cs typeface="Calibri" panose="020F0502020204030204" pitchFamily="34" charset="0"/>
              </a:rPr>
              <a:t>22</a:t>
            </a:r>
            <a:r>
              <a:rPr lang="en-US" sz="3100" dirty="0">
                <a:solidFill>
                  <a:srgbClr val="CCFFFF"/>
                </a:solidFill>
                <a:latin typeface="Calibri" panose="020F0502020204030204" pitchFamily="34" charset="0"/>
                <a:ea typeface="Times New Roman" panose="02020603050405020304" pitchFamily="18" charset="0"/>
                <a:cs typeface="Calibri" panose="020F0502020204030204" pitchFamily="34" charset="0"/>
              </a:rPr>
              <a:t>  in whom you also are being built together for a dwelling place of God in the Spirit.</a:t>
            </a:r>
          </a:p>
          <a:p>
            <a:pPr lvl="1"/>
            <a:r>
              <a:rPr lang="en-US" altLang="en-US" sz="3100" dirty="0">
                <a:solidFill>
                  <a:schemeClr val="bg1"/>
                </a:solidFill>
                <a:latin typeface="Calibri" panose="020F0502020204030204" pitchFamily="34" charset="0"/>
                <a:cs typeface="Calibri" panose="020F0502020204030204" pitchFamily="34" charset="0"/>
              </a:rPr>
              <a:t>Foundation: apostles / prophets</a:t>
            </a:r>
          </a:p>
          <a:p>
            <a:pPr lvl="1"/>
            <a:r>
              <a:rPr lang="en-US" altLang="en-US" sz="3100" dirty="0">
                <a:solidFill>
                  <a:schemeClr val="bg1"/>
                </a:solidFill>
                <a:latin typeface="Calibri" panose="020F0502020204030204" pitchFamily="34" charset="0"/>
                <a:cs typeface="Calibri" panose="020F0502020204030204" pitchFamily="34" charset="0"/>
              </a:rPr>
              <a:t>Chief cornerstone: brought two walls together</a:t>
            </a:r>
          </a:p>
          <a:p>
            <a:pPr lvl="1"/>
            <a:r>
              <a:rPr lang="en-US" altLang="en-US" sz="3100" dirty="0">
                <a:solidFill>
                  <a:schemeClr val="bg1"/>
                </a:solidFill>
                <a:latin typeface="Calibri" panose="020F0502020204030204" pitchFamily="34" charset="0"/>
                <a:cs typeface="Calibri" panose="020F0502020204030204" pitchFamily="34" charset="0"/>
              </a:rPr>
              <a:t>Temple: place of worship.  </a:t>
            </a:r>
          </a:p>
          <a:p>
            <a:pPr lvl="2"/>
            <a:r>
              <a:rPr lang="en-US" altLang="en-US" sz="3100" dirty="0">
                <a:solidFill>
                  <a:schemeClr val="bg1"/>
                </a:solidFill>
                <a:latin typeface="Calibri" panose="020F0502020204030204" pitchFamily="34" charset="0"/>
                <a:cs typeface="Calibri" panose="020F0502020204030204" pitchFamily="34" charset="0"/>
              </a:rPr>
              <a:t>Temple of Diana: one column remains.</a:t>
            </a:r>
          </a:p>
          <a:p>
            <a:pPr lvl="2"/>
            <a:endParaRPr lang="en-US" altLang="en-US" sz="27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218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C952A7B0-76E2-DC8D-A8E3-4A9A7DD0700F}"/>
              </a:ext>
            </a:extLst>
          </p:cNvPr>
          <p:cNvPicPr>
            <a:picLocks noGrp="1" noChangeAspect="1"/>
          </p:cNvPicPr>
          <p:nvPr>
            <p:ph idx="1"/>
          </p:nvPr>
        </p:nvPicPr>
        <p:blipFill>
          <a:blip r:embed="rId2"/>
          <a:stretch>
            <a:fillRect/>
          </a:stretch>
        </p:blipFill>
        <p:spPr>
          <a:xfrm>
            <a:off x="182848" y="63391"/>
            <a:ext cx="4762500" cy="3571875"/>
          </a:xfrm>
          <a:prstGeom prst="rect">
            <a:avLst/>
          </a:prstGeom>
        </p:spPr>
      </p:pic>
      <p:pic>
        <p:nvPicPr>
          <p:cNvPr id="2" name="Picture 1">
            <a:extLst>
              <a:ext uri="{FF2B5EF4-FFF2-40B4-BE49-F238E27FC236}">
                <a16:creationId xmlns:a16="http://schemas.microsoft.com/office/drawing/2014/main" id="{BDAE980C-85C5-08FD-85E5-E2FF20BFA3BA}"/>
              </a:ext>
            </a:extLst>
          </p:cNvPr>
          <p:cNvPicPr>
            <a:picLocks noChangeAspect="1"/>
          </p:cNvPicPr>
          <p:nvPr/>
        </p:nvPicPr>
        <p:blipFill>
          <a:blip r:embed="rId3"/>
          <a:stretch>
            <a:fillRect/>
          </a:stretch>
        </p:blipFill>
        <p:spPr>
          <a:xfrm>
            <a:off x="4170377" y="3643701"/>
            <a:ext cx="4762500" cy="3152775"/>
          </a:xfrm>
          <a:prstGeom prst="rect">
            <a:avLst/>
          </a:prstGeom>
        </p:spPr>
      </p:pic>
    </p:spTree>
    <p:extLst>
      <p:ext uri="{BB962C8B-B14F-4D97-AF65-F5344CB8AC3E}">
        <p14:creationId xmlns:p14="http://schemas.microsoft.com/office/powerpoint/2010/main" val="335316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B42E51-39C0-414A-A134-D61721A83D82}"/>
              </a:ext>
            </a:extLst>
          </p:cNvPr>
          <p:cNvSpPr>
            <a:spLocks noGrp="1" noChangeArrowheads="1"/>
          </p:cNvSpPr>
          <p:nvPr>
            <p:ph type="title"/>
          </p:nvPr>
        </p:nvSpPr>
        <p:spPr>
          <a:xfrm>
            <a:off x="457200" y="76200"/>
            <a:ext cx="8229600" cy="593103"/>
          </a:xfrm>
        </p:spPr>
        <p:txBody>
          <a:bodyPr/>
          <a:lstStyle/>
          <a:p>
            <a:r>
              <a:rPr lang="en-US" altLang="en-US" sz="3400" baseline="30000" dirty="0">
                <a:solidFill>
                  <a:srgbClr val="FFC000"/>
                </a:solidFill>
                <a:effectLst>
                  <a:outerShdw blurRad="38100" dist="38100" dir="2700000" algn="tl">
                    <a:srgbClr val="000000"/>
                  </a:outerShdw>
                </a:effectLst>
              </a:rPr>
              <a:t>5. </a:t>
            </a:r>
            <a:r>
              <a:rPr lang="en-US" altLang="en-US" sz="3400" dirty="0">
                <a:solidFill>
                  <a:srgbClr val="FFFFCC"/>
                </a:solidFill>
                <a:effectLst>
                  <a:outerShdw blurRad="38100" dist="38100" dir="2700000" algn="tl">
                    <a:srgbClr val="000000"/>
                  </a:outerShdw>
                </a:effectLst>
              </a:rPr>
              <a:t>When?   (2:2-3)</a:t>
            </a:r>
            <a:endParaRPr lang="en-US" altLang="en-US" sz="3400" dirty="0">
              <a:solidFill>
                <a:schemeClr val="bg1"/>
              </a:solidFill>
              <a:effectLst>
                <a:outerShdw blurRad="38100" dist="38100" dir="2700000" algn="tl">
                  <a:srgbClr val="000000"/>
                </a:outerShdw>
              </a:effectLst>
            </a:endParaRPr>
          </a:p>
        </p:txBody>
      </p:sp>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05584" y="772995"/>
            <a:ext cx="8534400" cy="5791200"/>
          </a:xfrm>
        </p:spPr>
        <p:txBody>
          <a:bodyPr/>
          <a:lstStyle/>
          <a:p>
            <a:r>
              <a:rPr lang="en-US" altLang="en-US" sz="3100" dirty="0">
                <a:solidFill>
                  <a:schemeClr val="bg1"/>
                </a:solidFill>
              </a:rPr>
              <a:t>2 Tim.2</a:t>
            </a:r>
            <a:r>
              <a:rPr lang="en-US" altLang="en-US" sz="3100" baseline="30000" dirty="0">
                <a:solidFill>
                  <a:schemeClr val="bg1"/>
                </a:solidFill>
              </a:rPr>
              <a:t>19</a:t>
            </a:r>
            <a:r>
              <a:rPr lang="en-US" altLang="en-US" sz="3100" dirty="0">
                <a:solidFill>
                  <a:schemeClr val="bg1"/>
                </a:solidFill>
              </a:rPr>
              <a:t> </a:t>
            </a:r>
            <a:r>
              <a:rPr lang="en-US" altLang="en-US" sz="3100" dirty="0">
                <a:solidFill>
                  <a:srgbClr val="CCFFFF"/>
                </a:solidFill>
                <a:latin typeface="Calibri" panose="020F0502020204030204" pitchFamily="34" charset="0"/>
                <a:cs typeface="Calibri" panose="020F0502020204030204" pitchFamily="34" charset="0"/>
              </a:rPr>
              <a:t>Nevertheless the solid foundation of God stands, having this seal: “The Lord knows those who are His,” and, “Let everyone who names the name of Christ depart from iniquity</a:t>
            </a:r>
            <a:r>
              <a:rPr lang="en-US" sz="3100" dirty="0">
                <a:solidFill>
                  <a:srgbClr val="CCFFFF"/>
                </a:solidFill>
                <a:latin typeface="Calibri" panose="020F0502020204030204" pitchFamily="34" charset="0"/>
                <a:ea typeface="Times New Roman" panose="02020603050405020304" pitchFamily="18" charset="0"/>
                <a:cs typeface="Calibri" panose="020F0502020204030204" pitchFamily="34" charset="0"/>
              </a:rPr>
              <a:t>…”</a:t>
            </a:r>
          </a:p>
          <a:p>
            <a:pPr lvl="1"/>
            <a:r>
              <a:rPr lang="en-US" sz="3200" dirty="0">
                <a:solidFill>
                  <a:srgbClr val="FFFF99"/>
                </a:solidFill>
                <a:latin typeface="Calibri" panose="020F0502020204030204" pitchFamily="34" charset="0"/>
                <a:ea typeface="Times New Roman" panose="02020603050405020304" pitchFamily="18" charset="0"/>
                <a:cs typeface="Calibri" panose="020F0502020204030204" pitchFamily="34" charset="0"/>
              </a:rPr>
              <a:t>Seal:</a:t>
            </a:r>
            <a:r>
              <a:rPr lang="en-US" sz="3200" dirty="0">
                <a:solidFill>
                  <a:srgbClr val="CCFFFF"/>
                </a:solidFill>
                <a:latin typeface="Calibri" panose="020F0502020204030204" pitchFamily="34" charset="0"/>
                <a:ea typeface="Times New Roman" panose="02020603050405020304" pitchFamily="18" charset="0"/>
                <a:cs typeface="Calibri" panose="020F0502020204030204" pitchFamily="34" charset="0"/>
              </a:rPr>
              <a:t> </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inscription to show ownership; often a short motto</a:t>
            </a:r>
            <a:r>
              <a:rPr lang="en-US" sz="2700" dirty="0">
                <a:solidFill>
                  <a:srgbClr val="CCFFFF"/>
                </a:solidFill>
                <a:latin typeface="Calibri" panose="020F0502020204030204" pitchFamily="34" charset="0"/>
                <a:ea typeface="Times New Roman" panose="02020603050405020304" pitchFamily="18" charset="0"/>
                <a:cs typeface="Calibri" panose="020F0502020204030204" pitchFamily="34" charset="0"/>
              </a:rPr>
              <a:t> </a:t>
            </a:r>
          </a:p>
          <a:p>
            <a:pPr lvl="2"/>
            <a:r>
              <a:rPr lang="en-US" altLang="en-US" sz="3100" dirty="0">
                <a:solidFill>
                  <a:schemeClr val="bg1"/>
                </a:solidFill>
                <a:latin typeface="Calibri" panose="020F0502020204030204" pitchFamily="34" charset="0"/>
                <a:cs typeface="Calibri" panose="020F0502020204030204" pitchFamily="34" charset="0"/>
              </a:rPr>
              <a:t>Leaning Tower of Pisa</a:t>
            </a:r>
          </a:p>
          <a:p>
            <a:pPr lvl="2"/>
            <a:r>
              <a:rPr lang="en-US" altLang="en-US" sz="3100" dirty="0">
                <a:solidFill>
                  <a:schemeClr val="bg1"/>
                </a:solidFill>
                <a:latin typeface="Calibri" panose="020F0502020204030204" pitchFamily="34" charset="0"/>
                <a:cs typeface="Calibri" panose="020F0502020204030204" pitchFamily="34" charset="0"/>
              </a:rPr>
              <a:t>Pisa: “marshy land”</a:t>
            </a:r>
          </a:p>
        </p:txBody>
      </p:sp>
    </p:spTree>
    <p:extLst>
      <p:ext uri="{BB962C8B-B14F-4D97-AF65-F5344CB8AC3E}">
        <p14:creationId xmlns:p14="http://schemas.microsoft.com/office/powerpoint/2010/main" val="415263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B42E51-39C0-414A-A134-D61721A83D82}"/>
              </a:ext>
            </a:extLst>
          </p:cNvPr>
          <p:cNvSpPr>
            <a:spLocks noGrp="1" noChangeArrowheads="1"/>
          </p:cNvSpPr>
          <p:nvPr>
            <p:ph type="title"/>
          </p:nvPr>
        </p:nvSpPr>
        <p:spPr>
          <a:xfrm>
            <a:off x="457200" y="76200"/>
            <a:ext cx="8229600" cy="593103"/>
          </a:xfrm>
        </p:spPr>
        <p:txBody>
          <a:bodyPr/>
          <a:lstStyle/>
          <a:p>
            <a:r>
              <a:rPr lang="en-US" altLang="en-US" sz="3400" baseline="30000" dirty="0">
                <a:solidFill>
                  <a:srgbClr val="FFC000"/>
                </a:solidFill>
                <a:effectLst>
                  <a:outerShdw blurRad="38100" dist="38100" dir="2700000" algn="tl">
                    <a:srgbClr val="000000"/>
                  </a:outerShdw>
                </a:effectLst>
              </a:rPr>
              <a:t>5. </a:t>
            </a:r>
            <a:r>
              <a:rPr lang="en-US" altLang="en-US" sz="3400" dirty="0">
                <a:solidFill>
                  <a:srgbClr val="FFFFCC"/>
                </a:solidFill>
                <a:effectLst>
                  <a:outerShdw blurRad="38100" dist="38100" dir="2700000" algn="tl">
                    <a:srgbClr val="000000"/>
                  </a:outerShdw>
                </a:effectLst>
              </a:rPr>
              <a:t>When?   (2:2-3)</a:t>
            </a:r>
            <a:endParaRPr lang="en-US" altLang="en-US" sz="3400" dirty="0">
              <a:solidFill>
                <a:schemeClr val="bg1"/>
              </a:solidFill>
              <a:effectLst>
                <a:outerShdw blurRad="38100" dist="38100" dir="2700000" algn="tl">
                  <a:srgbClr val="000000"/>
                </a:outerShdw>
              </a:effectLst>
            </a:endParaRPr>
          </a:p>
        </p:txBody>
      </p:sp>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05584" y="772995"/>
            <a:ext cx="8534400" cy="5791200"/>
          </a:xfrm>
        </p:spPr>
        <p:txBody>
          <a:bodyPr/>
          <a:lstStyle/>
          <a:p>
            <a:r>
              <a:rPr lang="en-US" altLang="en-US" dirty="0">
                <a:solidFill>
                  <a:schemeClr val="bg1"/>
                </a:solidFill>
              </a:rPr>
              <a:t>1 Pt.2</a:t>
            </a:r>
            <a:r>
              <a:rPr lang="en-US" altLang="en-US" baseline="30000" dirty="0">
                <a:solidFill>
                  <a:schemeClr val="bg1"/>
                </a:solidFill>
              </a:rPr>
              <a:t>4</a:t>
            </a:r>
            <a:r>
              <a:rPr lang="en-US" altLang="en-US" dirty="0">
                <a:solidFill>
                  <a:schemeClr val="bg1"/>
                </a:solidFill>
              </a:rPr>
              <a:t> </a:t>
            </a:r>
            <a:r>
              <a:rPr lang="en-US" altLang="en-US" sz="3400" dirty="0">
                <a:solidFill>
                  <a:srgbClr val="CCFFFF"/>
                </a:solidFill>
                <a:latin typeface="Calibri" panose="020F0502020204030204" pitchFamily="34" charset="0"/>
              </a:rPr>
              <a:t>“</a:t>
            </a:r>
            <a:r>
              <a:rPr lang="en-US" sz="3400" dirty="0">
                <a:solidFill>
                  <a:srgbClr val="CCFFFF"/>
                </a:solidFill>
                <a:latin typeface="Calibri" panose="020F0502020204030204" pitchFamily="34" charset="0"/>
                <a:ea typeface="Times New Roman" panose="02020603050405020304" pitchFamily="18" charset="0"/>
              </a:rPr>
              <a:t>Coming to Him as to a living stone, rejected indeed by men, but chosen by God and precious … </a:t>
            </a:r>
            <a:r>
              <a:rPr lang="en-US" sz="3400" baseline="30000" dirty="0">
                <a:solidFill>
                  <a:schemeClr val="bg1"/>
                </a:solidFill>
                <a:latin typeface="Calibri" panose="020F0502020204030204" pitchFamily="34" charset="0"/>
                <a:ea typeface="Times New Roman" panose="02020603050405020304" pitchFamily="18" charset="0"/>
              </a:rPr>
              <a:t>6</a:t>
            </a:r>
            <a:r>
              <a:rPr lang="en-US" sz="3400" dirty="0">
                <a:solidFill>
                  <a:srgbClr val="CCFFFF"/>
                </a:solidFill>
                <a:latin typeface="Calibri" panose="020F0502020204030204" pitchFamily="34" charset="0"/>
                <a:ea typeface="Times New Roman" panose="02020603050405020304" pitchFamily="18" charset="0"/>
              </a:rPr>
              <a:t> Behold, I lay in Zion A chief cornerstone, elect, precious, And he who believes on Him will by no means be put to shame.”   </a:t>
            </a:r>
            <a:r>
              <a:rPr lang="en-US" sz="3400" baseline="30000" dirty="0">
                <a:solidFill>
                  <a:schemeClr val="bg1"/>
                </a:solidFill>
                <a:latin typeface="Calibri" panose="020F0502020204030204" pitchFamily="34" charset="0"/>
                <a:ea typeface="Times New Roman" panose="02020603050405020304" pitchFamily="18" charset="0"/>
              </a:rPr>
              <a:t>5</a:t>
            </a:r>
            <a:r>
              <a:rPr lang="en-US" sz="3400" dirty="0">
                <a:solidFill>
                  <a:srgbClr val="CCFFFF"/>
                </a:solidFill>
                <a:latin typeface="Calibri" panose="020F0502020204030204" pitchFamily="34" charset="0"/>
                <a:ea typeface="Times New Roman" panose="02020603050405020304" pitchFamily="18" charset="0"/>
              </a:rPr>
              <a:t> you also, as living stones, are being built up a spiritual house…</a:t>
            </a:r>
          </a:p>
        </p:txBody>
      </p:sp>
    </p:spTree>
    <p:extLst>
      <p:ext uri="{BB962C8B-B14F-4D97-AF65-F5344CB8AC3E}">
        <p14:creationId xmlns:p14="http://schemas.microsoft.com/office/powerpoint/2010/main" val="2963045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B42E51-39C0-414A-A134-D61721A83D82}"/>
              </a:ext>
            </a:extLst>
          </p:cNvPr>
          <p:cNvSpPr>
            <a:spLocks noGrp="1" noChangeArrowheads="1"/>
          </p:cNvSpPr>
          <p:nvPr>
            <p:ph type="title"/>
          </p:nvPr>
        </p:nvSpPr>
        <p:spPr>
          <a:xfrm>
            <a:off x="457200" y="76200"/>
            <a:ext cx="8229600" cy="593103"/>
          </a:xfrm>
        </p:spPr>
        <p:txBody>
          <a:bodyPr/>
          <a:lstStyle/>
          <a:p>
            <a:r>
              <a:rPr lang="en-US" altLang="en-US" sz="3400" baseline="30000" dirty="0">
                <a:solidFill>
                  <a:srgbClr val="FFC000"/>
                </a:solidFill>
                <a:effectLst>
                  <a:outerShdw blurRad="38100" dist="38100" dir="2700000" algn="tl">
                    <a:srgbClr val="000000"/>
                  </a:outerShdw>
                </a:effectLst>
              </a:rPr>
              <a:t>5. </a:t>
            </a:r>
            <a:r>
              <a:rPr lang="en-US" altLang="en-US" sz="3400" dirty="0">
                <a:solidFill>
                  <a:srgbClr val="FFFFCC"/>
                </a:solidFill>
                <a:effectLst>
                  <a:outerShdw blurRad="38100" dist="38100" dir="2700000" algn="tl">
                    <a:srgbClr val="000000"/>
                  </a:outerShdw>
                </a:effectLst>
              </a:rPr>
              <a:t>When?   (2:2-3)</a:t>
            </a:r>
            <a:endParaRPr lang="en-US" altLang="en-US" sz="3400" dirty="0">
              <a:solidFill>
                <a:schemeClr val="bg1"/>
              </a:solidFill>
              <a:effectLst>
                <a:outerShdw blurRad="38100" dist="38100" dir="2700000" algn="tl">
                  <a:srgbClr val="000000"/>
                </a:outerShdw>
              </a:effectLst>
            </a:endParaRPr>
          </a:p>
        </p:txBody>
      </p:sp>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05584" y="772995"/>
            <a:ext cx="8534400" cy="5791200"/>
          </a:xfrm>
        </p:spPr>
        <p:txBody>
          <a:bodyPr/>
          <a:lstStyle/>
          <a:p>
            <a:r>
              <a:rPr lang="en-US" altLang="en-US" sz="3100" dirty="0">
                <a:solidFill>
                  <a:srgbClr val="FFFFCC"/>
                </a:solidFill>
                <a:cs typeface="Calibri" panose="020F0502020204030204" pitchFamily="34" charset="0"/>
              </a:rPr>
              <a:t>Living stone.</a:t>
            </a:r>
            <a:r>
              <a:rPr lang="en-US" altLang="en-US" sz="3100" dirty="0">
                <a:solidFill>
                  <a:schemeClr val="bg1"/>
                </a:solidFill>
                <a:cs typeface="Calibri" panose="020F0502020204030204" pitchFamily="34" charset="0"/>
              </a:rPr>
              <a:t>   OT: house of dead stones</a:t>
            </a:r>
          </a:p>
          <a:p>
            <a:r>
              <a:rPr lang="en-US" altLang="en-US" sz="3100" dirty="0">
                <a:solidFill>
                  <a:srgbClr val="FFFFCC"/>
                </a:solidFill>
                <a:cs typeface="Calibri" panose="020F0502020204030204" pitchFamily="34" charset="0"/>
              </a:rPr>
              <a:t>You also as living stones.   </a:t>
            </a:r>
            <a:r>
              <a:rPr lang="en-US" altLang="en-US" sz="3100" dirty="0">
                <a:solidFill>
                  <a:schemeClr val="bg1"/>
                </a:solidFill>
                <a:cs typeface="Calibri" panose="020F0502020204030204" pitchFamily="34" charset="0"/>
              </a:rPr>
              <a:t>“Peter”</a:t>
            </a:r>
          </a:p>
          <a:p>
            <a:r>
              <a:rPr lang="en-US" altLang="en-US" sz="3100" dirty="0">
                <a:solidFill>
                  <a:srgbClr val="FFFFCC"/>
                </a:solidFill>
                <a:cs typeface="Calibri" panose="020F0502020204030204" pitchFamily="34" charset="0"/>
              </a:rPr>
              <a:t>Chief cornerstone: </a:t>
            </a:r>
          </a:p>
          <a:p>
            <a:pPr lvl="1"/>
            <a:r>
              <a:rPr lang="en-US" altLang="en-US" sz="3100" dirty="0">
                <a:solidFill>
                  <a:schemeClr val="bg1"/>
                </a:solidFill>
                <a:cs typeface="Calibri" panose="020F0502020204030204" pitchFamily="34" charset="0"/>
              </a:rPr>
              <a:t>First stone laid</a:t>
            </a:r>
          </a:p>
          <a:p>
            <a:pPr lvl="1"/>
            <a:r>
              <a:rPr lang="en-US" altLang="en-US" sz="3100" dirty="0">
                <a:solidFill>
                  <a:schemeClr val="bg1"/>
                </a:solidFill>
                <a:cs typeface="Calibri" panose="020F0502020204030204" pitchFamily="34" charset="0"/>
              </a:rPr>
              <a:t>Everything else must square to it</a:t>
            </a:r>
          </a:p>
          <a:p>
            <a:pPr lvl="1"/>
            <a:r>
              <a:rPr lang="en-US" altLang="en-US" sz="3100" dirty="0">
                <a:solidFill>
                  <a:schemeClr val="bg1"/>
                </a:solidFill>
                <a:cs typeface="Calibri" panose="020F0502020204030204" pitchFamily="34" charset="0"/>
              </a:rPr>
              <a:t>Each stone is fitted into Him</a:t>
            </a:r>
          </a:p>
          <a:p>
            <a:r>
              <a:rPr lang="en-US" altLang="en-US" sz="3100" dirty="0">
                <a:solidFill>
                  <a:srgbClr val="FFFFCC"/>
                </a:solidFill>
                <a:cs typeface="Calibri" panose="020F0502020204030204" pitchFamily="34" charset="0"/>
              </a:rPr>
              <a:t>Elect.</a:t>
            </a:r>
            <a:r>
              <a:rPr lang="en-US" altLang="en-US" sz="3100" dirty="0">
                <a:solidFill>
                  <a:schemeClr val="bg1"/>
                </a:solidFill>
                <a:cs typeface="Calibri" panose="020F0502020204030204" pitchFamily="34" charset="0"/>
              </a:rPr>
              <a:t>   Chosen, selected (by God)</a:t>
            </a:r>
          </a:p>
          <a:p>
            <a:r>
              <a:rPr lang="en-US" altLang="en-US" sz="3100" dirty="0">
                <a:solidFill>
                  <a:srgbClr val="FFFFCC"/>
                </a:solidFill>
                <a:cs typeface="Calibri" panose="020F0502020204030204" pitchFamily="34" charset="0"/>
              </a:rPr>
              <a:t>Precious.  </a:t>
            </a:r>
            <a:r>
              <a:rPr lang="en-US" altLang="en-US" sz="3100" dirty="0">
                <a:solidFill>
                  <a:schemeClr val="bg1"/>
                </a:solidFill>
                <a:cs typeface="Calibri" panose="020F0502020204030204" pitchFamily="34" charset="0"/>
              </a:rPr>
              <a:t>Flawless.  Costly.  </a:t>
            </a:r>
          </a:p>
          <a:p>
            <a:pPr lvl="1"/>
            <a:r>
              <a:rPr lang="en-US" altLang="en-US" sz="3100" dirty="0">
                <a:solidFill>
                  <a:schemeClr val="bg1"/>
                </a:solidFill>
                <a:cs typeface="Calibri" panose="020F0502020204030204" pitchFamily="34" charset="0"/>
              </a:rPr>
              <a:t>Nero</a:t>
            </a:r>
          </a:p>
          <a:p>
            <a:pPr lvl="1"/>
            <a:r>
              <a:rPr lang="en-US" altLang="en-US" sz="3100" dirty="0">
                <a:solidFill>
                  <a:schemeClr val="bg1"/>
                </a:solidFill>
                <a:cs typeface="Calibri" panose="020F0502020204030204" pitchFamily="34" charset="0"/>
              </a:rPr>
              <a:t>OT: house of dead stones.   NT: living </a:t>
            </a:r>
          </a:p>
        </p:txBody>
      </p:sp>
    </p:spTree>
    <p:extLst>
      <p:ext uri="{BB962C8B-B14F-4D97-AF65-F5344CB8AC3E}">
        <p14:creationId xmlns:p14="http://schemas.microsoft.com/office/powerpoint/2010/main" val="302923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DEC5918-1715-4FFD-80A1-3107D590A3F1}"/>
              </a:ext>
            </a:extLst>
          </p:cNvPr>
          <p:cNvSpPr>
            <a:spLocks noGrp="1" noChangeArrowheads="1"/>
          </p:cNvSpPr>
          <p:nvPr>
            <p:ph type="title"/>
          </p:nvPr>
        </p:nvSpPr>
        <p:spPr>
          <a:xfrm>
            <a:off x="457200" y="76200"/>
            <a:ext cx="8229600" cy="593103"/>
          </a:xfrm>
        </p:spPr>
        <p:txBody>
          <a:bodyPr/>
          <a:lstStyle/>
          <a:p>
            <a:r>
              <a:rPr lang="en-US" altLang="en-US" sz="3400" dirty="0">
                <a:solidFill>
                  <a:schemeClr val="bg1"/>
                </a:solidFill>
              </a:rPr>
              <a:t>Isaiah 28</a:t>
            </a:r>
          </a:p>
        </p:txBody>
      </p:sp>
      <p:sp>
        <p:nvSpPr>
          <p:cNvPr id="4099" name="Rectangle 3">
            <a:extLst>
              <a:ext uri="{FF2B5EF4-FFF2-40B4-BE49-F238E27FC236}">
                <a16:creationId xmlns:a16="http://schemas.microsoft.com/office/drawing/2014/main" id="{B2F93335-D7E2-448C-B28C-BBDE23EC24FF}"/>
              </a:ext>
            </a:extLst>
          </p:cNvPr>
          <p:cNvSpPr>
            <a:spLocks noGrp="1" noChangeArrowheads="1"/>
          </p:cNvSpPr>
          <p:nvPr>
            <p:ph idx="1"/>
          </p:nvPr>
        </p:nvSpPr>
        <p:spPr>
          <a:xfrm>
            <a:off x="381784" y="743930"/>
            <a:ext cx="8385142" cy="5704002"/>
          </a:xfrm>
        </p:spPr>
        <p:txBody>
          <a:bodyPr/>
          <a:lstStyle/>
          <a:p>
            <a:pPr marL="0" indent="0">
              <a:lnSpc>
                <a:spcPct val="90000"/>
              </a:lnSpc>
              <a:spcAft>
                <a:spcPts val="600"/>
              </a:spcAft>
              <a:buNone/>
            </a:pPr>
            <a:r>
              <a:rPr lang="en-US" altLang="en-US" sz="3100" dirty="0">
                <a:solidFill>
                  <a:schemeClr val="bg1"/>
                </a:solidFill>
              </a:rPr>
              <a:t>1:</a:t>
            </a:r>
            <a:r>
              <a:rPr lang="en-US" altLang="en-US" sz="3100" dirty="0">
                <a:solidFill>
                  <a:srgbClr val="FFFFCC"/>
                </a:solidFill>
              </a:rPr>
              <a:t> capture the capital…capture the country</a:t>
            </a:r>
          </a:p>
          <a:p>
            <a:pPr marL="0" indent="0">
              <a:lnSpc>
                <a:spcPct val="90000"/>
              </a:lnSpc>
              <a:spcAft>
                <a:spcPts val="600"/>
              </a:spcAft>
              <a:buNone/>
            </a:pPr>
            <a:r>
              <a:rPr lang="en-US" altLang="en-US" sz="3100" dirty="0">
                <a:solidFill>
                  <a:schemeClr val="bg1"/>
                </a:solidFill>
              </a:rPr>
              <a:t>2-4:</a:t>
            </a:r>
            <a:r>
              <a:rPr lang="en-US" altLang="en-US" sz="3100" dirty="0">
                <a:solidFill>
                  <a:srgbClr val="FFFFCC"/>
                </a:solidFill>
              </a:rPr>
              <a:t> hail storm (Assyria) is coming…</a:t>
            </a:r>
          </a:p>
          <a:p>
            <a:pPr marL="339725" indent="-339725">
              <a:lnSpc>
                <a:spcPct val="90000"/>
              </a:lnSpc>
              <a:spcAft>
                <a:spcPts val="600"/>
              </a:spcAft>
              <a:buNone/>
            </a:pPr>
            <a:r>
              <a:rPr lang="en-US" altLang="en-US" sz="3100" dirty="0">
                <a:solidFill>
                  <a:schemeClr val="bg1"/>
                </a:solidFill>
              </a:rPr>
              <a:t>5-6:</a:t>
            </a:r>
            <a:r>
              <a:rPr lang="en-US" altLang="en-US" sz="3100" dirty="0">
                <a:solidFill>
                  <a:srgbClr val="FFFFCC"/>
                </a:solidFill>
              </a:rPr>
              <a:t> hope for remnant</a:t>
            </a:r>
          </a:p>
          <a:p>
            <a:pPr marL="339725" indent="-339725">
              <a:lnSpc>
                <a:spcPct val="90000"/>
              </a:lnSpc>
              <a:spcAft>
                <a:spcPts val="600"/>
              </a:spcAft>
              <a:buNone/>
            </a:pPr>
            <a:r>
              <a:rPr lang="en-US" altLang="en-US" sz="3100" dirty="0">
                <a:solidFill>
                  <a:schemeClr val="bg1"/>
                </a:solidFill>
              </a:rPr>
              <a:t>7-8:</a:t>
            </a:r>
            <a:r>
              <a:rPr lang="en-US" altLang="en-US" sz="3100" dirty="0">
                <a:solidFill>
                  <a:srgbClr val="FFFFCC"/>
                </a:solidFill>
              </a:rPr>
              <a:t> erred through wine (</a:t>
            </a:r>
            <a:r>
              <a:rPr lang="en-US" altLang="en-US" sz="3100" dirty="0">
                <a:solidFill>
                  <a:schemeClr val="bg1"/>
                </a:solidFill>
              </a:rPr>
              <a:t>14, </a:t>
            </a:r>
            <a:r>
              <a:rPr lang="en-US" altLang="en-US" sz="3100" dirty="0">
                <a:solidFill>
                  <a:srgbClr val="FFFFCC"/>
                </a:solidFill>
              </a:rPr>
              <a:t>Jerusalem)</a:t>
            </a:r>
          </a:p>
          <a:p>
            <a:pPr marL="339725" indent="-339725">
              <a:lnSpc>
                <a:spcPct val="90000"/>
              </a:lnSpc>
              <a:spcAft>
                <a:spcPts val="600"/>
              </a:spcAft>
              <a:buNone/>
            </a:pPr>
            <a:r>
              <a:rPr lang="en-US" altLang="en-US" sz="3100" dirty="0">
                <a:solidFill>
                  <a:schemeClr val="bg1"/>
                </a:solidFill>
              </a:rPr>
              <a:t>9-10: </a:t>
            </a:r>
            <a:r>
              <a:rPr lang="en-US" altLang="en-US" sz="3100" dirty="0">
                <a:solidFill>
                  <a:srgbClr val="FFFFCC"/>
                </a:solidFill>
              </a:rPr>
              <a:t>mockery.  “He treats us like children” </a:t>
            </a:r>
            <a:br>
              <a:rPr lang="en-US" altLang="en-US" sz="3100" dirty="0">
                <a:solidFill>
                  <a:srgbClr val="FFFFCC"/>
                </a:solidFill>
              </a:rPr>
            </a:br>
            <a:r>
              <a:rPr lang="en-US" altLang="en-US" sz="3100" dirty="0">
                <a:solidFill>
                  <a:srgbClr val="FFFFCC"/>
                </a:solidFill>
              </a:rPr>
              <a:t>      </a:t>
            </a:r>
            <a:r>
              <a:rPr lang="en-US" altLang="en-US" sz="2800" dirty="0">
                <a:solidFill>
                  <a:schemeClr val="bg1"/>
                </a:solidFill>
              </a:rPr>
              <a:t>(14, 22)  </a:t>
            </a:r>
          </a:p>
          <a:p>
            <a:pPr marL="339725" indent="-339725">
              <a:lnSpc>
                <a:spcPct val="90000"/>
              </a:lnSpc>
              <a:spcAft>
                <a:spcPts val="600"/>
              </a:spcAft>
              <a:buNone/>
            </a:pPr>
            <a:r>
              <a:rPr lang="en-US" altLang="en-US" sz="3100" dirty="0">
                <a:solidFill>
                  <a:schemeClr val="bg1"/>
                </a:solidFill>
              </a:rPr>
              <a:t>11: </a:t>
            </a:r>
            <a:r>
              <a:rPr lang="en-US" altLang="en-US" sz="3100" dirty="0">
                <a:solidFill>
                  <a:srgbClr val="FFFFCC"/>
                </a:solidFill>
              </a:rPr>
              <a:t>will learn lesson from foreign invaders…</a:t>
            </a:r>
          </a:p>
          <a:p>
            <a:pPr marL="339725" indent="-339725">
              <a:lnSpc>
                <a:spcPct val="90000"/>
              </a:lnSpc>
              <a:spcAft>
                <a:spcPts val="400"/>
              </a:spcAft>
              <a:buNone/>
            </a:pPr>
            <a:r>
              <a:rPr lang="en-US" altLang="en-US" sz="3100" dirty="0">
                <a:solidFill>
                  <a:schemeClr val="bg1"/>
                </a:solidFill>
              </a:rPr>
              <a:t>12:</a:t>
            </a:r>
            <a:r>
              <a:rPr lang="en-US" altLang="en-US" sz="3100" dirty="0">
                <a:solidFill>
                  <a:srgbClr val="FFFFCC"/>
                </a:solidFill>
              </a:rPr>
              <a:t> to reject peace is to prefer war  </a:t>
            </a:r>
            <a:endParaRPr lang="en-US" altLang="en-US" dirty="0">
              <a:solidFill>
                <a:schemeClr val="bg1"/>
              </a:solidFill>
            </a:endParaRPr>
          </a:p>
        </p:txBody>
      </p:sp>
      <p:sp>
        <p:nvSpPr>
          <p:cNvPr id="2" name="Rectangle 1">
            <a:extLst>
              <a:ext uri="{FF2B5EF4-FFF2-40B4-BE49-F238E27FC236}">
                <a16:creationId xmlns:a16="http://schemas.microsoft.com/office/drawing/2014/main" id="{BB50AE85-B43E-C766-9926-066700B771B6}"/>
              </a:ext>
            </a:extLst>
          </p:cNvPr>
          <p:cNvSpPr/>
          <p:nvPr/>
        </p:nvSpPr>
        <p:spPr>
          <a:xfrm>
            <a:off x="1136689" y="5505248"/>
            <a:ext cx="6875336" cy="725864"/>
          </a:xfrm>
          <a:prstGeom prst="rect">
            <a:avLst/>
          </a:prstGeom>
          <a:solidFill>
            <a:srgbClr val="002060"/>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i="1" dirty="0"/>
              <a:t>Would not hear </a:t>
            </a:r>
            <a:r>
              <a:rPr lang="en-US" sz="3100" dirty="0"/>
              <a:t>= reject God’s plan</a:t>
            </a:r>
          </a:p>
        </p:txBody>
      </p:sp>
    </p:spTree>
    <p:extLst>
      <p:ext uri="{BB962C8B-B14F-4D97-AF65-F5344CB8AC3E}">
        <p14:creationId xmlns:p14="http://schemas.microsoft.com/office/powerpoint/2010/main" val="254841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1198324-19EB-A7BE-E505-7353FDB9A4FB}"/>
              </a:ext>
            </a:extLst>
          </p:cNvPr>
          <p:cNvSpPr/>
          <p:nvPr/>
        </p:nvSpPr>
        <p:spPr>
          <a:xfrm>
            <a:off x="1113867" y="867259"/>
            <a:ext cx="6935112" cy="1093509"/>
          </a:xfrm>
          <a:prstGeom prst="roundRect">
            <a:avLst/>
          </a:prstGeom>
          <a:blipFill>
            <a:blip r:embed="rId2"/>
            <a:tile tx="0" ty="0" sx="100000" sy="100000" flip="none" algn="tl"/>
          </a:blip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I. </a:t>
            </a:r>
            <a:r>
              <a:rPr lang="en-US" sz="3600" dirty="0">
                <a:solidFill>
                  <a:schemeClr val="tx1"/>
                </a:solidFill>
              </a:rPr>
              <a:t>Why did God write the Bible? </a:t>
            </a:r>
          </a:p>
        </p:txBody>
      </p:sp>
    </p:spTree>
    <p:extLst>
      <p:ext uri="{BB962C8B-B14F-4D97-AF65-F5344CB8AC3E}">
        <p14:creationId xmlns:p14="http://schemas.microsoft.com/office/powerpoint/2010/main" val="111746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DEC5918-1715-4FFD-80A1-3107D590A3F1}"/>
              </a:ext>
            </a:extLst>
          </p:cNvPr>
          <p:cNvSpPr>
            <a:spLocks noGrp="1" noChangeArrowheads="1"/>
          </p:cNvSpPr>
          <p:nvPr>
            <p:ph type="title"/>
          </p:nvPr>
        </p:nvSpPr>
        <p:spPr>
          <a:xfrm>
            <a:off x="457200" y="76200"/>
            <a:ext cx="8229600" cy="838200"/>
          </a:xfrm>
        </p:spPr>
        <p:txBody>
          <a:bodyPr/>
          <a:lstStyle/>
          <a:p>
            <a:r>
              <a:rPr lang="en-US" altLang="en-US" sz="3400" dirty="0">
                <a:solidFill>
                  <a:schemeClr val="bg1"/>
                </a:solidFill>
              </a:rPr>
              <a:t>Not surprisingly . . .</a:t>
            </a:r>
          </a:p>
        </p:txBody>
      </p:sp>
      <p:sp>
        <p:nvSpPr>
          <p:cNvPr id="4099" name="Rectangle 3">
            <a:extLst>
              <a:ext uri="{FF2B5EF4-FFF2-40B4-BE49-F238E27FC236}">
                <a16:creationId xmlns:a16="http://schemas.microsoft.com/office/drawing/2014/main" id="{B2F93335-D7E2-448C-B28C-BBDE23EC24FF}"/>
              </a:ext>
            </a:extLst>
          </p:cNvPr>
          <p:cNvSpPr>
            <a:spLocks noGrp="1" noChangeArrowheads="1"/>
          </p:cNvSpPr>
          <p:nvPr>
            <p:ph idx="1"/>
          </p:nvPr>
        </p:nvSpPr>
        <p:spPr>
          <a:xfrm>
            <a:off x="457200" y="980382"/>
            <a:ext cx="8229600" cy="5194169"/>
          </a:xfrm>
        </p:spPr>
        <p:txBody>
          <a:bodyPr/>
          <a:lstStyle/>
          <a:p>
            <a:pPr marL="0" indent="0">
              <a:spcAft>
                <a:spcPts val="900"/>
              </a:spcAft>
              <a:buNone/>
            </a:pPr>
            <a:r>
              <a:rPr lang="en-US" altLang="en-US" sz="2400" dirty="0">
                <a:solidFill>
                  <a:srgbClr val="FFFF00"/>
                </a:solidFill>
              </a:rPr>
              <a:t>1. </a:t>
            </a:r>
            <a:r>
              <a:rPr lang="en-US" altLang="en-US" sz="3100" dirty="0">
                <a:solidFill>
                  <a:srgbClr val="CCFFFF"/>
                </a:solidFill>
              </a:rPr>
              <a:t>To reveal God to man, </a:t>
            </a:r>
            <a:r>
              <a:rPr lang="en-US" altLang="en-US" sz="3100" dirty="0">
                <a:solidFill>
                  <a:schemeClr val="bg1"/>
                </a:solidFill>
              </a:rPr>
              <a:t>Gn.1:1</a:t>
            </a:r>
          </a:p>
          <a:p>
            <a:pPr marL="0" indent="0">
              <a:spcAft>
                <a:spcPts val="900"/>
              </a:spcAft>
              <a:buNone/>
            </a:pPr>
            <a:r>
              <a:rPr lang="en-US" altLang="en-US" sz="2400" dirty="0">
                <a:solidFill>
                  <a:srgbClr val="FFFF00"/>
                </a:solidFill>
              </a:rPr>
              <a:t>2. </a:t>
            </a:r>
            <a:r>
              <a:rPr lang="en-US" altLang="en-US" sz="3100" dirty="0">
                <a:solidFill>
                  <a:srgbClr val="CCFFFF"/>
                </a:solidFill>
              </a:rPr>
              <a:t>To reveal man to man, </a:t>
            </a:r>
            <a:r>
              <a:rPr lang="en-US" altLang="en-US" sz="3100" dirty="0">
                <a:solidFill>
                  <a:schemeClr val="bg1"/>
                </a:solidFill>
              </a:rPr>
              <a:t>Gn.1:26-27</a:t>
            </a:r>
          </a:p>
          <a:p>
            <a:pPr marL="0" indent="0">
              <a:spcAft>
                <a:spcPts val="900"/>
              </a:spcAft>
              <a:buNone/>
            </a:pPr>
            <a:r>
              <a:rPr lang="en-US" altLang="en-US" sz="2400" dirty="0">
                <a:solidFill>
                  <a:srgbClr val="FFFF00"/>
                </a:solidFill>
              </a:rPr>
              <a:t>3. </a:t>
            </a:r>
            <a:r>
              <a:rPr lang="en-US" altLang="en-US" sz="3100" dirty="0">
                <a:solidFill>
                  <a:srgbClr val="CCFFFF"/>
                </a:solidFill>
              </a:rPr>
              <a:t>To know certainty of things of God, </a:t>
            </a:r>
            <a:r>
              <a:rPr lang="en-US" altLang="en-US" sz="3100" dirty="0">
                <a:solidFill>
                  <a:schemeClr val="bg1"/>
                </a:solidFill>
              </a:rPr>
              <a:t>Lk.1:3-4</a:t>
            </a:r>
          </a:p>
          <a:p>
            <a:pPr marL="0" indent="0">
              <a:spcAft>
                <a:spcPts val="900"/>
              </a:spcAft>
              <a:buNone/>
            </a:pPr>
            <a:r>
              <a:rPr lang="en-US" altLang="en-US" sz="2400" dirty="0">
                <a:solidFill>
                  <a:srgbClr val="FFFF00"/>
                </a:solidFill>
              </a:rPr>
              <a:t>4. </a:t>
            </a:r>
            <a:r>
              <a:rPr lang="en-US" altLang="en-US" sz="3100" dirty="0">
                <a:solidFill>
                  <a:srgbClr val="CCFFFF"/>
                </a:solidFill>
              </a:rPr>
              <a:t>To produce faith in our hearts, </a:t>
            </a:r>
            <a:r>
              <a:rPr lang="en-US" altLang="en-US" sz="3100" dirty="0">
                <a:solidFill>
                  <a:schemeClr val="bg1"/>
                </a:solidFill>
              </a:rPr>
              <a:t>Jn.20:30-31</a:t>
            </a:r>
          </a:p>
          <a:p>
            <a:pPr marL="0" indent="0">
              <a:spcAft>
                <a:spcPts val="600"/>
              </a:spcAft>
              <a:buNone/>
            </a:pPr>
            <a:r>
              <a:rPr lang="en-US" altLang="en-US" sz="2400" dirty="0">
                <a:solidFill>
                  <a:srgbClr val="FFFF00"/>
                </a:solidFill>
              </a:rPr>
              <a:t>5. </a:t>
            </a:r>
            <a:r>
              <a:rPr lang="en-US" altLang="en-US" sz="3100" dirty="0">
                <a:solidFill>
                  <a:srgbClr val="CCFFFF"/>
                </a:solidFill>
              </a:rPr>
              <a:t>To tell us how to be saved, </a:t>
            </a:r>
            <a:r>
              <a:rPr lang="en-US" altLang="en-US" sz="3100" dirty="0">
                <a:solidFill>
                  <a:schemeClr val="bg1"/>
                </a:solidFill>
              </a:rPr>
              <a:t>1 Jn.5:13</a:t>
            </a:r>
          </a:p>
        </p:txBody>
      </p:sp>
    </p:spTree>
    <p:extLst>
      <p:ext uri="{BB962C8B-B14F-4D97-AF65-F5344CB8AC3E}">
        <p14:creationId xmlns:p14="http://schemas.microsoft.com/office/powerpoint/2010/main" val="54778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DEC5918-1715-4FFD-80A1-3107D590A3F1}"/>
              </a:ext>
            </a:extLst>
          </p:cNvPr>
          <p:cNvSpPr>
            <a:spLocks noGrp="1" noChangeArrowheads="1"/>
          </p:cNvSpPr>
          <p:nvPr>
            <p:ph type="title"/>
          </p:nvPr>
        </p:nvSpPr>
        <p:spPr>
          <a:xfrm>
            <a:off x="457200" y="76200"/>
            <a:ext cx="8229600" cy="970175"/>
          </a:xfrm>
        </p:spPr>
        <p:txBody>
          <a:bodyPr/>
          <a:lstStyle/>
          <a:p>
            <a:r>
              <a:rPr lang="en-US" altLang="en-US" sz="3400" dirty="0">
                <a:solidFill>
                  <a:schemeClr val="bg1"/>
                </a:solidFill>
              </a:rPr>
              <a:t>Surprisingly . . . </a:t>
            </a:r>
            <a:r>
              <a:rPr lang="en-US" altLang="en-US" sz="3400" u="sng" dirty="0">
                <a:solidFill>
                  <a:srgbClr val="CCFFFF"/>
                </a:solidFill>
              </a:rPr>
              <a:t>To</a:t>
            </a:r>
            <a:r>
              <a:rPr lang="en-US" altLang="en-US" sz="3400" dirty="0">
                <a:solidFill>
                  <a:srgbClr val="CCFFFF"/>
                </a:solidFill>
              </a:rPr>
              <a:t> </a:t>
            </a:r>
            <a:r>
              <a:rPr lang="en-US" altLang="en-US" sz="3400" u="sng" dirty="0">
                <a:solidFill>
                  <a:srgbClr val="CCFFFF"/>
                </a:solidFill>
              </a:rPr>
              <a:t>hide</a:t>
            </a:r>
            <a:r>
              <a:rPr lang="en-US" altLang="en-US" sz="3400" dirty="0">
                <a:solidFill>
                  <a:srgbClr val="CCFFFF"/>
                </a:solidFill>
              </a:rPr>
              <a:t> </a:t>
            </a:r>
            <a:r>
              <a:rPr lang="en-US" altLang="en-US" sz="3400" u="sng" dirty="0">
                <a:solidFill>
                  <a:srgbClr val="CCFFFF"/>
                </a:solidFill>
              </a:rPr>
              <a:t>the</a:t>
            </a:r>
            <a:r>
              <a:rPr lang="en-US" altLang="en-US" sz="3400" dirty="0">
                <a:solidFill>
                  <a:srgbClr val="CCFFFF"/>
                </a:solidFill>
              </a:rPr>
              <a:t> </a:t>
            </a:r>
            <a:r>
              <a:rPr lang="en-US" altLang="en-US" sz="3400" u="sng" dirty="0">
                <a:solidFill>
                  <a:srgbClr val="CCFFFF"/>
                </a:solidFill>
              </a:rPr>
              <a:t>truth</a:t>
            </a:r>
          </a:p>
        </p:txBody>
      </p:sp>
      <p:sp>
        <p:nvSpPr>
          <p:cNvPr id="4099" name="Rectangle 3">
            <a:extLst>
              <a:ext uri="{FF2B5EF4-FFF2-40B4-BE49-F238E27FC236}">
                <a16:creationId xmlns:a16="http://schemas.microsoft.com/office/drawing/2014/main" id="{B2F93335-D7E2-448C-B28C-BBDE23EC24FF}"/>
              </a:ext>
            </a:extLst>
          </p:cNvPr>
          <p:cNvSpPr>
            <a:spLocks noGrp="1" noChangeArrowheads="1"/>
          </p:cNvSpPr>
          <p:nvPr>
            <p:ph idx="1"/>
          </p:nvPr>
        </p:nvSpPr>
        <p:spPr>
          <a:xfrm>
            <a:off x="358219" y="1206632"/>
            <a:ext cx="8436990" cy="4967920"/>
          </a:xfrm>
        </p:spPr>
        <p:txBody>
          <a:bodyPr/>
          <a:lstStyle/>
          <a:p>
            <a:pPr marL="0" indent="0">
              <a:spcAft>
                <a:spcPts val="600"/>
              </a:spcAft>
              <a:buNone/>
            </a:pPr>
            <a:r>
              <a:rPr lang="en-US" altLang="en-US" sz="3100" dirty="0">
                <a:solidFill>
                  <a:schemeClr val="bg1"/>
                </a:solidFill>
              </a:rPr>
              <a:t>Is.28</a:t>
            </a:r>
            <a:r>
              <a:rPr lang="en-US" altLang="en-US" sz="3100" baseline="30000" dirty="0">
                <a:solidFill>
                  <a:schemeClr val="bg1"/>
                </a:solidFill>
              </a:rPr>
              <a:t>13</a:t>
            </a:r>
            <a:r>
              <a:rPr lang="en-US" altLang="en-US" sz="3100" dirty="0">
                <a:solidFill>
                  <a:schemeClr val="bg1"/>
                </a:solidFill>
              </a:rPr>
              <a:t>  </a:t>
            </a:r>
            <a:r>
              <a:rPr lang="en-US" altLang="en-US" sz="3100" dirty="0">
                <a:solidFill>
                  <a:srgbClr val="FFFFCC"/>
                </a:solidFill>
              </a:rPr>
              <a:t>For the hearts of this people have grown dull.  Their ears are hard of hearing,     And their eyes they have closed, Lest they should see with their eyes and hear with their ears, Lest they should understand with their hearts and turn, So that I should heal them.’</a:t>
            </a:r>
          </a:p>
          <a:p>
            <a:pPr marL="574675" lvl="1" indent="-292100">
              <a:spcAft>
                <a:spcPts val="0"/>
              </a:spcAft>
              <a:buFont typeface="Wingdings" panose="05000000000000000000" pitchFamily="2" charset="2"/>
              <a:buChar char="§"/>
            </a:pPr>
            <a:r>
              <a:rPr lang="en-US" altLang="en-US" sz="3100" dirty="0">
                <a:solidFill>
                  <a:schemeClr val="bg1"/>
                </a:solidFill>
              </a:rPr>
              <a:t>Those who don’t care enough to search for it are lost.</a:t>
            </a:r>
          </a:p>
          <a:p>
            <a:pPr marL="574675" lvl="1" indent="-292100">
              <a:spcAft>
                <a:spcPts val="0"/>
              </a:spcAft>
              <a:buFont typeface="Wingdings" panose="05000000000000000000" pitchFamily="2" charset="2"/>
              <a:buChar char="§"/>
            </a:pPr>
            <a:r>
              <a:rPr lang="en-US" altLang="en-US" sz="3100" dirty="0">
                <a:solidFill>
                  <a:schemeClr val="bg1"/>
                </a:solidFill>
              </a:rPr>
              <a:t>Gold mine…</a:t>
            </a:r>
          </a:p>
          <a:p>
            <a:pPr>
              <a:spcAft>
                <a:spcPts val="600"/>
              </a:spcAft>
              <a:buFont typeface="Arial" panose="020B0604020202020204" pitchFamily="34" charset="0"/>
              <a:buChar char="•"/>
            </a:pPr>
            <a:endParaRPr lang="en-US" altLang="en-US" sz="3100" dirty="0">
              <a:solidFill>
                <a:schemeClr val="bg1"/>
              </a:solidFill>
            </a:endParaRPr>
          </a:p>
          <a:p>
            <a:pPr>
              <a:spcAft>
                <a:spcPts val="600"/>
              </a:spcAft>
              <a:buFont typeface="Arial" panose="020B0604020202020204" pitchFamily="34" charset="0"/>
              <a:buChar char="•"/>
            </a:pPr>
            <a:endParaRPr lang="en-US" altLang="en-US" sz="3100" dirty="0">
              <a:solidFill>
                <a:schemeClr val="bg1"/>
              </a:solidFill>
            </a:endParaRPr>
          </a:p>
        </p:txBody>
      </p:sp>
    </p:spTree>
    <p:extLst>
      <p:ext uri="{BB962C8B-B14F-4D97-AF65-F5344CB8AC3E}">
        <p14:creationId xmlns:p14="http://schemas.microsoft.com/office/powerpoint/2010/main" val="170338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DEC5918-1715-4FFD-80A1-3107D590A3F1}"/>
              </a:ext>
            </a:extLst>
          </p:cNvPr>
          <p:cNvSpPr>
            <a:spLocks noGrp="1" noChangeArrowheads="1"/>
          </p:cNvSpPr>
          <p:nvPr>
            <p:ph type="title"/>
          </p:nvPr>
        </p:nvSpPr>
        <p:spPr>
          <a:xfrm>
            <a:off x="457200" y="76200"/>
            <a:ext cx="8229600" cy="753359"/>
          </a:xfrm>
        </p:spPr>
        <p:txBody>
          <a:bodyPr/>
          <a:lstStyle/>
          <a:p>
            <a:r>
              <a:rPr lang="en-US" altLang="en-US" sz="3400" dirty="0">
                <a:solidFill>
                  <a:schemeClr val="bg1"/>
                </a:solidFill>
              </a:rPr>
              <a:t>“But some reject His word”</a:t>
            </a:r>
            <a:endParaRPr lang="en-US" altLang="en-US" sz="3400" dirty="0">
              <a:solidFill>
                <a:srgbClr val="CCFFFF"/>
              </a:solidFill>
            </a:endParaRPr>
          </a:p>
        </p:txBody>
      </p:sp>
      <p:sp>
        <p:nvSpPr>
          <p:cNvPr id="4099" name="Rectangle 3">
            <a:extLst>
              <a:ext uri="{FF2B5EF4-FFF2-40B4-BE49-F238E27FC236}">
                <a16:creationId xmlns:a16="http://schemas.microsoft.com/office/drawing/2014/main" id="{B2F93335-D7E2-448C-B28C-BBDE23EC24FF}"/>
              </a:ext>
            </a:extLst>
          </p:cNvPr>
          <p:cNvSpPr>
            <a:spLocks noGrp="1" noChangeArrowheads="1"/>
          </p:cNvSpPr>
          <p:nvPr>
            <p:ph idx="1"/>
          </p:nvPr>
        </p:nvSpPr>
        <p:spPr>
          <a:xfrm>
            <a:off x="358219" y="980382"/>
            <a:ext cx="8436990" cy="5194169"/>
          </a:xfrm>
        </p:spPr>
        <p:txBody>
          <a:bodyPr/>
          <a:lstStyle/>
          <a:p>
            <a:pPr marL="0" indent="0">
              <a:spcAft>
                <a:spcPts val="600"/>
              </a:spcAft>
              <a:buNone/>
            </a:pPr>
            <a:r>
              <a:rPr lang="en-US" altLang="en-US" sz="3100" dirty="0">
                <a:solidFill>
                  <a:schemeClr val="bg1"/>
                </a:solidFill>
              </a:rPr>
              <a:t>Mt.13</a:t>
            </a:r>
            <a:r>
              <a:rPr lang="en-US" altLang="en-US" sz="3100" baseline="30000" dirty="0">
                <a:solidFill>
                  <a:schemeClr val="bg1"/>
                </a:solidFill>
              </a:rPr>
              <a:t>15</a:t>
            </a:r>
            <a:r>
              <a:rPr lang="en-US" altLang="en-US" sz="3100" dirty="0">
                <a:solidFill>
                  <a:schemeClr val="bg1"/>
                </a:solidFill>
              </a:rPr>
              <a:t> </a:t>
            </a:r>
            <a:r>
              <a:rPr lang="en-US" altLang="en-US" sz="3000" dirty="0">
                <a:solidFill>
                  <a:srgbClr val="FFFFCC"/>
                </a:solidFill>
              </a:rPr>
              <a:t>For the hearts of this people have grown dull.  Their ears are </a:t>
            </a:r>
            <a:r>
              <a:rPr lang="en-US" altLang="en-US" sz="3000" u="sng" dirty="0">
                <a:solidFill>
                  <a:srgbClr val="FFFFCC"/>
                </a:solidFill>
              </a:rPr>
              <a:t>hard of hearing</a:t>
            </a:r>
            <a:r>
              <a:rPr lang="en-US" altLang="en-US" sz="3000" dirty="0">
                <a:solidFill>
                  <a:srgbClr val="FFFFCC"/>
                </a:solidFill>
              </a:rPr>
              <a:t>, And their eyes they have </a:t>
            </a:r>
            <a:r>
              <a:rPr lang="en-US" altLang="en-US" sz="3000" u="sng" dirty="0">
                <a:solidFill>
                  <a:srgbClr val="FFFFCC"/>
                </a:solidFill>
              </a:rPr>
              <a:t>closed</a:t>
            </a:r>
            <a:r>
              <a:rPr lang="en-US" altLang="en-US" sz="3000" dirty="0">
                <a:solidFill>
                  <a:srgbClr val="FFFFCC"/>
                </a:solidFill>
              </a:rPr>
              <a:t>, </a:t>
            </a:r>
            <a:r>
              <a:rPr lang="en-US" altLang="en-US" sz="3000" u="sng" dirty="0">
                <a:solidFill>
                  <a:srgbClr val="FFFFCC"/>
                </a:solidFill>
              </a:rPr>
              <a:t>Lest</a:t>
            </a:r>
            <a:r>
              <a:rPr lang="en-US" altLang="en-US" sz="3000" dirty="0">
                <a:solidFill>
                  <a:srgbClr val="FFFFCC"/>
                </a:solidFill>
              </a:rPr>
              <a:t> they should see with their eyes and hear with their ears, </a:t>
            </a:r>
            <a:r>
              <a:rPr lang="en-US" altLang="en-US" sz="3000" u="sng" dirty="0">
                <a:solidFill>
                  <a:srgbClr val="FFFFCC"/>
                </a:solidFill>
              </a:rPr>
              <a:t>Lest</a:t>
            </a:r>
            <a:r>
              <a:rPr lang="en-US" altLang="en-US" sz="3000" dirty="0">
                <a:solidFill>
                  <a:srgbClr val="FFFFCC"/>
                </a:solidFill>
              </a:rPr>
              <a:t> they should understand with their hearts and turn,  </a:t>
            </a:r>
            <a:br>
              <a:rPr lang="en-US" altLang="en-US" sz="3000" dirty="0">
                <a:solidFill>
                  <a:srgbClr val="FFFFCC"/>
                </a:solidFill>
              </a:rPr>
            </a:br>
            <a:r>
              <a:rPr lang="en-US" altLang="en-US" sz="3000" dirty="0">
                <a:solidFill>
                  <a:srgbClr val="FFFFCC"/>
                </a:solidFill>
              </a:rPr>
              <a:t>So that I should heal them.’</a:t>
            </a:r>
          </a:p>
          <a:p>
            <a:pPr marL="0" indent="0" algn="ctr">
              <a:spcAft>
                <a:spcPts val="600"/>
              </a:spcAft>
              <a:buNone/>
            </a:pPr>
            <a:r>
              <a:rPr lang="en-US" altLang="en-US" sz="3100" dirty="0">
                <a:solidFill>
                  <a:schemeClr val="bg1"/>
                </a:solidFill>
              </a:rPr>
              <a:t>Jesus concealed truth from some…</a:t>
            </a:r>
          </a:p>
        </p:txBody>
      </p:sp>
    </p:spTree>
    <p:extLst>
      <p:ext uri="{BB962C8B-B14F-4D97-AF65-F5344CB8AC3E}">
        <p14:creationId xmlns:p14="http://schemas.microsoft.com/office/powerpoint/2010/main" val="138349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FDF1F31-049C-838D-CAB3-A0F64923FEAA}"/>
              </a:ext>
            </a:extLst>
          </p:cNvPr>
          <p:cNvGraphicFramePr>
            <a:graphicFrameLocks noGrp="1"/>
          </p:cNvGraphicFramePr>
          <p:nvPr>
            <p:extLst>
              <p:ext uri="{D42A27DB-BD31-4B8C-83A1-F6EECF244321}">
                <p14:modId xmlns:p14="http://schemas.microsoft.com/office/powerpoint/2010/main" val="2484001866"/>
              </p:ext>
            </p:extLst>
          </p:nvPr>
        </p:nvGraphicFramePr>
        <p:xfrm>
          <a:off x="0" y="56561"/>
          <a:ext cx="9144000" cy="6768450"/>
        </p:xfrm>
        <a:graphic>
          <a:graphicData uri="http://schemas.openxmlformats.org/drawingml/2006/table">
            <a:tbl>
              <a:tblPr firstRow="1" bandRow="1">
                <a:tableStyleId>{00A15C55-8517-42AA-B614-E9B94910E393}</a:tableStyleId>
              </a:tblPr>
              <a:tblGrid>
                <a:gridCol w="3048000">
                  <a:extLst>
                    <a:ext uri="{9D8B030D-6E8A-4147-A177-3AD203B41FA5}">
                      <a16:colId xmlns:a16="http://schemas.microsoft.com/office/drawing/2014/main" val="407975419"/>
                    </a:ext>
                  </a:extLst>
                </a:gridCol>
                <a:gridCol w="3048000">
                  <a:extLst>
                    <a:ext uri="{9D8B030D-6E8A-4147-A177-3AD203B41FA5}">
                      <a16:colId xmlns:a16="http://schemas.microsoft.com/office/drawing/2014/main" val="1555009981"/>
                    </a:ext>
                  </a:extLst>
                </a:gridCol>
                <a:gridCol w="3048000">
                  <a:extLst>
                    <a:ext uri="{9D8B030D-6E8A-4147-A177-3AD203B41FA5}">
                      <a16:colId xmlns:a16="http://schemas.microsoft.com/office/drawing/2014/main" val="115243832"/>
                    </a:ext>
                  </a:extLst>
                </a:gridCol>
              </a:tblGrid>
              <a:tr h="548726">
                <a:tc>
                  <a:txBody>
                    <a:bodyPr/>
                    <a:lstStyle/>
                    <a:p>
                      <a:pPr algn="ctr"/>
                      <a:r>
                        <a:rPr lang="en-US" sz="2800" dirty="0"/>
                        <a:t>Positive </a:t>
                      </a:r>
                    </a:p>
                  </a:txBody>
                  <a:tcPr marL="133877" marR="133877"/>
                </a:tc>
                <a:tc>
                  <a:txBody>
                    <a:bodyPr/>
                    <a:lstStyle/>
                    <a:p>
                      <a:pPr algn="ctr"/>
                      <a:r>
                        <a:rPr lang="en-US" sz="2800" dirty="0"/>
                        <a:t>Word picture</a:t>
                      </a:r>
                    </a:p>
                  </a:txBody>
                  <a:tcPr marL="133877" marR="133877"/>
                </a:tc>
                <a:tc>
                  <a:txBody>
                    <a:bodyPr/>
                    <a:lstStyle/>
                    <a:p>
                      <a:pPr algn="ctr"/>
                      <a:r>
                        <a:rPr lang="en-US" sz="2800" dirty="0"/>
                        <a:t>Negative</a:t>
                      </a:r>
                    </a:p>
                  </a:txBody>
                  <a:tcPr marL="133877" marR="133877"/>
                </a:tc>
                <a:extLst>
                  <a:ext uri="{0D108BD9-81ED-4DB2-BD59-A6C34878D82A}">
                    <a16:rowId xmlns:a16="http://schemas.microsoft.com/office/drawing/2014/main" val="2770285785"/>
                  </a:ext>
                </a:extLst>
              </a:tr>
              <a:tr h="1000619">
                <a:tc>
                  <a:txBody>
                    <a:bodyPr/>
                    <a:lstStyle/>
                    <a:p>
                      <a:pPr algn="ctr"/>
                      <a:r>
                        <a:rPr lang="en-US" sz="2800" dirty="0"/>
                        <a:t>Nourish earth for food / drink</a:t>
                      </a:r>
                    </a:p>
                  </a:txBody>
                  <a:tcPr marL="133877" marR="133877" anchor="ctr"/>
                </a:tc>
                <a:tc>
                  <a:txBody>
                    <a:bodyPr/>
                    <a:lstStyle/>
                    <a:p>
                      <a:pPr algn="ctr"/>
                      <a:r>
                        <a:rPr lang="en-US" sz="2800" dirty="0">
                          <a:solidFill>
                            <a:srgbClr val="0070C0"/>
                          </a:solidFill>
                        </a:rPr>
                        <a:t>Rain</a:t>
                      </a:r>
                      <a:br>
                        <a:rPr lang="en-US" sz="2800" dirty="0"/>
                      </a:br>
                      <a:r>
                        <a:rPr lang="en-US" sz="2800" dirty="0"/>
                        <a:t>(Is.55:10-11)</a:t>
                      </a:r>
                    </a:p>
                  </a:txBody>
                  <a:tcPr marL="133877" marR="133877" anchor="ctr"/>
                </a:tc>
                <a:tc>
                  <a:txBody>
                    <a:bodyPr/>
                    <a:lstStyle/>
                    <a:p>
                      <a:pPr algn="ctr"/>
                      <a:r>
                        <a:rPr lang="en-US" sz="2800" dirty="0"/>
                        <a:t>Flood,</a:t>
                      </a:r>
                      <a:br>
                        <a:rPr lang="en-US" sz="2800" dirty="0"/>
                      </a:br>
                      <a:r>
                        <a:rPr lang="en-US" sz="2800" dirty="0"/>
                        <a:t>Gn.6</a:t>
                      </a:r>
                    </a:p>
                  </a:txBody>
                  <a:tcPr marL="133877" marR="133877" anchor="ctr"/>
                </a:tc>
                <a:extLst>
                  <a:ext uri="{0D108BD9-81ED-4DB2-BD59-A6C34878D82A}">
                    <a16:rowId xmlns:a16="http://schemas.microsoft.com/office/drawing/2014/main" val="2521834945"/>
                  </a:ext>
                </a:extLst>
              </a:tr>
              <a:tr h="1000619">
                <a:tc>
                  <a:txBody>
                    <a:bodyPr/>
                    <a:lstStyle/>
                    <a:p>
                      <a:pPr algn="ctr"/>
                      <a:r>
                        <a:rPr lang="en-US" sz="2800" dirty="0"/>
                        <a:t>Warms body</a:t>
                      </a:r>
                    </a:p>
                  </a:txBody>
                  <a:tcPr marL="133877" marR="133877" anchor="ctr"/>
                </a:tc>
                <a:tc>
                  <a:txBody>
                    <a:bodyPr/>
                    <a:lstStyle/>
                    <a:p>
                      <a:pPr algn="ctr"/>
                      <a:r>
                        <a:rPr lang="en-US" sz="2800" dirty="0">
                          <a:solidFill>
                            <a:srgbClr val="C00000"/>
                          </a:solidFill>
                        </a:rPr>
                        <a:t>Fire</a:t>
                      </a:r>
                      <a:br>
                        <a:rPr lang="en-US" sz="2800" dirty="0"/>
                      </a:br>
                      <a:r>
                        <a:rPr lang="en-US" sz="2800" dirty="0"/>
                        <a:t>(Jer.23:29)</a:t>
                      </a:r>
                    </a:p>
                  </a:txBody>
                  <a:tcPr marL="133877" marR="133877" anchor="ctr"/>
                </a:tc>
                <a:tc>
                  <a:txBody>
                    <a:bodyPr/>
                    <a:lstStyle/>
                    <a:p>
                      <a:pPr algn="ctr"/>
                      <a:r>
                        <a:rPr lang="en-US" sz="2800" dirty="0"/>
                        <a:t>Burn to death, destroy property</a:t>
                      </a:r>
                    </a:p>
                  </a:txBody>
                  <a:tcPr marL="133877" marR="133877" anchor="ctr"/>
                </a:tc>
                <a:extLst>
                  <a:ext uri="{0D108BD9-81ED-4DB2-BD59-A6C34878D82A}">
                    <a16:rowId xmlns:a16="http://schemas.microsoft.com/office/drawing/2014/main" val="2198139193"/>
                  </a:ext>
                </a:extLst>
              </a:tr>
              <a:tr h="1000619">
                <a:tc>
                  <a:txBody>
                    <a:bodyPr/>
                    <a:lstStyle/>
                    <a:p>
                      <a:pPr algn="ctr"/>
                      <a:r>
                        <a:rPr lang="en-US" sz="2800" dirty="0"/>
                        <a:t>Breaks rock in pieces</a:t>
                      </a:r>
                    </a:p>
                  </a:txBody>
                  <a:tcPr marL="133877" marR="133877" anchor="ctr"/>
                </a:tc>
                <a:tc>
                  <a:txBody>
                    <a:bodyPr/>
                    <a:lstStyle/>
                    <a:p>
                      <a:pPr algn="ctr"/>
                      <a:r>
                        <a:rPr lang="en-US" sz="2800" dirty="0">
                          <a:solidFill>
                            <a:srgbClr val="745800"/>
                          </a:solidFill>
                        </a:rPr>
                        <a:t>Hammer</a:t>
                      </a:r>
                      <a:br>
                        <a:rPr lang="en-US" sz="2800" dirty="0">
                          <a:solidFill>
                            <a:srgbClr val="745800"/>
                          </a:solidFill>
                        </a:rPr>
                      </a:br>
                      <a:r>
                        <a:rPr lang="en-US" sz="2800" dirty="0"/>
                        <a:t>(Jer.23:29)</a:t>
                      </a:r>
                    </a:p>
                  </a:txBody>
                  <a:tcPr marL="133877" marR="133877" anchor="ctr"/>
                </a:tc>
                <a:tc>
                  <a:txBody>
                    <a:bodyPr/>
                    <a:lstStyle/>
                    <a:p>
                      <a:pPr algn="ctr"/>
                      <a:r>
                        <a:rPr lang="en-US" sz="2800" dirty="0"/>
                        <a:t>Jg.4:21, Jael’s hammer</a:t>
                      </a:r>
                    </a:p>
                  </a:txBody>
                  <a:tcPr marL="133877" marR="133877" anchor="ctr"/>
                </a:tc>
                <a:extLst>
                  <a:ext uri="{0D108BD9-81ED-4DB2-BD59-A6C34878D82A}">
                    <a16:rowId xmlns:a16="http://schemas.microsoft.com/office/drawing/2014/main" val="280801626"/>
                  </a:ext>
                </a:extLst>
              </a:tr>
              <a:tr h="1000619">
                <a:tc>
                  <a:txBody>
                    <a:bodyPr/>
                    <a:lstStyle/>
                    <a:p>
                      <a:pPr algn="ctr"/>
                      <a:r>
                        <a:rPr lang="en-US" sz="2800" dirty="0"/>
                        <a:t>Show the way</a:t>
                      </a:r>
                    </a:p>
                  </a:txBody>
                  <a:tcPr marL="133877" marR="133877" anchor="ctr"/>
                </a:tc>
                <a:tc>
                  <a:txBody>
                    <a:bodyPr/>
                    <a:lstStyle/>
                    <a:p>
                      <a:pPr algn="ctr"/>
                      <a:r>
                        <a:rPr lang="en-US" sz="2800" dirty="0">
                          <a:solidFill>
                            <a:srgbClr val="FF9900"/>
                          </a:solidFill>
                        </a:rPr>
                        <a:t>Lamp</a:t>
                      </a:r>
                      <a:r>
                        <a:rPr lang="en-US" sz="2800" dirty="0">
                          <a:solidFill>
                            <a:srgbClr val="FFC000"/>
                          </a:solidFill>
                        </a:rPr>
                        <a:t> </a:t>
                      </a:r>
                      <a:r>
                        <a:rPr lang="en-US" sz="2800" dirty="0"/>
                        <a:t>(Ps.119:105)</a:t>
                      </a:r>
                    </a:p>
                  </a:txBody>
                  <a:tcPr marL="133877" marR="133877" anchor="ctr"/>
                </a:tc>
                <a:tc>
                  <a:txBody>
                    <a:bodyPr/>
                    <a:lstStyle/>
                    <a:p>
                      <a:pPr algn="ctr"/>
                      <a:r>
                        <a:rPr lang="en-US" sz="2800" dirty="0"/>
                        <a:t>Expose flaws, Jn.3:19-20</a:t>
                      </a:r>
                    </a:p>
                  </a:txBody>
                  <a:tcPr marL="133877" marR="133877" anchor="ctr"/>
                </a:tc>
                <a:extLst>
                  <a:ext uri="{0D108BD9-81ED-4DB2-BD59-A6C34878D82A}">
                    <a16:rowId xmlns:a16="http://schemas.microsoft.com/office/drawing/2014/main" val="4245418005"/>
                  </a:ext>
                </a:extLst>
              </a:tr>
              <a:tr h="1000619">
                <a:tc>
                  <a:txBody>
                    <a:bodyPr/>
                    <a:lstStyle/>
                    <a:p>
                      <a:pPr algn="ctr"/>
                      <a:r>
                        <a:rPr lang="en-US" sz="2800" dirty="0"/>
                        <a:t>Life</a:t>
                      </a:r>
                    </a:p>
                  </a:txBody>
                  <a:tcPr marL="133877" marR="133877" anchor="ctr"/>
                </a:tc>
                <a:tc>
                  <a:txBody>
                    <a:bodyPr/>
                    <a:lstStyle/>
                    <a:p>
                      <a:pPr algn="ctr"/>
                      <a:r>
                        <a:rPr lang="en-US" sz="2800" dirty="0"/>
                        <a:t>Aroma</a:t>
                      </a:r>
                      <a:br>
                        <a:rPr lang="en-US" sz="2800" dirty="0"/>
                      </a:br>
                      <a:r>
                        <a:rPr lang="en-US" sz="2800" dirty="0"/>
                        <a:t>(2 Co.2:14-16)</a:t>
                      </a:r>
                    </a:p>
                  </a:txBody>
                  <a:tcPr marL="133877" marR="133877" anchor="ctr"/>
                </a:tc>
                <a:tc>
                  <a:txBody>
                    <a:bodyPr/>
                    <a:lstStyle/>
                    <a:p>
                      <a:pPr algn="ctr"/>
                      <a:r>
                        <a:rPr lang="en-US" sz="2800" dirty="0"/>
                        <a:t>Death</a:t>
                      </a:r>
                    </a:p>
                  </a:txBody>
                  <a:tcPr marL="133877" marR="133877" anchor="ctr"/>
                </a:tc>
                <a:extLst>
                  <a:ext uri="{0D108BD9-81ED-4DB2-BD59-A6C34878D82A}">
                    <a16:rowId xmlns:a16="http://schemas.microsoft.com/office/drawing/2014/main" val="2157880742"/>
                  </a:ext>
                </a:extLst>
              </a:tr>
              <a:tr h="1216629">
                <a:tc>
                  <a:txBody>
                    <a:bodyPr/>
                    <a:lstStyle/>
                    <a:p>
                      <a:pPr algn="ctr"/>
                      <a:r>
                        <a:rPr lang="en-US" sz="2800" dirty="0"/>
                        <a:t>Protects innocent, Ep.6:17</a:t>
                      </a:r>
                    </a:p>
                  </a:txBody>
                  <a:tcPr marL="133877" marR="133877" anchor="ctr"/>
                </a:tc>
                <a:tc>
                  <a:txBody>
                    <a:bodyPr/>
                    <a:lstStyle/>
                    <a:p>
                      <a:pPr algn="ctr"/>
                      <a:r>
                        <a:rPr lang="en-US" sz="2800" dirty="0">
                          <a:solidFill>
                            <a:srgbClr val="003300"/>
                          </a:solidFill>
                        </a:rPr>
                        <a:t>Sword</a:t>
                      </a:r>
                      <a:br>
                        <a:rPr lang="en-US" sz="2800" dirty="0"/>
                      </a:br>
                      <a:r>
                        <a:rPr lang="en-US" sz="2800" dirty="0"/>
                        <a:t>(Hb.4:12)</a:t>
                      </a:r>
                    </a:p>
                  </a:txBody>
                  <a:tcPr marL="133877" marR="133877" anchor="ctr"/>
                </a:tc>
                <a:tc>
                  <a:txBody>
                    <a:bodyPr/>
                    <a:lstStyle/>
                    <a:p>
                      <a:pPr algn="ctr"/>
                      <a:r>
                        <a:rPr lang="en-US" sz="2800" dirty="0"/>
                        <a:t>Slays enemies, Mt.26:52</a:t>
                      </a:r>
                    </a:p>
                  </a:txBody>
                  <a:tcPr marL="133877" marR="133877" anchor="ctr"/>
                </a:tc>
                <a:extLst>
                  <a:ext uri="{0D108BD9-81ED-4DB2-BD59-A6C34878D82A}">
                    <a16:rowId xmlns:a16="http://schemas.microsoft.com/office/drawing/2014/main" val="1589447742"/>
                  </a:ext>
                </a:extLst>
              </a:tr>
            </a:tbl>
          </a:graphicData>
        </a:graphic>
      </p:graphicFrame>
    </p:spTree>
    <p:extLst>
      <p:ext uri="{BB962C8B-B14F-4D97-AF65-F5344CB8AC3E}">
        <p14:creationId xmlns:p14="http://schemas.microsoft.com/office/powerpoint/2010/main" val="499095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DEC5918-1715-4FFD-80A1-3107D590A3F1}"/>
              </a:ext>
            </a:extLst>
          </p:cNvPr>
          <p:cNvSpPr>
            <a:spLocks noGrp="1" noChangeArrowheads="1"/>
          </p:cNvSpPr>
          <p:nvPr>
            <p:ph type="title"/>
          </p:nvPr>
        </p:nvSpPr>
        <p:spPr>
          <a:xfrm>
            <a:off x="457200" y="76200"/>
            <a:ext cx="8229600" cy="753359"/>
          </a:xfrm>
        </p:spPr>
        <p:txBody>
          <a:bodyPr/>
          <a:lstStyle/>
          <a:p>
            <a:r>
              <a:rPr lang="en-US" altLang="en-US" sz="3400" dirty="0">
                <a:solidFill>
                  <a:srgbClr val="CCFFFF"/>
                </a:solidFill>
              </a:rPr>
              <a:t>Challenge – use it or lose it</a:t>
            </a:r>
          </a:p>
        </p:txBody>
      </p:sp>
      <p:sp>
        <p:nvSpPr>
          <p:cNvPr id="4099" name="Rectangle 3">
            <a:extLst>
              <a:ext uri="{FF2B5EF4-FFF2-40B4-BE49-F238E27FC236}">
                <a16:creationId xmlns:a16="http://schemas.microsoft.com/office/drawing/2014/main" id="{B2F93335-D7E2-448C-B28C-BBDE23EC24FF}"/>
              </a:ext>
            </a:extLst>
          </p:cNvPr>
          <p:cNvSpPr>
            <a:spLocks noGrp="1" noChangeArrowheads="1"/>
          </p:cNvSpPr>
          <p:nvPr>
            <p:ph idx="1"/>
          </p:nvPr>
        </p:nvSpPr>
        <p:spPr>
          <a:xfrm>
            <a:off x="358219" y="980382"/>
            <a:ext cx="8436990" cy="5194169"/>
          </a:xfrm>
        </p:spPr>
        <p:txBody>
          <a:bodyPr/>
          <a:lstStyle/>
          <a:p>
            <a:pPr marL="0" indent="0">
              <a:spcAft>
                <a:spcPts val="0"/>
              </a:spcAft>
              <a:buNone/>
            </a:pPr>
            <a:r>
              <a:rPr lang="en-US" altLang="en-US" sz="3100" dirty="0">
                <a:solidFill>
                  <a:schemeClr val="bg1"/>
                </a:solidFill>
              </a:rPr>
              <a:t>Ph.3</a:t>
            </a:r>
            <a:r>
              <a:rPr lang="en-US" altLang="en-US" sz="3100" baseline="30000" dirty="0">
                <a:solidFill>
                  <a:srgbClr val="FFFF00"/>
                </a:solidFill>
              </a:rPr>
              <a:t>15</a:t>
            </a:r>
            <a:r>
              <a:rPr lang="en-US" altLang="en-US" sz="3100" dirty="0">
                <a:solidFill>
                  <a:schemeClr val="bg1"/>
                </a:solidFill>
              </a:rPr>
              <a:t>  Therefore let us, as many as are mature, have this mind; and if in anything you think otherwise, God will reveal even this to you.  </a:t>
            </a:r>
            <a:r>
              <a:rPr lang="en-US" altLang="en-US" sz="3100" baseline="30000" dirty="0">
                <a:solidFill>
                  <a:srgbClr val="FFFF00"/>
                </a:solidFill>
              </a:rPr>
              <a:t>16</a:t>
            </a:r>
            <a:r>
              <a:rPr lang="en-US" altLang="en-US" sz="3100" dirty="0">
                <a:solidFill>
                  <a:schemeClr val="bg1"/>
                </a:solidFill>
              </a:rPr>
              <a:t> Nevertheless, to the degree that we have already attained, let us walk by the same rule, let us be of the same mind. </a:t>
            </a:r>
          </a:p>
          <a:p>
            <a:pPr marL="0" indent="0">
              <a:spcAft>
                <a:spcPts val="0"/>
              </a:spcAft>
              <a:buNone/>
            </a:pPr>
            <a:endParaRPr lang="en-US" altLang="en-US" sz="3100" dirty="0">
              <a:solidFill>
                <a:srgbClr val="FFFFCC"/>
              </a:solidFill>
            </a:endParaRPr>
          </a:p>
        </p:txBody>
      </p:sp>
      <p:sp>
        <p:nvSpPr>
          <p:cNvPr id="2" name="Rectangle 1">
            <a:extLst>
              <a:ext uri="{FF2B5EF4-FFF2-40B4-BE49-F238E27FC236}">
                <a16:creationId xmlns:a16="http://schemas.microsoft.com/office/drawing/2014/main" id="{066B6D0D-6DEC-4C7A-0EAE-F023BDF3E41D}"/>
              </a:ext>
            </a:extLst>
          </p:cNvPr>
          <p:cNvSpPr/>
          <p:nvPr/>
        </p:nvSpPr>
        <p:spPr>
          <a:xfrm>
            <a:off x="998385" y="4130654"/>
            <a:ext cx="7147231" cy="1165495"/>
          </a:xfrm>
          <a:prstGeom prst="rect">
            <a:avLst/>
          </a:prstGeom>
          <a:solidFill>
            <a:schemeClr val="accent6">
              <a:lumMod val="50000"/>
            </a:schemeClr>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dirty="0"/>
              <a:t>One who loves truth will not lose it</a:t>
            </a:r>
            <a:br>
              <a:rPr lang="en-US" sz="3100" dirty="0"/>
            </a:br>
            <a:r>
              <a:rPr lang="en-US" sz="3100" dirty="0"/>
              <a:t>if he uses the light he has.</a:t>
            </a:r>
          </a:p>
        </p:txBody>
      </p:sp>
    </p:spTree>
    <p:extLst>
      <p:ext uri="{BB962C8B-B14F-4D97-AF65-F5344CB8AC3E}">
        <p14:creationId xmlns:p14="http://schemas.microsoft.com/office/powerpoint/2010/main" val="426906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662</TotalTime>
  <Words>1420</Words>
  <Application>Microsoft Office PowerPoint</Application>
  <PresentationFormat>On-screen Show (4:3)</PresentationFormat>
  <Paragraphs>139</Paragraphs>
  <Slides>25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Times New Roman</vt:lpstr>
      <vt:lpstr>Wingdings</vt:lpstr>
      <vt:lpstr>1_Default Design</vt:lpstr>
      <vt:lpstr>1_Default Design</vt:lpstr>
      <vt:lpstr>                </vt:lpstr>
      <vt:lpstr>Get a piece of the rock…</vt:lpstr>
      <vt:lpstr>Isaiah 28</vt:lpstr>
      <vt:lpstr>PowerPoint Presentation</vt:lpstr>
      <vt:lpstr>Not surprisingly . . .</vt:lpstr>
      <vt:lpstr>Surprisingly . . . To hide the truth</vt:lpstr>
      <vt:lpstr>“But some reject His word”</vt:lpstr>
      <vt:lpstr>PowerPoint Presentation</vt:lpstr>
      <vt:lpstr>Challenge – use it or lose it</vt:lpstr>
      <vt:lpstr>PowerPoint Presentation</vt:lpstr>
      <vt:lpstr>14-15</vt:lpstr>
      <vt:lpstr>Today</vt:lpstr>
      <vt:lpstr>PowerPoint Presentation</vt:lpstr>
      <vt:lpstr>1. Who?  Lord</vt:lpstr>
      <vt:lpstr>2. Where?  Zion (2:2-3)</vt:lpstr>
      <vt:lpstr>3. What?   Stone . . . foundation</vt:lpstr>
      <vt:lpstr>3. What?   Stone . . . foundation</vt:lpstr>
      <vt:lpstr>4. Why?   </vt:lpstr>
      <vt:lpstr>5. When?   (2:2-3)</vt:lpstr>
      <vt:lpstr>5. When?   (2:2-3)</vt:lpstr>
      <vt:lpstr>5. When?   (2:2-3)</vt:lpstr>
      <vt:lpstr>PowerPoint Presentation</vt:lpstr>
      <vt:lpstr>5. When?   (2:2-3)</vt:lpstr>
      <vt:lpstr>5. When?   (2:2-3)</vt:lpstr>
      <vt:lpstr>5. When?   (2:2-3)</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dc:creator>
  <cp:lastModifiedBy>Ty Johnson</cp:lastModifiedBy>
  <cp:revision>30</cp:revision>
  <dcterms:created xsi:type="dcterms:W3CDTF">2006-09-08T19:51:33Z</dcterms:created>
  <dcterms:modified xsi:type="dcterms:W3CDTF">2022-08-06T18:33:56Z</dcterms:modified>
</cp:coreProperties>
</file>