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1"/>
  </p:notesMasterIdLst>
  <p:sldIdLst>
    <p:sldId id="305" r:id="rId3"/>
    <p:sldId id="373" r:id="rId4"/>
    <p:sldId id="456" r:id="rId5"/>
    <p:sldId id="473" r:id="rId6"/>
    <p:sldId id="484" r:id="rId7"/>
    <p:sldId id="475" r:id="rId8"/>
    <p:sldId id="485" r:id="rId9"/>
    <p:sldId id="486" r:id="rId10"/>
    <p:sldId id="476" r:id="rId11"/>
    <p:sldId id="477" r:id="rId12"/>
    <p:sldId id="478" r:id="rId13"/>
    <p:sldId id="447" r:id="rId14"/>
    <p:sldId id="479" r:id="rId15"/>
    <p:sldId id="480" r:id="rId16"/>
    <p:sldId id="481" r:id="rId17"/>
    <p:sldId id="482" r:id="rId18"/>
    <p:sldId id="488" r:id="rId19"/>
    <p:sldId id="487"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FF"/>
    <a:srgbClr val="A50021"/>
    <a:srgbClr val="CCFFCC"/>
    <a:srgbClr val="CC0066"/>
    <a:srgbClr val="CCECFF"/>
    <a:srgbClr val="800000"/>
    <a:srgbClr val="777777"/>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5" d="100"/>
          <a:sy n="75" d="100"/>
        </p:scale>
        <p:origin x="53" y="96"/>
      </p:cViewPr>
      <p:guideLst>
        <p:guide orient="horz" pos="2160"/>
        <p:guide pos="2880"/>
      </p:guideLst>
    </p:cSldViewPr>
  </p:slideViewPr>
  <p:notesTextViewPr>
    <p:cViewPr>
      <p:scale>
        <a:sx n="3" d="2"/>
        <a:sy n="3" d="2"/>
      </p:scale>
      <p:origin x="0" y="0"/>
    </p:cViewPr>
  </p:notesTextViewPr>
  <p:sorterViewPr>
    <p:cViewPr>
      <p:scale>
        <a:sx n="100" d="100"/>
        <a:sy n="100" d="100"/>
      </p:scale>
      <p:origin x="0" y="-487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001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1804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01365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6299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4478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48695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56728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06109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041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67313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586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16803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94498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6275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0067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295400"/>
            <a:ext cx="6477000" cy="1196529"/>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800" dirty="0">
                <a:solidFill>
                  <a:srgbClr val="FFFFCC"/>
                </a:solidFill>
                <a:latin typeface="Arial"/>
              </a:rPr>
              <a:t>A Tale of Two Deserters</a:t>
            </a:r>
            <a:endParaRPr kumimoji="0" lang="en-US" sz="3000" b="0" i="0" u="none" strike="noStrike" kern="1200" cap="none" spc="0" normalizeH="0" baseline="0" noProof="0" dirty="0">
              <a:ln>
                <a:noFill/>
              </a:ln>
              <a:solidFill>
                <a:srgbClr val="FFFFCC"/>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85800"/>
          </a:xfrm>
        </p:spPr>
        <p:txBody>
          <a:bodyPr/>
          <a:lstStyle/>
          <a:p>
            <a:r>
              <a:rPr lang="en-US" altLang="en-US" sz="3400" dirty="0">
                <a:solidFill>
                  <a:srgbClr val="CCFFFF"/>
                </a:solidFill>
              </a:rPr>
              <a:t>Why was his fall so unnecessary?</a:t>
            </a:r>
          </a:p>
        </p:txBody>
      </p:sp>
      <p:sp>
        <p:nvSpPr>
          <p:cNvPr id="3075" name="Rectangle 3"/>
          <p:cNvSpPr>
            <a:spLocks noGrp="1" noChangeArrowheads="1"/>
          </p:cNvSpPr>
          <p:nvPr>
            <p:ph type="body" idx="1"/>
          </p:nvPr>
        </p:nvSpPr>
        <p:spPr>
          <a:xfrm>
            <a:off x="381000" y="685800"/>
            <a:ext cx="8382000" cy="5715000"/>
          </a:xfrm>
        </p:spPr>
        <p:txBody>
          <a:bodyPr/>
          <a:lstStyle/>
          <a:p>
            <a:pPr marL="339725" indent="-339725">
              <a:spcAft>
                <a:spcPts val="600"/>
              </a:spcAft>
              <a:buNone/>
            </a:pPr>
            <a:r>
              <a:rPr lang="en-US" altLang="en-US" sz="2400" dirty="0">
                <a:solidFill>
                  <a:srgbClr val="FFC000"/>
                </a:solidFill>
              </a:rPr>
              <a:t>1. </a:t>
            </a:r>
            <a:r>
              <a:rPr lang="en-US" altLang="en-US" sz="3100" dirty="0">
                <a:solidFill>
                  <a:schemeClr val="bg1"/>
                </a:solidFill>
              </a:rPr>
              <a:t>A companion of Paul would see miracles that proved the genuineness of Christ…</a:t>
            </a:r>
          </a:p>
          <a:p>
            <a:pPr marL="339725" indent="-339725">
              <a:spcAft>
                <a:spcPts val="600"/>
              </a:spcAft>
              <a:buNone/>
            </a:pPr>
            <a:r>
              <a:rPr lang="en-US" altLang="en-US" sz="2400" dirty="0">
                <a:solidFill>
                  <a:srgbClr val="FFC000"/>
                </a:solidFill>
              </a:rPr>
              <a:t>2. </a:t>
            </a:r>
            <a:r>
              <a:rPr lang="en-US" altLang="en-US" sz="3100" dirty="0">
                <a:solidFill>
                  <a:schemeClr val="bg1"/>
                </a:solidFill>
              </a:rPr>
              <a:t>Paul’s example should motivate anyone to do his best.   Paul did not merely talk it…</a:t>
            </a:r>
          </a:p>
          <a:p>
            <a:pPr marL="339725" indent="-339725">
              <a:spcAft>
                <a:spcPts val="600"/>
              </a:spcAft>
              <a:buNone/>
            </a:pPr>
            <a:r>
              <a:rPr lang="en-US" altLang="en-US" sz="2400" dirty="0">
                <a:solidFill>
                  <a:srgbClr val="FFC000"/>
                </a:solidFill>
              </a:rPr>
              <a:t>3. </a:t>
            </a:r>
            <a:r>
              <a:rPr lang="en-US" altLang="en-US" sz="3100" dirty="0">
                <a:solidFill>
                  <a:schemeClr val="bg1"/>
                </a:solidFill>
              </a:rPr>
              <a:t>Faithfulness to Lord brings eternal blessings</a:t>
            </a:r>
          </a:p>
          <a:p>
            <a:pPr marL="339725" indent="-339725">
              <a:spcAft>
                <a:spcPts val="600"/>
              </a:spcAft>
              <a:buNone/>
            </a:pPr>
            <a:r>
              <a:rPr lang="en-US" altLang="en-US" sz="2400" dirty="0">
                <a:solidFill>
                  <a:srgbClr val="FFC000"/>
                </a:solidFill>
              </a:rPr>
              <a:t>4. </a:t>
            </a:r>
            <a:r>
              <a:rPr lang="en-US" altLang="en-US" sz="3100" dirty="0">
                <a:solidFill>
                  <a:schemeClr val="bg1"/>
                </a:solidFill>
              </a:rPr>
              <a:t>Timothy is coming to the perilous place that Demas left . . . v.9 </a:t>
            </a:r>
          </a:p>
          <a:p>
            <a:pPr marL="0" indent="0">
              <a:spcAft>
                <a:spcPts val="600"/>
              </a:spcAft>
              <a:buNone/>
            </a:pPr>
            <a:endParaRPr lang="en-US" altLang="en-US" sz="3100" dirty="0">
              <a:solidFill>
                <a:schemeClr val="bg1"/>
              </a:solidFill>
            </a:endParaRPr>
          </a:p>
          <a:p>
            <a:pPr>
              <a:spcAft>
                <a:spcPts val="600"/>
              </a:spcAft>
            </a:pPr>
            <a:endParaRPr lang="en-US" altLang="en-US" sz="3100" dirty="0">
              <a:solidFill>
                <a:schemeClr val="bg1"/>
              </a:solidFill>
            </a:endParaRPr>
          </a:p>
        </p:txBody>
      </p:sp>
      <p:sp>
        <p:nvSpPr>
          <p:cNvPr id="2" name="Rectangle 1">
            <a:extLst>
              <a:ext uri="{FF2B5EF4-FFF2-40B4-BE49-F238E27FC236}">
                <a16:creationId xmlns:a16="http://schemas.microsoft.com/office/drawing/2014/main" id="{0173E14E-114F-1D08-6361-32900106B8E7}"/>
              </a:ext>
            </a:extLst>
          </p:cNvPr>
          <p:cNvSpPr/>
          <p:nvPr/>
        </p:nvSpPr>
        <p:spPr>
          <a:xfrm>
            <a:off x="1400788" y="5715000"/>
            <a:ext cx="6360495" cy="727364"/>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What will we do in persecution?</a:t>
            </a:r>
          </a:p>
        </p:txBody>
      </p:sp>
      <p:sp>
        <p:nvSpPr>
          <p:cNvPr id="3" name="Rectangle 2">
            <a:extLst>
              <a:ext uri="{FF2B5EF4-FFF2-40B4-BE49-F238E27FC236}">
                <a16:creationId xmlns:a16="http://schemas.microsoft.com/office/drawing/2014/main" id="{63E9DB1E-3497-7A25-4008-DE2CFBD1F3FC}"/>
              </a:ext>
            </a:extLst>
          </p:cNvPr>
          <p:cNvSpPr/>
          <p:nvPr/>
        </p:nvSpPr>
        <p:spPr>
          <a:xfrm>
            <a:off x="1399160" y="4800600"/>
            <a:ext cx="6360495" cy="727364"/>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Demas: indirect warning to Timothy</a:t>
            </a:r>
          </a:p>
        </p:txBody>
      </p:sp>
    </p:spTree>
    <p:extLst>
      <p:ext uri="{BB962C8B-B14F-4D97-AF65-F5344CB8AC3E}">
        <p14:creationId xmlns:p14="http://schemas.microsoft.com/office/powerpoint/2010/main" val="189723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735348" y="609600"/>
            <a:ext cx="3656097" cy="457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6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Paul and Demas</a:t>
            </a:r>
          </a:p>
        </p:txBody>
      </p:sp>
      <p:sp>
        <p:nvSpPr>
          <p:cNvPr id="3" name="Rounded Rectangle 3">
            <a:extLst>
              <a:ext uri="{FF2B5EF4-FFF2-40B4-BE49-F238E27FC236}">
                <a16:creationId xmlns:a16="http://schemas.microsoft.com/office/drawing/2014/main" id="{48346806-6E7B-40EA-60AA-5AF6565A34F4}"/>
              </a:ext>
            </a:extLst>
          </p:cNvPr>
          <p:cNvSpPr/>
          <p:nvPr/>
        </p:nvSpPr>
        <p:spPr bwMode="auto">
          <a:xfrm>
            <a:off x="1018881" y="1238054"/>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Paul and John Mark</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11504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914400"/>
          </a:xfrm>
        </p:spPr>
        <p:txBody>
          <a:bodyPr/>
          <a:lstStyle/>
          <a:p>
            <a:r>
              <a:rPr lang="en-US" altLang="en-US" sz="3400" dirty="0">
                <a:solidFill>
                  <a:srgbClr val="CCFFFF"/>
                </a:solidFill>
              </a:rPr>
              <a:t>History</a:t>
            </a:r>
          </a:p>
        </p:txBody>
      </p:sp>
      <p:sp>
        <p:nvSpPr>
          <p:cNvPr id="3075" name="Rectangle 3"/>
          <p:cNvSpPr>
            <a:spLocks noGrp="1" noChangeArrowheads="1"/>
          </p:cNvSpPr>
          <p:nvPr>
            <p:ph type="body" idx="1"/>
          </p:nvPr>
        </p:nvSpPr>
        <p:spPr>
          <a:xfrm>
            <a:off x="457200" y="914400"/>
            <a:ext cx="8229600" cy="5257800"/>
          </a:xfrm>
        </p:spPr>
        <p:txBody>
          <a:bodyPr/>
          <a:lstStyle/>
          <a:p>
            <a:pPr>
              <a:spcAft>
                <a:spcPts val="600"/>
              </a:spcAft>
            </a:pPr>
            <a:r>
              <a:rPr lang="en-US" altLang="en-US" sz="3100" dirty="0">
                <a:solidFill>
                  <a:srgbClr val="CCFFCC"/>
                </a:solidFill>
              </a:rPr>
              <a:t>First</a:t>
            </a:r>
            <a:r>
              <a:rPr lang="en-US" altLang="en-US" sz="3100" dirty="0">
                <a:solidFill>
                  <a:schemeClr val="bg1"/>
                </a:solidFill>
              </a:rPr>
              <a:t> journey:  Acts 12:25 . . . 13:2-5 . . . 13</a:t>
            </a:r>
            <a:endParaRPr lang="en-US" altLang="en-US" sz="2700" dirty="0">
              <a:solidFill>
                <a:schemeClr val="bg1"/>
              </a:solidFill>
            </a:endParaRPr>
          </a:p>
          <a:p>
            <a:pPr>
              <a:spcAft>
                <a:spcPts val="0"/>
              </a:spcAft>
            </a:pPr>
            <a:r>
              <a:rPr lang="en-US" altLang="en-US" sz="3100" dirty="0">
                <a:solidFill>
                  <a:srgbClr val="CCFFCC"/>
                </a:solidFill>
              </a:rPr>
              <a:t>Second</a:t>
            </a:r>
            <a:r>
              <a:rPr lang="en-US" altLang="en-US" sz="3100" dirty="0">
                <a:solidFill>
                  <a:schemeClr val="bg1"/>
                </a:solidFill>
              </a:rPr>
              <a:t> journey:  Acts 15:36-41</a:t>
            </a:r>
          </a:p>
          <a:p>
            <a:pPr lvl="1">
              <a:spcAft>
                <a:spcPts val="600"/>
              </a:spcAft>
            </a:pPr>
            <a:r>
              <a:rPr lang="en-US" altLang="en-US" sz="3100" dirty="0">
                <a:solidFill>
                  <a:schemeClr val="bg1"/>
                </a:solidFill>
              </a:rPr>
              <a:t>Barnabas wanted to take John Mark</a:t>
            </a:r>
          </a:p>
          <a:p>
            <a:pPr lvl="1">
              <a:spcAft>
                <a:spcPts val="600"/>
              </a:spcAft>
            </a:pPr>
            <a:r>
              <a:rPr lang="en-US" altLang="en-US" sz="3100" dirty="0">
                <a:solidFill>
                  <a:schemeClr val="bg1"/>
                </a:solidFill>
              </a:rPr>
              <a:t>Paul would not let a deserter go with him</a:t>
            </a:r>
          </a:p>
          <a:p>
            <a:pPr lvl="1">
              <a:spcAft>
                <a:spcPts val="0"/>
              </a:spcAft>
            </a:pPr>
            <a:r>
              <a:rPr lang="en-US" altLang="en-US" sz="3100" dirty="0">
                <a:solidFill>
                  <a:schemeClr val="bg1"/>
                </a:solidFill>
              </a:rPr>
              <a:t>Paul and Barnabas went separate ways</a:t>
            </a:r>
          </a:p>
          <a:p>
            <a:pPr marL="457200" lvl="1" indent="0">
              <a:spcAft>
                <a:spcPts val="0"/>
              </a:spcAft>
              <a:buNone/>
            </a:pPr>
            <a:r>
              <a:rPr lang="en-US" altLang="en-US" sz="3100" dirty="0">
                <a:solidFill>
                  <a:schemeClr val="bg1"/>
                </a:solidFill>
              </a:rPr>
              <a:t>. . . But this is not the end</a:t>
            </a:r>
          </a:p>
        </p:txBody>
      </p:sp>
    </p:spTree>
    <p:extLst>
      <p:ext uri="{BB962C8B-B14F-4D97-AF65-F5344CB8AC3E}">
        <p14:creationId xmlns:p14="http://schemas.microsoft.com/office/powerpoint/2010/main" val="9082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838200"/>
          </a:xfrm>
        </p:spPr>
        <p:txBody>
          <a:bodyPr/>
          <a:lstStyle/>
          <a:p>
            <a:r>
              <a:rPr lang="en-US" altLang="en-US" sz="3400" dirty="0">
                <a:solidFill>
                  <a:srgbClr val="CCFFFF"/>
                </a:solidFill>
              </a:rPr>
              <a:t>John Mark had healthy associations</a:t>
            </a:r>
          </a:p>
        </p:txBody>
      </p:sp>
      <p:sp>
        <p:nvSpPr>
          <p:cNvPr id="3075" name="Rectangle 3"/>
          <p:cNvSpPr>
            <a:spLocks noGrp="1" noChangeArrowheads="1"/>
          </p:cNvSpPr>
          <p:nvPr>
            <p:ph type="body" idx="1"/>
          </p:nvPr>
        </p:nvSpPr>
        <p:spPr>
          <a:xfrm>
            <a:off x="457200" y="800492"/>
            <a:ext cx="8229600" cy="5257800"/>
          </a:xfrm>
        </p:spPr>
        <p:txBody>
          <a:bodyPr/>
          <a:lstStyle/>
          <a:p>
            <a:pPr>
              <a:spcAft>
                <a:spcPts val="600"/>
              </a:spcAft>
            </a:pPr>
            <a:r>
              <a:rPr lang="en-US" altLang="en-US" sz="3100" dirty="0">
                <a:solidFill>
                  <a:schemeClr val="bg1"/>
                </a:solidFill>
              </a:rPr>
              <a:t>His mother, Ac.12:12</a:t>
            </a:r>
          </a:p>
          <a:p>
            <a:pPr>
              <a:spcAft>
                <a:spcPts val="600"/>
              </a:spcAft>
            </a:pPr>
            <a:r>
              <a:rPr lang="en-US" altLang="en-US" sz="3100" dirty="0">
                <a:solidFill>
                  <a:schemeClr val="bg1"/>
                </a:solidFill>
              </a:rPr>
              <a:t>Peter’s ‘biographer’ </a:t>
            </a:r>
            <a:r>
              <a:rPr lang="en-US" altLang="en-US" sz="2800" dirty="0">
                <a:solidFill>
                  <a:schemeClr val="bg1"/>
                </a:solidFill>
              </a:rPr>
              <a:t>(?)</a:t>
            </a:r>
            <a:r>
              <a:rPr lang="en-US" altLang="en-US" sz="3100" dirty="0">
                <a:solidFill>
                  <a:schemeClr val="bg1"/>
                </a:solidFill>
              </a:rPr>
              <a:t> and son, 1 Pt.5:13</a:t>
            </a:r>
          </a:p>
          <a:p>
            <a:pPr>
              <a:spcAft>
                <a:spcPts val="600"/>
              </a:spcAft>
            </a:pPr>
            <a:r>
              <a:rPr lang="en-US" altLang="en-US" sz="3100" dirty="0">
                <a:solidFill>
                  <a:schemeClr val="bg1"/>
                </a:solidFill>
              </a:rPr>
              <a:t>Col.4:10, reconciled with Paul</a:t>
            </a:r>
          </a:p>
          <a:p>
            <a:pPr>
              <a:spcAft>
                <a:spcPts val="0"/>
              </a:spcAft>
            </a:pPr>
            <a:r>
              <a:rPr lang="en-US" altLang="en-US" sz="3100" dirty="0">
                <a:solidFill>
                  <a:schemeClr val="bg1"/>
                </a:solidFill>
              </a:rPr>
              <a:t>Phm.24, one of Paul’s ‘fellow laborers’</a:t>
            </a:r>
          </a:p>
          <a:p>
            <a:pPr marL="801688" lvl="1" indent="-344488">
              <a:spcBef>
                <a:spcPts val="600"/>
              </a:spcBef>
              <a:spcAft>
                <a:spcPts val="0"/>
              </a:spcAft>
              <a:buNone/>
            </a:pPr>
            <a:r>
              <a:rPr lang="en-US" altLang="en-US" sz="2400" dirty="0">
                <a:solidFill>
                  <a:srgbClr val="FFFF99"/>
                </a:solidFill>
              </a:rPr>
              <a:t>1. </a:t>
            </a:r>
            <a:r>
              <a:rPr lang="en-US" altLang="en-US" sz="3000" dirty="0">
                <a:solidFill>
                  <a:srgbClr val="CCFFFF"/>
                </a:solidFill>
              </a:rPr>
              <a:t>He worked with Paul / Barnabas, </a:t>
            </a:r>
            <a:r>
              <a:rPr lang="en-US" altLang="en-US" sz="3000" dirty="0">
                <a:solidFill>
                  <a:schemeClr val="bg1"/>
                </a:solidFill>
              </a:rPr>
              <a:t>Ac.13</a:t>
            </a:r>
          </a:p>
          <a:p>
            <a:pPr marL="457200" lvl="1" indent="0">
              <a:spcAft>
                <a:spcPts val="0"/>
              </a:spcAft>
              <a:buNone/>
            </a:pPr>
            <a:r>
              <a:rPr lang="en-US" altLang="en-US" sz="2400" dirty="0">
                <a:solidFill>
                  <a:srgbClr val="FFFF99"/>
                </a:solidFill>
              </a:rPr>
              <a:t>2. </a:t>
            </a:r>
            <a:r>
              <a:rPr lang="en-US" altLang="en-US" sz="3000" dirty="0">
                <a:solidFill>
                  <a:srgbClr val="CCFFFF"/>
                </a:solidFill>
              </a:rPr>
              <a:t>His desertion soured Paul, </a:t>
            </a:r>
            <a:r>
              <a:rPr lang="en-US" altLang="en-US" sz="3000" dirty="0">
                <a:solidFill>
                  <a:schemeClr val="bg1"/>
                </a:solidFill>
              </a:rPr>
              <a:t>Ac.15</a:t>
            </a:r>
          </a:p>
          <a:p>
            <a:pPr marL="457200" lvl="1" indent="0">
              <a:spcAft>
                <a:spcPts val="0"/>
              </a:spcAft>
              <a:buNone/>
            </a:pPr>
            <a:r>
              <a:rPr lang="en-US" altLang="en-US" sz="2400" dirty="0">
                <a:solidFill>
                  <a:srgbClr val="FFFF99"/>
                </a:solidFill>
              </a:rPr>
              <a:t>3.</a:t>
            </a:r>
            <a:r>
              <a:rPr lang="en-US" altLang="en-US" sz="3000" dirty="0">
                <a:solidFill>
                  <a:srgbClr val="CCFFFF"/>
                </a:solidFill>
              </a:rPr>
              <a:t> He changed…he is useful, </a:t>
            </a:r>
            <a:r>
              <a:rPr lang="en-US" altLang="en-US" sz="3000" dirty="0">
                <a:solidFill>
                  <a:schemeClr val="bg1"/>
                </a:solidFill>
              </a:rPr>
              <a:t>2 Tim.4:11</a:t>
            </a:r>
          </a:p>
          <a:p>
            <a:pPr>
              <a:spcAft>
                <a:spcPts val="0"/>
              </a:spcAft>
            </a:pPr>
            <a:endParaRPr lang="en-US" altLang="en-US" sz="3100" dirty="0">
              <a:solidFill>
                <a:schemeClr val="bg1"/>
              </a:solidFill>
            </a:endParaRPr>
          </a:p>
        </p:txBody>
      </p:sp>
      <p:sp>
        <p:nvSpPr>
          <p:cNvPr id="2" name="Rectangle 1">
            <a:extLst>
              <a:ext uri="{FF2B5EF4-FFF2-40B4-BE49-F238E27FC236}">
                <a16:creationId xmlns:a16="http://schemas.microsoft.com/office/drawing/2014/main" id="{9131DB37-78FC-7ECD-279D-B732CD0578C9}"/>
              </a:ext>
            </a:extLst>
          </p:cNvPr>
          <p:cNvSpPr/>
          <p:nvPr/>
        </p:nvSpPr>
        <p:spPr>
          <a:xfrm>
            <a:off x="495692" y="5029200"/>
            <a:ext cx="8153400" cy="15240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000" dirty="0"/>
              <a:t>God can restore failures . . . </a:t>
            </a:r>
            <a:r>
              <a:rPr lang="en-US" sz="3000" dirty="0">
                <a:solidFill>
                  <a:srgbClr val="FFFF00"/>
                </a:solidFill>
              </a:rPr>
              <a:t>Saul of Tarsus</a:t>
            </a:r>
            <a:endParaRPr lang="en-US" sz="3000" dirty="0"/>
          </a:p>
          <a:p>
            <a:pPr algn="ctr"/>
            <a:r>
              <a:rPr lang="en-US" sz="3000" dirty="0"/>
              <a:t>Abraham / Moses / Elijah / David / Peter </a:t>
            </a:r>
            <a:br>
              <a:rPr lang="en-US" sz="3000" dirty="0"/>
            </a:br>
            <a:r>
              <a:rPr lang="en-US" sz="3000" dirty="0"/>
              <a:t>/ John Mark…</a:t>
            </a:r>
          </a:p>
        </p:txBody>
      </p:sp>
    </p:spTree>
    <p:extLst>
      <p:ext uri="{BB962C8B-B14F-4D97-AF65-F5344CB8AC3E}">
        <p14:creationId xmlns:p14="http://schemas.microsoft.com/office/powerpoint/2010/main" val="290561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838200"/>
          </a:xfrm>
        </p:spPr>
        <p:txBody>
          <a:bodyPr/>
          <a:lstStyle/>
          <a:p>
            <a:r>
              <a:rPr lang="en-US" altLang="en-US" sz="3400" dirty="0">
                <a:solidFill>
                  <a:srgbClr val="CCFFFF"/>
                </a:solidFill>
              </a:rPr>
              <a:t>Influences on John Mark</a:t>
            </a:r>
          </a:p>
        </p:txBody>
      </p:sp>
      <p:sp>
        <p:nvSpPr>
          <p:cNvPr id="3075" name="Rectangle 3"/>
          <p:cNvSpPr>
            <a:spLocks noGrp="1" noChangeArrowheads="1"/>
          </p:cNvSpPr>
          <p:nvPr>
            <p:ph type="body" idx="1"/>
          </p:nvPr>
        </p:nvSpPr>
        <p:spPr>
          <a:xfrm>
            <a:off x="457200" y="838200"/>
            <a:ext cx="8229600" cy="5257800"/>
          </a:xfrm>
        </p:spPr>
        <p:txBody>
          <a:bodyPr/>
          <a:lstStyle/>
          <a:p>
            <a:pPr>
              <a:spcAft>
                <a:spcPts val="600"/>
              </a:spcAft>
            </a:pPr>
            <a:r>
              <a:rPr lang="en-US" altLang="en-US" sz="3100" dirty="0">
                <a:solidFill>
                  <a:srgbClr val="CCFFCC"/>
                </a:solidFill>
              </a:rPr>
              <a:t>Paul</a:t>
            </a:r>
            <a:r>
              <a:rPr lang="en-US" altLang="en-US" sz="3100" dirty="0">
                <a:solidFill>
                  <a:schemeClr val="bg1"/>
                </a:solidFill>
              </a:rPr>
              <a:t> – </a:t>
            </a:r>
            <a:r>
              <a:rPr lang="en-US" altLang="en-US" sz="3100" u="sng" dirty="0">
                <a:solidFill>
                  <a:schemeClr val="bg1"/>
                </a:solidFill>
              </a:rPr>
              <a:t>rejection</a:t>
            </a:r>
            <a:r>
              <a:rPr lang="en-US" altLang="en-US" sz="3100" dirty="0">
                <a:solidFill>
                  <a:schemeClr val="bg1"/>
                </a:solidFill>
              </a:rPr>
              <a:t>.  Wake up call.  Taught perseverance, deprivation, suffering for gospel</a:t>
            </a:r>
          </a:p>
          <a:p>
            <a:pPr>
              <a:spcAft>
                <a:spcPts val="600"/>
              </a:spcAft>
            </a:pPr>
            <a:r>
              <a:rPr lang="en-US" altLang="en-US" sz="3100" dirty="0">
                <a:solidFill>
                  <a:srgbClr val="CCFFCC"/>
                </a:solidFill>
              </a:rPr>
              <a:t>Barnabas</a:t>
            </a:r>
            <a:r>
              <a:rPr lang="en-US" altLang="en-US" sz="3100" dirty="0">
                <a:solidFill>
                  <a:schemeClr val="bg1"/>
                </a:solidFill>
              </a:rPr>
              <a:t> – </a:t>
            </a:r>
            <a:r>
              <a:rPr lang="en-US" altLang="en-US" sz="3100" u="sng" dirty="0">
                <a:solidFill>
                  <a:schemeClr val="bg1"/>
                </a:solidFill>
              </a:rPr>
              <a:t>reassurance</a:t>
            </a:r>
            <a:r>
              <a:rPr lang="en-US" altLang="en-US" sz="3100" dirty="0">
                <a:solidFill>
                  <a:schemeClr val="bg1"/>
                </a:solidFill>
              </a:rPr>
              <a:t>; second chance</a:t>
            </a:r>
          </a:p>
          <a:p>
            <a:pPr>
              <a:spcAft>
                <a:spcPts val="600"/>
              </a:spcAft>
            </a:pPr>
            <a:r>
              <a:rPr lang="en-US" altLang="en-US" sz="3100" dirty="0">
                <a:solidFill>
                  <a:srgbClr val="CCFFCC"/>
                </a:solidFill>
              </a:rPr>
              <a:t>Peter</a:t>
            </a:r>
            <a:r>
              <a:rPr lang="en-US" altLang="en-US" sz="3100" dirty="0">
                <a:solidFill>
                  <a:schemeClr val="bg1"/>
                </a:solidFill>
              </a:rPr>
              <a:t> – </a:t>
            </a:r>
            <a:r>
              <a:rPr lang="en-US" altLang="en-US" sz="3100" u="sng" dirty="0">
                <a:solidFill>
                  <a:schemeClr val="bg1"/>
                </a:solidFill>
              </a:rPr>
              <a:t>relationship</a:t>
            </a:r>
            <a:r>
              <a:rPr lang="en-US" altLang="en-US" sz="3100" dirty="0">
                <a:solidFill>
                  <a:schemeClr val="bg1"/>
                </a:solidFill>
              </a:rPr>
              <a:t> (Ac.12:12; 1 Pt.5:13)</a:t>
            </a:r>
          </a:p>
          <a:p>
            <a:pPr>
              <a:spcAft>
                <a:spcPts val="0"/>
              </a:spcAft>
            </a:pPr>
            <a:r>
              <a:rPr lang="en-US" altLang="en-US" sz="3100" dirty="0">
                <a:solidFill>
                  <a:srgbClr val="CCFFCC"/>
                </a:solidFill>
              </a:rPr>
              <a:t>Paul</a:t>
            </a:r>
            <a:r>
              <a:rPr lang="en-US" altLang="en-US" sz="3100" dirty="0">
                <a:solidFill>
                  <a:schemeClr val="bg1"/>
                </a:solidFill>
              </a:rPr>
              <a:t> – </a:t>
            </a:r>
            <a:r>
              <a:rPr lang="en-US" altLang="en-US" sz="3100" u="sng" dirty="0">
                <a:solidFill>
                  <a:schemeClr val="bg1"/>
                </a:solidFill>
              </a:rPr>
              <a:t>reconciliation</a:t>
            </a:r>
            <a:r>
              <a:rPr lang="en-US" altLang="en-US" sz="3100" dirty="0">
                <a:solidFill>
                  <a:schemeClr val="bg1"/>
                </a:solidFill>
              </a:rPr>
              <a:t>, </a:t>
            </a:r>
            <a:r>
              <a:rPr lang="en-US" altLang="en-US" sz="3100" u="sng" dirty="0">
                <a:solidFill>
                  <a:schemeClr val="bg1"/>
                </a:solidFill>
              </a:rPr>
              <a:t>restoration</a:t>
            </a:r>
            <a:r>
              <a:rPr lang="en-US" altLang="en-US" sz="3100" dirty="0">
                <a:solidFill>
                  <a:schemeClr val="bg1"/>
                </a:solidFill>
              </a:rPr>
              <a:t>, 2 Tim. 4:11, </a:t>
            </a:r>
            <a:r>
              <a:rPr lang="en-US" altLang="en-US" sz="3100" dirty="0">
                <a:solidFill>
                  <a:srgbClr val="FFFFCC"/>
                </a:solidFill>
              </a:rPr>
              <a:t>‘</a:t>
            </a:r>
            <a:r>
              <a:rPr lang="en-US" altLang="en-US" sz="3100" i="1" dirty="0">
                <a:solidFill>
                  <a:srgbClr val="FFFFCC"/>
                </a:solidFill>
              </a:rPr>
              <a:t>he is useful to me</a:t>
            </a:r>
            <a:r>
              <a:rPr lang="en-US" altLang="en-US" sz="3100" dirty="0">
                <a:solidFill>
                  <a:srgbClr val="FFFFCC"/>
                </a:solidFill>
              </a:rPr>
              <a:t>’</a:t>
            </a: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180684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John Mark would . . .</a:t>
            </a:r>
          </a:p>
        </p:txBody>
      </p:sp>
      <p:sp>
        <p:nvSpPr>
          <p:cNvPr id="3075" name="Rectangle 3"/>
          <p:cNvSpPr>
            <a:spLocks noGrp="1" noChangeArrowheads="1"/>
          </p:cNvSpPr>
          <p:nvPr>
            <p:ph type="body" idx="1"/>
          </p:nvPr>
        </p:nvSpPr>
        <p:spPr>
          <a:xfrm>
            <a:off x="457200" y="838200"/>
            <a:ext cx="8229600" cy="5257800"/>
          </a:xfrm>
        </p:spPr>
        <p:txBody>
          <a:bodyPr/>
          <a:lstStyle/>
          <a:p>
            <a:pPr>
              <a:spcAft>
                <a:spcPts val="600"/>
              </a:spcAft>
            </a:pPr>
            <a:r>
              <a:rPr lang="en-US" altLang="en-US" sz="3100" dirty="0">
                <a:solidFill>
                  <a:schemeClr val="bg1"/>
                </a:solidFill>
              </a:rPr>
              <a:t>preach truth</a:t>
            </a:r>
          </a:p>
          <a:p>
            <a:pPr>
              <a:spcAft>
                <a:spcPts val="600"/>
              </a:spcAft>
            </a:pPr>
            <a:r>
              <a:rPr lang="en-US" altLang="en-US" sz="3100" dirty="0">
                <a:solidFill>
                  <a:schemeClr val="bg1"/>
                </a:solidFill>
              </a:rPr>
              <a:t>continue to stand for truth</a:t>
            </a:r>
          </a:p>
          <a:p>
            <a:pPr>
              <a:spcAft>
                <a:spcPts val="600"/>
              </a:spcAft>
            </a:pPr>
            <a:r>
              <a:rPr lang="en-US" altLang="en-US" sz="3100" dirty="0">
                <a:solidFill>
                  <a:schemeClr val="bg1"/>
                </a:solidFill>
              </a:rPr>
              <a:t>not run from truth</a:t>
            </a:r>
          </a:p>
          <a:p>
            <a:pPr>
              <a:spcAft>
                <a:spcPts val="0"/>
              </a:spcAft>
            </a:pPr>
            <a:r>
              <a:rPr lang="en-US" altLang="en-US" sz="3100" dirty="0">
                <a:solidFill>
                  <a:schemeClr val="bg1"/>
                </a:solidFill>
              </a:rPr>
              <a:t>run </a:t>
            </a:r>
            <a:r>
              <a:rPr lang="en-US" altLang="en-US" sz="3100" i="1" dirty="0">
                <a:solidFill>
                  <a:schemeClr val="bg1"/>
                </a:solidFill>
              </a:rPr>
              <a:t>to</a:t>
            </a:r>
            <a:r>
              <a:rPr lang="en-US" altLang="en-US" sz="3100" dirty="0">
                <a:solidFill>
                  <a:schemeClr val="bg1"/>
                </a:solidFill>
              </a:rPr>
              <a:t> Paul in his last days, despite dangers</a:t>
            </a:r>
          </a:p>
          <a:p>
            <a:pPr>
              <a:spcAft>
                <a:spcPts val="0"/>
              </a:spcAft>
            </a:pPr>
            <a:endParaRPr lang="en-US" altLang="en-US" sz="3100" dirty="0">
              <a:solidFill>
                <a:schemeClr val="bg1"/>
              </a:solidFill>
            </a:endParaRPr>
          </a:p>
        </p:txBody>
      </p:sp>
      <p:sp>
        <p:nvSpPr>
          <p:cNvPr id="2" name="Rectangle 1">
            <a:extLst>
              <a:ext uri="{FF2B5EF4-FFF2-40B4-BE49-F238E27FC236}">
                <a16:creationId xmlns:a16="http://schemas.microsoft.com/office/drawing/2014/main" id="{DDCB84F8-C6ED-88EA-0A3A-F32275D7F2E4}"/>
              </a:ext>
            </a:extLst>
          </p:cNvPr>
          <p:cNvSpPr/>
          <p:nvPr/>
        </p:nvSpPr>
        <p:spPr>
          <a:xfrm>
            <a:off x="1234314" y="3581400"/>
            <a:ext cx="6675372" cy="9906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FF"/>
                </a:solidFill>
              </a:rPr>
              <a:t>Mark not only contrasts with Demas,</a:t>
            </a:r>
            <a:br>
              <a:rPr lang="en-US" sz="3100" dirty="0">
                <a:solidFill>
                  <a:srgbClr val="CCFFFF"/>
                </a:solidFill>
              </a:rPr>
            </a:br>
            <a:r>
              <a:rPr lang="en-US" sz="3100" dirty="0">
                <a:solidFill>
                  <a:srgbClr val="CCFFFF"/>
                </a:solidFill>
              </a:rPr>
              <a:t>but with the old Mark</a:t>
            </a:r>
          </a:p>
        </p:txBody>
      </p:sp>
    </p:spTree>
    <p:extLst>
      <p:ext uri="{BB962C8B-B14F-4D97-AF65-F5344CB8AC3E}">
        <p14:creationId xmlns:p14="http://schemas.microsoft.com/office/powerpoint/2010/main" val="269303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Demas serves as a warning . . .</a:t>
            </a:r>
          </a:p>
        </p:txBody>
      </p:sp>
      <p:sp>
        <p:nvSpPr>
          <p:cNvPr id="3075" name="Rectangle 3"/>
          <p:cNvSpPr>
            <a:spLocks noGrp="1" noChangeArrowheads="1"/>
          </p:cNvSpPr>
          <p:nvPr>
            <p:ph type="body" idx="1"/>
          </p:nvPr>
        </p:nvSpPr>
        <p:spPr>
          <a:xfrm>
            <a:off x="457200" y="838200"/>
            <a:ext cx="8229600" cy="5257800"/>
          </a:xfrm>
        </p:spPr>
        <p:txBody>
          <a:bodyPr/>
          <a:lstStyle/>
          <a:p>
            <a:pPr>
              <a:spcAft>
                <a:spcPts val="600"/>
              </a:spcAft>
            </a:pPr>
            <a:r>
              <a:rPr lang="en-US" altLang="en-US" sz="3100" dirty="0">
                <a:solidFill>
                  <a:schemeClr val="bg1"/>
                </a:solidFill>
              </a:rPr>
              <a:t>To Timothy</a:t>
            </a:r>
          </a:p>
          <a:p>
            <a:pPr>
              <a:spcAft>
                <a:spcPts val="600"/>
              </a:spcAft>
            </a:pPr>
            <a:r>
              <a:rPr lang="en-US" altLang="en-US" sz="3100" dirty="0">
                <a:solidFill>
                  <a:schemeClr val="bg1"/>
                </a:solidFill>
              </a:rPr>
              <a:t>To John Mark</a:t>
            </a:r>
          </a:p>
          <a:p>
            <a:pPr>
              <a:spcAft>
                <a:spcPts val="600"/>
              </a:spcAft>
            </a:pPr>
            <a:r>
              <a:rPr lang="en-US" altLang="en-US" sz="3100" dirty="0">
                <a:solidFill>
                  <a:schemeClr val="bg1"/>
                </a:solidFill>
              </a:rPr>
              <a:t>To us</a:t>
            </a:r>
          </a:p>
          <a:p>
            <a:pPr>
              <a:spcAft>
                <a:spcPts val="0"/>
              </a:spcAft>
            </a:pPr>
            <a:endParaRPr lang="en-US" altLang="en-US" sz="3100" dirty="0">
              <a:solidFill>
                <a:schemeClr val="bg1"/>
              </a:solidFill>
            </a:endParaRPr>
          </a:p>
          <a:p>
            <a:pPr>
              <a:spcAft>
                <a:spcPts val="0"/>
              </a:spcAft>
            </a:pPr>
            <a:endParaRPr lang="en-US" altLang="en-US" sz="3100" dirty="0">
              <a:solidFill>
                <a:schemeClr val="bg1"/>
              </a:solidFill>
            </a:endParaRPr>
          </a:p>
          <a:p>
            <a:pPr>
              <a:spcAft>
                <a:spcPts val="0"/>
              </a:spcAft>
            </a:pPr>
            <a:endParaRPr lang="en-US" altLang="en-US" sz="3100" dirty="0">
              <a:solidFill>
                <a:schemeClr val="bg1"/>
              </a:solidFill>
            </a:endParaRPr>
          </a:p>
          <a:p>
            <a:pPr marL="0" indent="0">
              <a:spcAft>
                <a:spcPts val="0"/>
              </a:spcAft>
              <a:buNone/>
            </a:pPr>
            <a:endParaRPr lang="en-US" altLang="en-US" sz="3100" dirty="0">
              <a:solidFill>
                <a:schemeClr val="bg1"/>
              </a:solidFill>
            </a:endParaRPr>
          </a:p>
        </p:txBody>
      </p:sp>
      <p:sp>
        <p:nvSpPr>
          <p:cNvPr id="4" name="Rectangle 3">
            <a:extLst>
              <a:ext uri="{FF2B5EF4-FFF2-40B4-BE49-F238E27FC236}">
                <a16:creationId xmlns:a16="http://schemas.microsoft.com/office/drawing/2014/main" id="{8615B649-D7B7-E05E-D63A-DC952E618A0D}"/>
              </a:ext>
            </a:extLst>
          </p:cNvPr>
          <p:cNvSpPr/>
          <p:nvPr/>
        </p:nvSpPr>
        <p:spPr>
          <a:xfrm>
            <a:off x="1428946" y="2895600"/>
            <a:ext cx="6297521" cy="12192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Demas might forsake Paul,</a:t>
            </a:r>
            <a:br>
              <a:rPr lang="en-US" sz="3100" dirty="0">
                <a:solidFill>
                  <a:srgbClr val="FFFF99"/>
                </a:solidFill>
              </a:rPr>
            </a:br>
            <a:r>
              <a:rPr lang="en-US" sz="3100" dirty="0">
                <a:solidFill>
                  <a:srgbClr val="FFFF99"/>
                </a:solidFill>
              </a:rPr>
              <a:t>but Christ never would</a:t>
            </a:r>
          </a:p>
        </p:txBody>
      </p:sp>
    </p:spTree>
    <p:extLst>
      <p:ext uri="{BB962C8B-B14F-4D97-AF65-F5344CB8AC3E}">
        <p14:creationId xmlns:p14="http://schemas.microsoft.com/office/powerpoint/2010/main" val="68797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838200"/>
          </a:xfrm>
        </p:spPr>
        <p:txBody>
          <a:bodyPr/>
          <a:lstStyle/>
          <a:p>
            <a:r>
              <a:rPr lang="en-US" altLang="en-US" sz="3400" dirty="0">
                <a:solidFill>
                  <a:srgbClr val="FFFF99"/>
                </a:solidFill>
              </a:rPr>
              <a:t>All have failed in some ways…</a:t>
            </a:r>
          </a:p>
        </p:txBody>
      </p:sp>
      <p:sp>
        <p:nvSpPr>
          <p:cNvPr id="3075" name="Rectangle 3"/>
          <p:cNvSpPr>
            <a:spLocks noGrp="1" noChangeArrowheads="1"/>
          </p:cNvSpPr>
          <p:nvPr>
            <p:ph type="body" idx="1"/>
          </p:nvPr>
        </p:nvSpPr>
        <p:spPr>
          <a:xfrm>
            <a:off x="457200" y="838200"/>
            <a:ext cx="8229600" cy="5257800"/>
          </a:xfrm>
        </p:spPr>
        <p:txBody>
          <a:bodyPr/>
          <a:lstStyle/>
          <a:p>
            <a:pPr>
              <a:spcAft>
                <a:spcPts val="600"/>
              </a:spcAft>
            </a:pPr>
            <a:r>
              <a:rPr lang="en-US" altLang="en-US" sz="3100" dirty="0">
                <a:solidFill>
                  <a:schemeClr val="bg1"/>
                </a:solidFill>
              </a:rPr>
              <a:t>Issue: how we handle it.</a:t>
            </a:r>
          </a:p>
          <a:p>
            <a:pPr>
              <a:spcAft>
                <a:spcPts val="600"/>
              </a:spcAft>
            </a:pPr>
            <a:r>
              <a:rPr lang="en-US" altLang="en-US" sz="3100" dirty="0">
                <a:solidFill>
                  <a:schemeClr val="bg1"/>
                </a:solidFill>
              </a:rPr>
              <a:t>Some let it cripple them…</a:t>
            </a:r>
          </a:p>
          <a:p>
            <a:pPr>
              <a:spcAft>
                <a:spcPts val="0"/>
              </a:spcAft>
            </a:pPr>
            <a:endParaRPr lang="en-US" altLang="en-US" sz="3100" dirty="0">
              <a:solidFill>
                <a:schemeClr val="bg1"/>
              </a:solidFill>
            </a:endParaRPr>
          </a:p>
          <a:p>
            <a:pPr>
              <a:spcAft>
                <a:spcPts val="0"/>
              </a:spcAft>
            </a:pPr>
            <a:endParaRPr lang="en-US" altLang="en-US" sz="3100" dirty="0">
              <a:solidFill>
                <a:schemeClr val="bg1"/>
              </a:solidFill>
            </a:endParaRPr>
          </a:p>
          <a:p>
            <a:pPr>
              <a:spcAft>
                <a:spcPts val="0"/>
              </a:spcAft>
            </a:pPr>
            <a:endParaRPr lang="en-US" altLang="en-US" sz="3100" dirty="0">
              <a:solidFill>
                <a:schemeClr val="bg1"/>
              </a:solidFill>
            </a:endParaRPr>
          </a:p>
          <a:p>
            <a:pPr>
              <a:spcAft>
                <a:spcPts val="0"/>
              </a:spcAft>
            </a:pPr>
            <a:endParaRPr lang="en-US" altLang="en-US" sz="3100" dirty="0">
              <a:solidFill>
                <a:schemeClr val="bg1"/>
              </a:solidFill>
            </a:endParaRPr>
          </a:p>
          <a:p>
            <a:pPr marL="0" indent="0">
              <a:spcAft>
                <a:spcPts val="0"/>
              </a:spcAft>
              <a:buNone/>
            </a:pPr>
            <a:endParaRPr lang="en-US" altLang="en-US" sz="3100" dirty="0">
              <a:solidFill>
                <a:schemeClr val="bg1"/>
              </a:solidFill>
            </a:endParaRPr>
          </a:p>
        </p:txBody>
      </p:sp>
      <p:sp>
        <p:nvSpPr>
          <p:cNvPr id="2" name="Rectangle: Rounded Corners 1">
            <a:extLst>
              <a:ext uri="{FF2B5EF4-FFF2-40B4-BE49-F238E27FC236}">
                <a16:creationId xmlns:a16="http://schemas.microsoft.com/office/drawing/2014/main" id="{9EC1766F-DE13-093B-4769-25D7B41E8DA5}"/>
              </a:ext>
            </a:extLst>
          </p:cNvPr>
          <p:cNvSpPr/>
          <p:nvPr/>
        </p:nvSpPr>
        <p:spPr>
          <a:xfrm>
            <a:off x="685800" y="2362200"/>
            <a:ext cx="7772400" cy="3429000"/>
          </a:xfrm>
          <a:prstGeom prst="roundRect">
            <a:avLst/>
          </a:prstGeom>
          <a:solidFill>
            <a:schemeClr val="accent6">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20000"/>
              </a:spcBef>
              <a:spcAft>
                <a:spcPts val="600"/>
              </a:spcAft>
              <a:buClrTx/>
              <a:buSzTx/>
              <a:buFontTx/>
              <a:buNone/>
              <a:tabLst/>
              <a:defRPr/>
            </a:pPr>
            <a:r>
              <a:rPr kumimoji="0" lang="en-US" altLang="en-US" sz="3000" b="0" i="0" u="none" strike="noStrike" kern="1200" cap="none" spc="0" normalizeH="0" baseline="0" noProof="0" dirty="0">
                <a:ln>
                  <a:noFill/>
                </a:ln>
                <a:solidFill>
                  <a:srgbClr val="FFFF99"/>
                </a:solidFill>
                <a:effectLst/>
                <a:uLnTx/>
                <a:uFillTx/>
                <a:latin typeface="Arial"/>
                <a:ea typeface="+mn-ea"/>
                <a:cs typeface="+mn-cs"/>
              </a:rPr>
              <a:t>“If you find yourself loving any pleasure better than your prayers, any book better than the Bible, any house better than the house of God, any table better than the Lord’s table, any person better than Christ, any indulgence better than the hope of heaven—take alarm” </a:t>
            </a:r>
            <a:r>
              <a:rPr kumimoji="0" lang="en-US" altLang="en-US" sz="2000" b="0" i="0" u="none" strike="noStrike" kern="1200" cap="none" spc="0" normalizeH="0" baseline="0" noProof="0" dirty="0">
                <a:ln>
                  <a:noFill/>
                </a:ln>
                <a:solidFill>
                  <a:srgbClr val="FFFFFF"/>
                </a:solidFill>
                <a:effectLst/>
                <a:uLnTx/>
                <a:uFillTx/>
                <a:latin typeface="Arial"/>
                <a:ea typeface="+mn-ea"/>
                <a:cs typeface="+mn-cs"/>
              </a:rPr>
              <a:t>– </a:t>
            </a:r>
            <a:r>
              <a:rPr kumimoji="0" lang="en-US" altLang="en-US" sz="2000" b="0" i="0" u="none" strike="noStrike" kern="1200" cap="none" spc="0" normalizeH="0" baseline="0" noProof="0" dirty="0" err="1">
                <a:ln>
                  <a:noFill/>
                </a:ln>
                <a:solidFill>
                  <a:srgbClr val="FFFFFF"/>
                </a:solidFill>
                <a:effectLst/>
                <a:uLnTx/>
                <a:uFillTx/>
                <a:latin typeface="Arial"/>
                <a:ea typeface="+mn-ea"/>
                <a:cs typeface="+mn-cs"/>
              </a:rPr>
              <a:t>Tho</a:t>
            </a:r>
            <a:r>
              <a:rPr kumimoji="0" lang="en-US" altLang="en-US" sz="2000" b="0" i="0" u="none" strike="noStrike" kern="1200" cap="none" spc="0" normalizeH="0" baseline="0" noProof="0" dirty="0">
                <a:ln>
                  <a:noFill/>
                </a:ln>
                <a:solidFill>
                  <a:srgbClr val="FFFFFF"/>
                </a:solidFill>
                <a:effectLst/>
                <a:uLnTx/>
                <a:uFillTx/>
                <a:latin typeface="Arial"/>
                <a:ea typeface="+mn-ea"/>
                <a:cs typeface="+mn-cs"/>
              </a:rPr>
              <a:t>. Guthrie</a:t>
            </a:r>
          </a:p>
        </p:txBody>
      </p:sp>
    </p:spTree>
    <p:extLst>
      <p:ext uri="{BB962C8B-B14F-4D97-AF65-F5344CB8AC3E}">
        <p14:creationId xmlns:p14="http://schemas.microsoft.com/office/powerpoint/2010/main" val="28208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838200"/>
          </a:xfrm>
        </p:spPr>
        <p:txBody>
          <a:bodyPr/>
          <a:lstStyle/>
          <a:p>
            <a:r>
              <a:rPr lang="en-US" altLang="en-US" sz="3400" dirty="0">
                <a:solidFill>
                  <a:schemeClr val="bg1"/>
                </a:solidFill>
              </a:rPr>
              <a:t>2 Tim.4:16-18</a:t>
            </a:r>
          </a:p>
        </p:txBody>
      </p:sp>
      <p:sp>
        <p:nvSpPr>
          <p:cNvPr id="3075" name="Rectangle 3"/>
          <p:cNvSpPr>
            <a:spLocks noGrp="1" noChangeArrowheads="1"/>
          </p:cNvSpPr>
          <p:nvPr>
            <p:ph type="body" idx="1"/>
          </p:nvPr>
        </p:nvSpPr>
        <p:spPr>
          <a:xfrm>
            <a:off x="457200" y="838200"/>
            <a:ext cx="8229600" cy="5257800"/>
          </a:xfrm>
        </p:spPr>
        <p:txBody>
          <a:bodyPr/>
          <a:lstStyle/>
          <a:p>
            <a:pPr marL="0" indent="0" algn="ctr">
              <a:spcAft>
                <a:spcPts val="300"/>
              </a:spcAft>
              <a:buNone/>
            </a:pPr>
            <a:r>
              <a:rPr lang="en-US" altLang="en-US" sz="3400" dirty="0">
                <a:solidFill>
                  <a:srgbClr val="FFFF99"/>
                </a:solidFill>
              </a:rPr>
              <a:t>Christians were accused of . . .</a:t>
            </a:r>
          </a:p>
          <a:p>
            <a:pPr>
              <a:spcAft>
                <a:spcPts val="600"/>
              </a:spcAft>
            </a:pPr>
            <a:r>
              <a:rPr lang="en-US" altLang="en-US" sz="3100" dirty="0">
                <a:solidFill>
                  <a:schemeClr val="bg1"/>
                </a:solidFill>
              </a:rPr>
              <a:t>Atheism</a:t>
            </a:r>
          </a:p>
          <a:p>
            <a:pPr>
              <a:spcAft>
                <a:spcPts val="600"/>
              </a:spcAft>
            </a:pPr>
            <a:r>
              <a:rPr lang="en-US" altLang="en-US" sz="3100" dirty="0">
                <a:solidFill>
                  <a:schemeClr val="bg1"/>
                </a:solidFill>
              </a:rPr>
              <a:t>Cannibalism</a:t>
            </a:r>
          </a:p>
          <a:p>
            <a:pPr>
              <a:spcAft>
                <a:spcPts val="600"/>
              </a:spcAft>
            </a:pPr>
            <a:r>
              <a:rPr lang="en-US" altLang="en-US" sz="3100" dirty="0">
                <a:solidFill>
                  <a:schemeClr val="bg1"/>
                </a:solidFill>
              </a:rPr>
              <a:t>Hatred of human race </a:t>
            </a:r>
          </a:p>
          <a:p>
            <a:pPr lvl="1">
              <a:spcAft>
                <a:spcPts val="600"/>
              </a:spcAft>
            </a:pPr>
            <a:r>
              <a:rPr lang="en-US" altLang="en-US" sz="3100" dirty="0">
                <a:solidFill>
                  <a:schemeClr val="bg1"/>
                </a:solidFill>
              </a:rPr>
              <a:t>Disloyal to Caesar</a:t>
            </a:r>
          </a:p>
          <a:p>
            <a:pPr lvl="1">
              <a:spcAft>
                <a:spcPts val="600"/>
              </a:spcAft>
            </a:pPr>
            <a:r>
              <a:rPr lang="en-US" altLang="en-US" sz="3100" dirty="0">
                <a:solidFill>
                  <a:schemeClr val="bg1"/>
                </a:solidFill>
              </a:rPr>
              <a:t>Renounced pleasures of sin</a:t>
            </a:r>
          </a:p>
          <a:p>
            <a:pPr>
              <a:spcAft>
                <a:spcPts val="0"/>
              </a:spcAft>
            </a:pPr>
            <a:endParaRPr lang="en-US" altLang="en-US" sz="3100" dirty="0">
              <a:solidFill>
                <a:schemeClr val="bg1"/>
              </a:solidFill>
            </a:endParaRPr>
          </a:p>
          <a:p>
            <a:pPr>
              <a:spcAft>
                <a:spcPts val="0"/>
              </a:spcAft>
            </a:pPr>
            <a:endParaRPr lang="en-US" altLang="en-US" sz="3100" dirty="0">
              <a:solidFill>
                <a:schemeClr val="bg1"/>
              </a:solidFill>
            </a:endParaRPr>
          </a:p>
          <a:p>
            <a:pPr>
              <a:spcAft>
                <a:spcPts val="0"/>
              </a:spcAft>
            </a:pPr>
            <a:endParaRPr lang="en-US" altLang="en-US" sz="3100" dirty="0">
              <a:solidFill>
                <a:schemeClr val="bg1"/>
              </a:solidFill>
            </a:endParaRP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314272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Paul and Demas</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00"/>
                </a:solidFill>
              </a:rPr>
              <a:t>Summary</a:t>
            </a:r>
          </a:p>
        </p:txBody>
      </p:sp>
      <p:sp>
        <p:nvSpPr>
          <p:cNvPr id="3075" name="Rectangle 3"/>
          <p:cNvSpPr>
            <a:spLocks noGrp="1" noChangeArrowheads="1"/>
          </p:cNvSpPr>
          <p:nvPr>
            <p:ph type="body" idx="1"/>
          </p:nvPr>
        </p:nvSpPr>
        <p:spPr>
          <a:xfrm>
            <a:off x="457200" y="838200"/>
            <a:ext cx="8229600" cy="5562600"/>
          </a:xfrm>
        </p:spPr>
        <p:txBody>
          <a:bodyPr/>
          <a:lstStyle/>
          <a:p>
            <a:pPr>
              <a:spcAft>
                <a:spcPts val="900"/>
              </a:spcAft>
            </a:pPr>
            <a:r>
              <a:rPr lang="en-US" altLang="en-US" sz="3100" dirty="0">
                <a:solidFill>
                  <a:schemeClr val="bg1"/>
                </a:solidFill>
              </a:rPr>
              <a:t>Col.4</a:t>
            </a:r>
            <a:r>
              <a:rPr lang="en-US" altLang="en-US" sz="3100" baseline="30000" dirty="0">
                <a:solidFill>
                  <a:schemeClr val="bg1"/>
                </a:solidFill>
              </a:rPr>
              <a:t>14 </a:t>
            </a:r>
            <a:r>
              <a:rPr lang="en-US" altLang="en-US" sz="3100" dirty="0">
                <a:solidFill>
                  <a:srgbClr val="FFFFCC"/>
                </a:solidFill>
              </a:rPr>
              <a:t>Luke the beloved physician and </a:t>
            </a:r>
            <a:r>
              <a:rPr lang="en-US" altLang="en-US" sz="3100" u="sng" dirty="0">
                <a:solidFill>
                  <a:srgbClr val="FFFFCC"/>
                </a:solidFill>
              </a:rPr>
              <a:t>Demas</a:t>
            </a:r>
            <a:r>
              <a:rPr lang="en-US" altLang="en-US" sz="3100" dirty="0">
                <a:solidFill>
                  <a:srgbClr val="FFFFCC"/>
                </a:solidFill>
              </a:rPr>
              <a:t> greet you.    </a:t>
            </a:r>
            <a:r>
              <a:rPr lang="en-US" altLang="en-US" sz="3100" dirty="0">
                <a:solidFill>
                  <a:schemeClr val="bg1"/>
                </a:solidFill>
              </a:rPr>
              <a:t>[Mark, v.10]</a:t>
            </a:r>
          </a:p>
          <a:p>
            <a:pPr>
              <a:spcAft>
                <a:spcPts val="900"/>
              </a:spcAft>
            </a:pPr>
            <a:r>
              <a:rPr lang="en-US" altLang="en-US" sz="3100" dirty="0">
                <a:solidFill>
                  <a:schemeClr val="bg1"/>
                </a:solidFill>
              </a:rPr>
              <a:t>Phm.</a:t>
            </a:r>
            <a:r>
              <a:rPr lang="en-US" altLang="en-US" sz="3100" baseline="30000" dirty="0">
                <a:solidFill>
                  <a:schemeClr val="bg1"/>
                </a:solidFill>
              </a:rPr>
              <a:t>24</a:t>
            </a:r>
            <a:r>
              <a:rPr lang="en-US" altLang="en-US" sz="3100" dirty="0">
                <a:solidFill>
                  <a:schemeClr val="bg1"/>
                </a:solidFill>
              </a:rPr>
              <a:t> </a:t>
            </a:r>
            <a:r>
              <a:rPr lang="en-US" altLang="en-US" sz="3100" dirty="0">
                <a:solidFill>
                  <a:srgbClr val="FFFFCC"/>
                </a:solidFill>
              </a:rPr>
              <a:t>Mark, Aristarchus, </a:t>
            </a:r>
            <a:r>
              <a:rPr lang="en-US" altLang="en-US" sz="3100" u="sng" dirty="0">
                <a:solidFill>
                  <a:srgbClr val="FFFFCC"/>
                </a:solidFill>
              </a:rPr>
              <a:t>Demas</a:t>
            </a:r>
            <a:r>
              <a:rPr lang="en-US" altLang="en-US" sz="3100" dirty="0">
                <a:solidFill>
                  <a:srgbClr val="FFFFCC"/>
                </a:solidFill>
              </a:rPr>
              <a:t>, Luke, my fellow laborers.</a:t>
            </a:r>
          </a:p>
          <a:p>
            <a:pPr>
              <a:spcAft>
                <a:spcPts val="600"/>
              </a:spcAft>
            </a:pPr>
            <a:r>
              <a:rPr lang="en-US" altLang="en-US" sz="3100" dirty="0">
                <a:solidFill>
                  <a:schemeClr val="bg1"/>
                </a:solidFill>
              </a:rPr>
              <a:t>2 Tim.4</a:t>
            </a:r>
            <a:r>
              <a:rPr lang="en-US" altLang="en-US" sz="3100" baseline="30000" dirty="0">
                <a:solidFill>
                  <a:schemeClr val="bg1"/>
                </a:solidFill>
              </a:rPr>
              <a:t>9</a:t>
            </a:r>
            <a:r>
              <a:rPr lang="en-US" altLang="en-US" sz="3100" dirty="0">
                <a:solidFill>
                  <a:schemeClr val="bg1"/>
                </a:solidFill>
              </a:rPr>
              <a:t> </a:t>
            </a:r>
            <a:r>
              <a:rPr lang="en-US" altLang="en-US" sz="3100" dirty="0">
                <a:solidFill>
                  <a:srgbClr val="FFFFCC"/>
                </a:solidFill>
              </a:rPr>
              <a:t>Be diligent to come to me quickly; </a:t>
            </a:r>
            <a:r>
              <a:rPr lang="en-US" altLang="en-US" sz="3100" baseline="30000" dirty="0">
                <a:solidFill>
                  <a:schemeClr val="bg1"/>
                </a:solidFill>
              </a:rPr>
              <a:t>10</a:t>
            </a:r>
            <a:r>
              <a:rPr lang="en-US" altLang="en-US" sz="3100" dirty="0">
                <a:solidFill>
                  <a:schemeClr val="bg1"/>
                </a:solidFill>
              </a:rPr>
              <a:t> </a:t>
            </a:r>
            <a:r>
              <a:rPr lang="en-US" altLang="en-US" sz="3100" dirty="0">
                <a:solidFill>
                  <a:srgbClr val="FFFFCC"/>
                </a:solidFill>
              </a:rPr>
              <a:t>for </a:t>
            </a:r>
            <a:r>
              <a:rPr lang="en-US" altLang="en-US" sz="3100" u="sng" dirty="0">
                <a:solidFill>
                  <a:srgbClr val="FFFFCC"/>
                </a:solidFill>
              </a:rPr>
              <a:t>Demas</a:t>
            </a:r>
            <a:r>
              <a:rPr lang="en-US" altLang="en-US" sz="3100" dirty="0">
                <a:solidFill>
                  <a:srgbClr val="FFFFCC"/>
                </a:solidFill>
              </a:rPr>
              <a:t> has forsaken me, having loved this present world, and has departed for Thessalonica. </a:t>
            </a:r>
          </a:p>
          <a:p>
            <a:pPr>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216114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00"/>
                </a:solidFill>
              </a:rPr>
              <a:t>Demas, the </a:t>
            </a:r>
            <a:r>
              <a:rPr lang="en-US" altLang="en-US" sz="3400" i="1" dirty="0">
                <a:solidFill>
                  <a:srgbClr val="FFFF00"/>
                </a:solidFill>
              </a:rPr>
              <a:t>had been </a:t>
            </a:r>
            <a:r>
              <a:rPr lang="en-US" altLang="en-US" sz="3400" dirty="0">
                <a:solidFill>
                  <a:srgbClr val="FFFF00"/>
                </a:solidFill>
              </a:rPr>
              <a:t>. . .</a:t>
            </a:r>
          </a:p>
        </p:txBody>
      </p:sp>
      <p:sp>
        <p:nvSpPr>
          <p:cNvPr id="3075" name="Rectangle 3"/>
          <p:cNvSpPr>
            <a:spLocks noGrp="1" noChangeArrowheads="1"/>
          </p:cNvSpPr>
          <p:nvPr>
            <p:ph type="body" idx="1"/>
          </p:nvPr>
        </p:nvSpPr>
        <p:spPr>
          <a:xfrm>
            <a:off x="457200" y="838200"/>
            <a:ext cx="8229600" cy="5562600"/>
          </a:xfrm>
        </p:spPr>
        <p:txBody>
          <a:bodyPr/>
          <a:lstStyle/>
          <a:p>
            <a:pPr marL="0" indent="0">
              <a:spcAft>
                <a:spcPts val="900"/>
              </a:spcAft>
              <a:buNone/>
            </a:pPr>
            <a:r>
              <a:rPr lang="en-US" altLang="en-US" sz="2400" dirty="0">
                <a:solidFill>
                  <a:srgbClr val="CCFFCC"/>
                </a:solidFill>
              </a:rPr>
              <a:t>1. </a:t>
            </a:r>
            <a:r>
              <a:rPr lang="en-US" altLang="en-US" sz="3100" dirty="0">
                <a:solidFill>
                  <a:schemeClr val="bg1"/>
                </a:solidFill>
              </a:rPr>
              <a:t>good example (Col.4:14)</a:t>
            </a:r>
          </a:p>
          <a:p>
            <a:pPr marL="339725" indent="-339725">
              <a:spcAft>
                <a:spcPts val="900"/>
              </a:spcAft>
              <a:buNone/>
            </a:pPr>
            <a:r>
              <a:rPr lang="en-US" altLang="en-US" sz="2400" dirty="0">
                <a:solidFill>
                  <a:srgbClr val="CCFFCC"/>
                </a:solidFill>
              </a:rPr>
              <a:t>2. </a:t>
            </a:r>
            <a:r>
              <a:rPr lang="en-US" altLang="en-US" sz="3100" dirty="0">
                <a:solidFill>
                  <a:schemeClr val="bg1"/>
                </a:solidFill>
              </a:rPr>
              <a:t>helpful, zealous worker with Paul, (Phm.24)</a:t>
            </a:r>
          </a:p>
          <a:p>
            <a:pPr marL="0" indent="0">
              <a:spcAft>
                <a:spcPts val="900"/>
              </a:spcAft>
              <a:buNone/>
            </a:pPr>
            <a:r>
              <a:rPr lang="en-US" altLang="en-US" sz="2400" dirty="0">
                <a:solidFill>
                  <a:srgbClr val="CCFFCC"/>
                </a:solidFill>
              </a:rPr>
              <a:t>3. </a:t>
            </a:r>
            <a:r>
              <a:rPr lang="en-US" altLang="en-US" sz="3100" dirty="0">
                <a:solidFill>
                  <a:schemeClr val="bg1"/>
                </a:solidFill>
              </a:rPr>
              <a:t>incredibly blessed – Paul’s companion</a:t>
            </a:r>
          </a:p>
          <a:p>
            <a:pPr marL="0" indent="0">
              <a:spcAft>
                <a:spcPts val="0"/>
              </a:spcAft>
              <a:buNone/>
            </a:pPr>
            <a:r>
              <a:rPr lang="en-US" altLang="en-US" sz="2400" dirty="0">
                <a:solidFill>
                  <a:srgbClr val="CCFFCC"/>
                </a:solidFill>
              </a:rPr>
              <a:t>4.</a:t>
            </a:r>
            <a:r>
              <a:rPr lang="en-US" altLang="en-US" sz="3100" dirty="0">
                <a:solidFill>
                  <a:schemeClr val="bg1"/>
                </a:solidFill>
              </a:rPr>
              <a:t> trusted by Paul</a:t>
            </a:r>
          </a:p>
          <a:p>
            <a:pPr lvl="1">
              <a:spcBef>
                <a:spcPts val="600"/>
              </a:spcBef>
              <a:spcAft>
                <a:spcPts val="600"/>
              </a:spcAft>
              <a:buFont typeface="Arial" panose="020B0604020202020204" pitchFamily="34" charset="0"/>
              <a:buChar char="•"/>
            </a:pPr>
            <a:r>
              <a:rPr lang="en-US" altLang="en-US" sz="3100" dirty="0">
                <a:solidFill>
                  <a:srgbClr val="FFFFCC"/>
                </a:solidFill>
              </a:rPr>
              <a:t>‘Forsaken me’ </a:t>
            </a:r>
            <a:r>
              <a:rPr lang="en-US" altLang="en-US" sz="3100" dirty="0">
                <a:solidFill>
                  <a:schemeClr val="bg1"/>
                </a:solidFill>
              </a:rPr>
              <a:t>is blunt, unexpected</a:t>
            </a:r>
          </a:p>
          <a:p>
            <a:pPr lvl="1">
              <a:spcBef>
                <a:spcPts val="600"/>
              </a:spcBef>
              <a:spcAft>
                <a:spcPts val="600"/>
              </a:spcAft>
              <a:buFont typeface="Arial" panose="020B0604020202020204" pitchFamily="34" charset="0"/>
              <a:buChar char="•"/>
            </a:pPr>
            <a:r>
              <a:rPr lang="en-US" altLang="en-US" sz="3100" dirty="0">
                <a:solidFill>
                  <a:srgbClr val="FFFFCC"/>
                </a:solidFill>
              </a:rPr>
              <a:t>‘Having loved this present world’</a:t>
            </a:r>
            <a:r>
              <a:rPr lang="en-US" altLang="en-US" sz="3100" dirty="0">
                <a:solidFill>
                  <a:schemeClr val="bg1"/>
                </a:solidFill>
              </a:rPr>
              <a:t> (causal)</a:t>
            </a:r>
          </a:p>
          <a:p>
            <a:pPr lvl="2">
              <a:spcBef>
                <a:spcPts val="600"/>
              </a:spcBef>
              <a:spcAft>
                <a:spcPts val="600"/>
              </a:spcAft>
              <a:buFont typeface="Arial" panose="020B0604020202020204" pitchFamily="34" charset="0"/>
              <a:buChar char="•"/>
            </a:pPr>
            <a:r>
              <a:rPr lang="en-US" altLang="en-US" sz="3100" dirty="0">
                <a:solidFill>
                  <a:schemeClr val="bg1"/>
                </a:solidFill>
              </a:rPr>
              <a:t>Contrast v.8 – </a:t>
            </a:r>
            <a:r>
              <a:rPr lang="en-US" altLang="en-US" sz="3100" dirty="0">
                <a:solidFill>
                  <a:srgbClr val="CCFFFF"/>
                </a:solidFill>
              </a:rPr>
              <a:t>‘those who have loved His appearing’</a:t>
            </a:r>
          </a:p>
          <a:p>
            <a:pPr>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172699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000" dirty="0">
                <a:solidFill>
                  <a:srgbClr val="FFFF00"/>
                </a:solidFill>
              </a:rPr>
              <a:t>Why Thessalonica?</a:t>
            </a:r>
          </a:p>
        </p:txBody>
      </p:sp>
      <p:sp>
        <p:nvSpPr>
          <p:cNvPr id="3075" name="Rectangle 3"/>
          <p:cNvSpPr>
            <a:spLocks noGrp="1" noChangeArrowheads="1"/>
          </p:cNvSpPr>
          <p:nvPr>
            <p:ph type="body" idx="1"/>
          </p:nvPr>
        </p:nvSpPr>
        <p:spPr>
          <a:xfrm>
            <a:off x="457200" y="762000"/>
            <a:ext cx="8229600" cy="5562600"/>
          </a:xfrm>
        </p:spPr>
        <p:txBody>
          <a:bodyPr/>
          <a:lstStyle/>
          <a:p>
            <a:pPr marL="0" indent="0">
              <a:spcAft>
                <a:spcPts val="600"/>
              </a:spcAft>
              <a:buNone/>
            </a:pPr>
            <a:r>
              <a:rPr lang="en-US" altLang="en-US" sz="3100">
                <a:solidFill>
                  <a:schemeClr val="bg1"/>
                </a:solidFill>
              </a:rPr>
              <a:t>e</a:t>
            </a:r>
            <a:endParaRPr lang="en-US" altLang="en-US" sz="3100" dirty="0">
              <a:solidFill>
                <a:schemeClr val="bg1"/>
              </a:solidFill>
            </a:endParaRPr>
          </a:p>
        </p:txBody>
      </p:sp>
      <p:pic>
        <p:nvPicPr>
          <p:cNvPr id="3" name="Picture 2">
            <a:extLst>
              <a:ext uri="{FF2B5EF4-FFF2-40B4-BE49-F238E27FC236}">
                <a16:creationId xmlns:a16="http://schemas.microsoft.com/office/drawing/2014/main" id="{87D2CFE3-D83F-05C9-F59F-4AB4E384D4A3}"/>
              </a:ext>
            </a:extLst>
          </p:cNvPr>
          <p:cNvPicPr>
            <a:picLocks noChangeAspect="1"/>
          </p:cNvPicPr>
          <p:nvPr/>
        </p:nvPicPr>
        <p:blipFill>
          <a:blip r:embed="rId3"/>
          <a:stretch>
            <a:fillRect/>
          </a:stretch>
        </p:blipFill>
        <p:spPr>
          <a:xfrm>
            <a:off x="0" y="864012"/>
            <a:ext cx="9144000" cy="6008914"/>
          </a:xfrm>
          <a:prstGeom prst="rect">
            <a:avLst/>
          </a:prstGeom>
        </p:spPr>
      </p:pic>
      <p:cxnSp>
        <p:nvCxnSpPr>
          <p:cNvPr id="5" name="Straight Arrow Connector 4">
            <a:extLst>
              <a:ext uri="{FF2B5EF4-FFF2-40B4-BE49-F238E27FC236}">
                <a16:creationId xmlns:a16="http://schemas.microsoft.com/office/drawing/2014/main" id="{B03265AD-0C13-EE7D-20D5-E8FC5096B277}"/>
              </a:ext>
            </a:extLst>
          </p:cNvPr>
          <p:cNvCxnSpPr>
            <a:cxnSpLocks/>
          </p:cNvCxnSpPr>
          <p:nvPr/>
        </p:nvCxnSpPr>
        <p:spPr>
          <a:xfrm>
            <a:off x="457200" y="1305128"/>
            <a:ext cx="3394953" cy="941961"/>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82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400" dirty="0">
                <a:solidFill>
                  <a:srgbClr val="CCFFFF"/>
                </a:solidFill>
              </a:rPr>
              <a:t>Demas’ fall recalls warning passages</a:t>
            </a:r>
          </a:p>
        </p:txBody>
      </p:sp>
      <p:sp>
        <p:nvSpPr>
          <p:cNvPr id="3075" name="Rectangle 3"/>
          <p:cNvSpPr>
            <a:spLocks noGrp="1" noChangeArrowheads="1"/>
          </p:cNvSpPr>
          <p:nvPr>
            <p:ph type="body" idx="1"/>
          </p:nvPr>
        </p:nvSpPr>
        <p:spPr>
          <a:xfrm>
            <a:off x="457200" y="762000"/>
            <a:ext cx="8229600" cy="5562600"/>
          </a:xfrm>
        </p:spPr>
        <p:txBody>
          <a:bodyPr/>
          <a:lstStyle/>
          <a:p>
            <a:pPr>
              <a:spcAft>
                <a:spcPts val="0"/>
              </a:spcAft>
            </a:pPr>
            <a:r>
              <a:rPr lang="en-US" altLang="en-US" sz="3100" dirty="0">
                <a:solidFill>
                  <a:schemeClr val="bg1"/>
                </a:solidFill>
              </a:rPr>
              <a:t>Mt.13</a:t>
            </a:r>
            <a:r>
              <a:rPr lang="en-US" altLang="en-US" sz="3100" baseline="30000" dirty="0">
                <a:solidFill>
                  <a:schemeClr val="bg1"/>
                </a:solidFill>
              </a:rPr>
              <a:t>22</a:t>
            </a:r>
            <a:r>
              <a:rPr lang="en-US" altLang="en-US" sz="3100" dirty="0">
                <a:solidFill>
                  <a:schemeClr val="bg1"/>
                </a:solidFill>
              </a:rPr>
              <a:t> </a:t>
            </a:r>
            <a:r>
              <a:rPr lang="en-US" altLang="en-US" sz="3100" dirty="0">
                <a:solidFill>
                  <a:srgbClr val="FFFFCC"/>
                </a:solidFill>
              </a:rPr>
              <a:t>cares of this world…</a:t>
            </a:r>
          </a:p>
          <a:p>
            <a:pPr>
              <a:spcAft>
                <a:spcPts val="0"/>
              </a:spcAft>
            </a:pPr>
            <a:r>
              <a:rPr lang="en-US" altLang="en-US" sz="3100" dirty="0">
                <a:solidFill>
                  <a:schemeClr val="bg1"/>
                </a:solidFill>
              </a:rPr>
              <a:t>Jn.12</a:t>
            </a:r>
            <a:r>
              <a:rPr lang="en-US" altLang="en-US" sz="3100" baseline="30000" dirty="0">
                <a:solidFill>
                  <a:schemeClr val="bg1"/>
                </a:solidFill>
              </a:rPr>
              <a:t>25</a:t>
            </a:r>
            <a:r>
              <a:rPr lang="en-US" altLang="en-US" sz="3100" dirty="0">
                <a:solidFill>
                  <a:srgbClr val="FFFFCC"/>
                </a:solidFill>
              </a:rPr>
              <a:t> he who loves his life will lose it, and he who hates his life in this world will keep it for eternal life</a:t>
            </a:r>
          </a:p>
          <a:p>
            <a:pPr>
              <a:spcAft>
                <a:spcPts val="0"/>
              </a:spcAft>
            </a:pPr>
            <a:r>
              <a:rPr lang="en-US" altLang="en-US" sz="3100" dirty="0">
                <a:solidFill>
                  <a:schemeClr val="bg1"/>
                </a:solidFill>
              </a:rPr>
              <a:t>Ro.12</a:t>
            </a:r>
            <a:r>
              <a:rPr lang="en-US" altLang="en-US" sz="3100" baseline="30000" dirty="0">
                <a:solidFill>
                  <a:schemeClr val="bg1"/>
                </a:solidFill>
              </a:rPr>
              <a:t>2</a:t>
            </a:r>
            <a:r>
              <a:rPr lang="en-US" altLang="en-US" sz="3100" dirty="0">
                <a:solidFill>
                  <a:srgbClr val="FFFFCC"/>
                </a:solidFill>
              </a:rPr>
              <a:t> do not be conformed to this world…</a:t>
            </a:r>
          </a:p>
          <a:p>
            <a:pPr>
              <a:spcAft>
                <a:spcPts val="0"/>
              </a:spcAft>
            </a:pPr>
            <a:r>
              <a:rPr lang="en-US" altLang="en-US" sz="3100" dirty="0">
                <a:solidFill>
                  <a:schemeClr val="bg1"/>
                </a:solidFill>
              </a:rPr>
              <a:t>1 Jn.2</a:t>
            </a:r>
            <a:r>
              <a:rPr lang="en-US" altLang="en-US" sz="3100" baseline="30000" dirty="0">
                <a:solidFill>
                  <a:schemeClr val="bg1"/>
                </a:solidFill>
              </a:rPr>
              <a:t>15</a:t>
            </a:r>
            <a:r>
              <a:rPr lang="en-US" altLang="en-US" sz="3100" dirty="0">
                <a:solidFill>
                  <a:schemeClr val="bg1"/>
                </a:solidFill>
              </a:rPr>
              <a:t> </a:t>
            </a:r>
            <a:r>
              <a:rPr lang="en-US" altLang="en-US" sz="3100" dirty="0">
                <a:solidFill>
                  <a:srgbClr val="FFFFCC"/>
                </a:solidFill>
              </a:rPr>
              <a:t>Do not love the world or the things in the world.  If anyone loves the world, the love of the Father is not in him. …</a:t>
            </a:r>
          </a:p>
          <a:p>
            <a:pPr>
              <a:spcAft>
                <a:spcPts val="0"/>
              </a:spcAft>
            </a:pPr>
            <a:r>
              <a:rPr lang="en-US" altLang="en-US" sz="3100" dirty="0">
                <a:solidFill>
                  <a:schemeClr val="bg1"/>
                </a:solidFill>
              </a:rPr>
              <a:t>Ja.4</a:t>
            </a:r>
            <a:r>
              <a:rPr lang="en-US" altLang="en-US" sz="3100" baseline="30000" dirty="0">
                <a:solidFill>
                  <a:schemeClr val="bg1"/>
                </a:solidFill>
              </a:rPr>
              <a:t>4</a:t>
            </a:r>
            <a:r>
              <a:rPr lang="en-US" altLang="en-US" sz="3100" dirty="0">
                <a:solidFill>
                  <a:schemeClr val="bg1"/>
                </a:solidFill>
              </a:rPr>
              <a:t> </a:t>
            </a:r>
            <a:r>
              <a:rPr lang="en-US" altLang="en-US" sz="3100" dirty="0">
                <a:solidFill>
                  <a:srgbClr val="FFFFCC"/>
                </a:solidFill>
              </a:rPr>
              <a:t>You adulterous people!  Do you not know that friendship with the world is enmity with God?  </a:t>
            </a:r>
            <a:r>
              <a:rPr lang="en-US" altLang="en-US" sz="2000" dirty="0">
                <a:solidFill>
                  <a:schemeClr val="bg1"/>
                </a:solidFill>
              </a:rPr>
              <a:t>(ESV)</a:t>
            </a:r>
            <a:endParaRPr lang="en-US" altLang="en-US" sz="3100" dirty="0">
              <a:solidFill>
                <a:schemeClr val="bg1"/>
              </a:solidFill>
            </a:endParaRPr>
          </a:p>
          <a:p>
            <a:pPr>
              <a:spcAft>
                <a:spcPts val="0"/>
              </a:spcAft>
            </a:pPr>
            <a:endParaRPr lang="en-US" altLang="en-US" sz="3100" dirty="0">
              <a:solidFill>
                <a:srgbClr val="FFFFCC"/>
              </a:solidFill>
            </a:endParaRPr>
          </a:p>
          <a:p>
            <a:pPr>
              <a:spcAft>
                <a:spcPts val="600"/>
              </a:spcAft>
            </a:pPr>
            <a:endParaRPr lang="en-US" altLang="en-US" sz="3100" dirty="0">
              <a:solidFill>
                <a:schemeClr val="bg1"/>
              </a:solidFill>
            </a:endParaRPr>
          </a:p>
        </p:txBody>
      </p:sp>
      <p:cxnSp>
        <p:nvCxnSpPr>
          <p:cNvPr id="3" name="Straight Connector 2">
            <a:extLst>
              <a:ext uri="{FF2B5EF4-FFF2-40B4-BE49-F238E27FC236}">
                <a16:creationId xmlns:a16="http://schemas.microsoft.com/office/drawing/2014/main" id="{42E3FBAB-7663-3C31-E0CA-9C285274ACC6}"/>
              </a:ext>
            </a:extLst>
          </p:cNvPr>
          <p:cNvCxnSpPr>
            <a:cxnSpLocks/>
          </p:cNvCxnSpPr>
          <p:nvPr/>
        </p:nvCxnSpPr>
        <p:spPr>
          <a:xfrm>
            <a:off x="2266544" y="1238656"/>
            <a:ext cx="980872"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FD12873-AA08-F006-2106-62A582632699}"/>
              </a:ext>
            </a:extLst>
          </p:cNvPr>
          <p:cNvCxnSpPr>
            <a:cxnSpLocks/>
          </p:cNvCxnSpPr>
          <p:nvPr/>
        </p:nvCxnSpPr>
        <p:spPr>
          <a:xfrm>
            <a:off x="3591128" y="1819072"/>
            <a:ext cx="980872"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A37302E-0821-FD7A-25C2-87F2DF8CFD47}"/>
              </a:ext>
            </a:extLst>
          </p:cNvPr>
          <p:cNvCxnSpPr>
            <a:cxnSpLocks/>
          </p:cNvCxnSpPr>
          <p:nvPr/>
        </p:nvCxnSpPr>
        <p:spPr>
          <a:xfrm>
            <a:off x="3917026" y="3315512"/>
            <a:ext cx="1911444"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B978349-F446-522B-1F30-2D0045F3A444}"/>
              </a:ext>
            </a:extLst>
          </p:cNvPr>
          <p:cNvCxnSpPr>
            <a:cxnSpLocks/>
          </p:cNvCxnSpPr>
          <p:nvPr/>
        </p:nvCxnSpPr>
        <p:spPr>
          <a:xfrm>
            <a:off x="3596779" y="3886200"/>
            <a:ext cx="810638"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6EEEC0A-39EF-58A2-9816-593D46495659}"/>
              </a:ext>
            </a:extLst>
          </p:cNvPr>
          <p:cNvCxnSpPr>
            <a:cxnSpLocks/>
          </p:cNvCxnSpPr>
          <p:nvPr/>
        </p:nvCxnSpPr>
        <p:spPr>
          <a:xfrm>
            <a:off x="2657365" y="5877128"/>
            <a:ext cx="1737676"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83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CCFFFF"/>
                </a:solidFill>
              </a:rPr>
              <a:t>Demas failed when danger threatened?</a:t>
            </a:r>
          </a:p>
        </p:txBody>
      </p:sp>
      <p:sp>
        <p:nvSpPr>
          <p:cNvPr id="3075" name="Rectangle 3"/>
          <p:cNvSpPr>
            <a:spLocks noGrp="1" noChangeArrowheads="1"/>
          </p:cNvSpPr>
          <p:nvPr>
            <p:ph type="body" idx="1"/>
          </p:nvPr>
        </p:nvSpPr>
        <p:spPr>
          <a:xfrm>
            <a:off x="457200" y="838200"/>
            <a:ext cx="8229600" cy="5334000"/>
          </a:xfrm>
        </p:spPr>
        <p:txBody>
          <a:bodyPr/>
          <a:lstStyle/>
          <a:p>
            <a:pPr>
              <a:spcAft>
                <a:spcPts val="600"/>
              </a:spcAft>
            </a:pPr>
            <a:r>
              <a:rPr lang="en-US" altLang="en-US" sz="3100" dirty="0">
                <a:solidFill>
                  <a:srgbClr val="FFFFCC"/>
                </a:solidFill>
              </a:rPr>
              <a:t>Demas disappointed . . .</a:t>
            </a:r>
          </a:p>
          <a:p>
            <a:pPr lvl="1">
              <a:spcAft>
                <a:spcPts val="600"/>
              </a:spcAft>
            </a:pPr>
            <a:r>
              <a:rPr lang="en-US" altLang="en-US" sz="3100" dirty="0">
                <a:solidFill>
                  <a:schemeClr val="bg1"/>
                </a:solidFill>
              </a:rPr>
              <a:t>Paul.   2 Tim.4:6-8.  </a:t>
            </a:r>
          </a:p>
          <a:p>
            <a:pPr lvl="1">
              <a:spcAft>
                <a:spcPts val="0"/>
              </a:spcAft>
            </a:pPr>
            <a:r>
              <a:rPr lang="en-US" altLang="en-US" sz="3100" dirty="0">
                <a:solidFill>
                  <a:schemeClr val="bg1"/>
                </a:solidFill>
              </a:rPr>
              <a:t>Other Christians.</a:t>
            </a:r>
          </a:p>
          <a:p>
            <a:pPr lvl="2">
              <a:spcAft>
                <a:spcPts val="400"/>
              </a:spcAft>
            </a:pPr>
            <a:r>
              <a:rPr lang="en-US" altLang="en-US" sz="3100" dirty="0">
                <a:solidFill>
                  <a:schemeClr val="bg1"/>
                </a:solidFill>
              </a:rPr>
              <a:t>Timothy was coming, 2 Tim.4:9.</a:t>
            </a:r>
          </a:p>
          <a:p>
            <a:pPr lvl="2">
              <a:spcAft>
                <a:spcPts val="400"/>
              </a:spcAft>
            </a:pPr>
            <a:r>
              <a:rPr lang="en-US" altLang="en-US" sz="3100" dirty="0">
                <a:solidFill>
                  <a:schemeClr val="bg1"/>
                </a:solidFill>
              </a:rPr>
              <a:t>Luke was there, v.11.</a:t>
            </a:r>
          </a:p>
          <a:p>
            <a:pPr lvl="2">
              <a:spcAft>
                <a:spcPts val="400"/>
              </a:spcAft>
            </a:pPr>
            <a:r>
              <a:rPr lang="en-US" altLang="en-US" sz="3100" dirty="0">
                <a:solidFill>
                  <a:schemeClr val="bg1"/>
                </a:solidFill>
              </a:rPr>
              <a:t>Mark was coming, 11. </a:t>
            </a:r>
          </a:p>
          <a:p>
            <a:pPr lvl="2">
              <a:spcAft>
                <a:spcPts val="600"/>
              </a:spcAft>
            </a:pPr>
            <a:r>
              <a:rPr lang="en-US" altLang="en-US" sz="3100" dirty="0" err="1">
                <a:solidFill>
                  <a:schemeClr val="bg1"/>
                </a:solidFill>
              </a:rPr>
              <a:t>Eubulus</a:t>
            </a:r>
            <a:r>
              <a:rPr lang="en-US" altLang="en-US" sz="3100" dirty="0">
                <a:solidFill>
                  <a:schemeClr val="bg1"/>
                </a:solidFill>
              </a:rPr>
              <a:t> et al. were there, 21.</a:t>
            </a:r>
          </a:p>
          <a:p>
            <a:pPr>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231244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CCFFFF"/>
                </a:solidFill>
              </a:rPr>
              <a:t>It’s not enough to begin well…</a:t>
            </a:r>
          </a:p>
        </p:txBody>
      </p:sp>
      <p:sp>
        <p:nvSpPr>
          <p:cNvPr id="3075" name="Rectangle 3"/>
          <p:cNvSpPr>
            <a:spLocks noGrp="1" noChangeArrowheads="1"/>
          </p:cNvSpPr>
          <p:nvPr>
            <p:ph type="body" idx="1"/>
          </p:nvPr>
        </p:nvSpPr>
        <p:spPr>
          <a:xfrm>
            <a:off x="457200" y="762000"/>
            <a:ext cx="8229600" cy="5334000"/>
          </a:xfrm>
        </p:spPr>
        <p:txBody>
          <a:bodyPr/>
          <a:lstStyle/>
          <a:p>
            <a:pPr>
              <a:spcAft>
                <a:spcPts val="600"/>
              </a:spcAft>
            </a:pPr>
            <a:r>
              <a:rPr lang="en-US" altLang="en-US" sz="3100" dirty="0">
                <a:solidFill>
                  <a:srgbClr val="FFFFCC"/>
                </a:solidFill>
              </a:rPr>
              <a:t>He who endures </a:t>
            </a:r>
            <a:r>
              <a:rPr lang="en-US" altLang="en-US" sz="3100" u="sng" dirty="0">
                <a:solidFill>
                  <a:srgbClr val="FFFFCC"/>
                </a:solidFill>
              </a:rPr>
              <a:t>to the end</a:t>
            </a:r>
            <a:r>
              <a:rPr lang="en-US" altLang="en-US" sz="3100" dirty="0">
                <a:solidFill>
                  <a:srgbClr val="FFFFCC"/>
                </a:solidFill>
              </a:rPr>
              <a:t> will be saved</a:t>
            </a:r>
            <a:br>
              <a:rPr lang="en-US" altLang="en-US" sz="3100" dirty="0">
                <a:solidFill>
                  <a:schemeClr val="bg1"/>
                </a:solidFill>
              </a:rPr>
            </a:br>
            <a:r>
              <a:rPr lang="en-US" altLang="en-US" sz="3100" dirty="0">
                <a:solidFill>
                  <a:schemeClr val="bg1"/>
                </a:solidFill>
              </a:rPr>
              <a:t>– Mt.10:22.</a:t>
            </a:r>
          </a:p>
          <a:p>
            <a:pPr>
              <a:spcAft>
                <a:spcPts val="600"/>
              </a:spcAft>
            </a:pPr>
            <a:r>
              <a:rPr lang="en-US" altLang="en-US" sz="3100" dirty="0">
                <a:solidFill>
                  <a:schemeClr val="bg1"/>
                </a:solidFill>
              </a:rPr>
              <a:t>Jesus set the example, Jn.13:1…  </a:t>
            </a:r>
            <a:r>
              <a:rPr lang="en-US" altLang="en-US" sz="3100" dirty="0">
                <a:solidFill>
                  <a:srgbClr val="FFFFCC"/>
                </a:solidFill>
              </a:rPr>
              <a:t>He loved them </a:t>
            </a:r>
            <a:r>
              <a:rPr lang="en-US" altLang="en-US" sz="3100" u="sng" dirty="0">
                <a:solidFill>
                  <a:srgbClr val="FFFFCC"/>
                </a:solidFill>
              </a:rPr>
              <a:t>to the end</a:t>
            </a:r>
            <a:r>
              <a:rPr lang="en-US" altLang="en-US" sz="3100" dirty="0">
                <a:solidFill>
                  <a:srgbClr val="FFFFCC"/>
                </a:solidFill>
              </a:rPr>
              <a:t>.</a:t>
            </a:r>
          </a:p>
          <a:p>
            <a:pPr>
              <a:spcAft>
                <a:spcPts val="600"/>
              </a:spcAft>
            </a:pPr>
            <a:r>
              <a:rPr lang="en-US" altLang="en-US" sz="3100" dirty="0">
                <a:solidFill>
                  <a:schemeClr val="bg1"/>
                </a:solidFill>
              </a:rPr>
              <a:t>Hb.3</a:t>
            </a:r>
            <a:r>
              <a:rPr lang="en-US" altLang="en-US" sz="3100" baseline="30000" dirty="0">
                <a:solidFill>
                  <a:schemeClr val="bg1"/>
                </a:solidFill>
              </a:rPr>
              <a:t>6</a:t>
            </a:r>
            <a:r>
              <a:rPr lang="en-US" altLang="en-US" sz="3100" dirty="0">
                <a:solidFill>
                  <a:schemeClr val="bg1"/>
                </a:solidFill>
              </a:rPr>
              <a:t> </a:t>
            </a:r>
            <a:r>
              <a:rPr lang="en-US" altLang="en-US" sz="3100" dirty="0">
                <a:solidFill>
                  <a:srgbClr val="FFFFCC"/>
                </a:solidFill>
              </a:rPr>
              <a:t>Christ as a Son over His own house, whose house we are if we hold fast the confidence and the rejoicing of the hope firm </a:t>
            </a:r>
            <a:r>
              <a:rPr lang="en-US" altLang="en-US" sz="3100" u="sng" dirty="0">
                <a:solidFill>
                  <a:srgbClr val="FFFFCC"/>
                </a:solidFill>
              </a:rPr>
              <a:t>to the end</a:t>
            </a:r>
            <a:r>
              <a:rPr lang="en-US" altLang="en-US" sz="3100" dirty="0">
                <a:solidFill>
                  <a:srgbClr val="FFFFCC"/>
                </a:solidFill>
              </a:rPr>
              <a:t>…  </a:t>
            </a:r>
            <a:r>
              <a:rPr lang="en-US" altLang="en-US" sz="3100" baseline="30000" dirty="0">
                <a:solidFill>
                  <a:schemeClr val="bg1"/>
                </a:solidFill>
              </a:rPr>
              <a:t>14</a:t>
            </a:r>
            <a:r>
              <a:rPr lang="en-US" altLang="en-US" sz="3100" dirty="0">
                <a:solidFill>
                  <a:schemeClr val="bg1"/>
                </a:solidFill>
              </a:rPr>
              <a:t> </a:t>
            </a:r>
            <a:r>
              <a:rPr lang="en-US" altLang="en-US" sz="3100" dirty="0">
                <a:solidFill>
                  <a:srgbClr val="FFFFCC"/>
                </a:solidFill>
              </a:rPr>
              <a:t>For we have become partakers of Christ if we hold the beginning of our confidence steadfast </a:t>
            </a:r>
            <a:r>
              <a:rPr lang="en-US" altLang="en-US" sz="3100" u="sng" dirty="0">
                <a:solidFill>
                  <a:srgbClr val="FFFFCC"/>
                </a:solidFill>
              </a:rPr>
              <a:t>to the end</a:t>
            </a:r>
            <a:r>
              <a:rPr lang="en-US" altLang="en-US" sz="3100" dirty="0">
                <a:solidFill>
                  <a:srgbClr val="FFFFCC"/>
                </a:solidFill>
              </a:rPr>
              <a:t>.</a:t>
            </a:r>
          </a:p>
          <a:p>
            <a:pPr>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215887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CCFFFF"/>
                </a:solidFill>
              </a:rPr>
              <a:t>What happened to Demas?</a:t>
            </a:r>
          </a:p>
        </p:txBody>
      </p:sp>
      <p:sp>
        <p:nvSpPr>
          <p:cNvPr id="3075" name="Rectangle 3"/>
          <p:cNvSpPr>
            <a:spLocks noGrp="1" noChangeArrowheads="1"/>
          </p:cNvSpPr>
          <p:nvPr>
            <p:ph type="body" idx="1"/>
          </p:nvPr>
        </p:nvSpPr>
        <p:spPr>
          <a:xfrm>
            <a:off x="381000" y="914400"/>
            <a:ext cx="8382000" cy="5334000"/>
          </a:xfrm>
        </p:spPr>
        <p:txBody>
          <a:bodyPr/>
          <a:lstStyle/>
          <a:p>
            <a:pPr>
              <a:spcAft>
                <a:spcPts val="600"/>
              </a:spcAft>
            </a:pPr>
            <a:r>
              <a:rPr lang="en-US" altLang="en-US" sz="3100" dirty="0">
                <a:solidFill>
                  <a:schemeClr val="bg1"/>
                </a:solidFill>
              </a:rPr>
              <a:t>Worried by persecution?   Rome was unsafe</a:t>
            </a:r>
          </a:p>
          <a:p>
            <a:pPr>
              <a:spcAft>
                <a:spcPts val="600"/>
              </a:spcAft>
            </a:pPr>
            <a:r>
              <a:rPr lang="en-US" altLang="en-US" sz="3100" dirty="0">
                <a:solidFill>
                  <a:schemeClr val="bg1"/>
                </a:solidFill>
              </a:rPr>
              <a:t>Worldly desires?   Lk.8:13</a:t>
            </a:r>
          </a:p>
          <a:p>
            <a:pPr>
              <a:spcAft>
                <a:spcPts val="0"/>
              </a:spcAft>
            </a:pPr>
            <a:r>
              <a:rPr lang="en-US" altLang="en-US" sz="3100" dirty="0">
                <a:solidFill>
                  <a:schemeClr val="bg1"/>
                </a:solidFill>
              </a:rPr>
              <a:t>Worthless priorities?  </a:t>
            </a:r>
            <a:endParaRPr lang="en-US" altLang="en-US" sz="3000" dirty="0">
              <a:solidFill>
                <a:srgbClr val="FFFFCC"/>
              </a:solidFill>
            </a:endParaRPr>
          </a:p>
          <a:p>
            <a:pPr lvl="1">
              <a:spcBef>
                <a:spcPts val="600"/>
              </a:spcBef>
              <a:spcAft>
                <a:spcPts val="0"/>
              </a:spcAft>
            </a:pPr>
            <a:r>
              <a:rPr lang="en-US" altLang="en-US" sz="3000" dirty="0">
                <a:solidFill>
                  <a:srgbClr val="CCFFFF"/>
                </a:solidFill>
              </a:rPr>
              <a:t>Christians: strangers on earth, at home in heaven</a:t>
            </a:r>
          </a:p>
          <a:p>
            <a:pPr lvl="1">
              <a:spcBef>
                <a:spcPts val="600"/>
              </a:spcBef>
              <a:spcAft>
                <a:spcPts val="600"/>
              </a:spcAft>
            </a:pPr>
            <a:r>
              <a:rPr lang="en-US" altLang="en-US" sz="3000" i="1" dirty="0">
                <a:solidFill>
                  <a:srgbClr val="CCFFFF"/>
                </a:solidFill>
              </a:rPr>
              <a:t>The crown of all hope is the city of God</a:t>
            </a:r>
          </a:p>
          <a:p>
            <a:pPr>
              <a:spcAft>
                <a:spcPts val="600"/>
              </a:spcAft>
            </a:pPr>
            <a:r>
              <a:rPr lang="en-US" altLang="en-US" sz="3100" dirty="0">
                <a:solidFill>
                  <a:schemeClr val="bg1"/>
                </a:solidFill>
              </a:rPr>
              <a:t>Wounded when others receive praise?</a:t>
            </a:r>
          </a:p>
          <a:p>
            <a:pPr>
              <a:spcAft>
                <a:spcPts val="600"/>
              </a:spcAft>
            </a:pPr>
            <a:r>
              <a:rPr lang="en-US" altLang="en-US" sz="3100" dirty="0">
                <a:solidFill>
                  <a:schemeClr val="bg1"/>
                </a:solidFill>
              </a:rPr>
              <a:t>Weary of travel / expectations?   2 Co.11</a:t>
            </a:r>
          </a:p>
          <a:p>
            <a:pPr>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230078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11654</TotalTime>
  <Words>946</Words>
  <Application>Microsoft Office PowerPoint</Application>
  <PresentationFormat>On-screen Show (4:3)</PresentationFormat>
  <Paragraphs>117</Paragraphs>
  <Slides>18</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Verdana</vt:lpstr>
      <vt:lpstr>1_Default Design</vt:lpstr>
      <vt:lpstr>Default Design</vt:lpstr>
      <vt:lpstr>PowerPoint Presentation</vt:lpstr>
      <vt:lpstr>PowerPoint Presentation</vt:lpstr>
      <vt:lpstr>Summary</vt:lpstr>
      <vt:lpstr>Demas, the had been . . .</vt:lpstr>
      <vt:lpstr>Why Thessalonica?</vt:lpstr>
      <vt:lpstr>Demas’ fall recalls warning passages</vt:lpstr>
      <vt:lpstr>Demas failed when danger threatened?</vt:lpstr>
      <vt:lpstr>It’s not enough to begin well…</vt:lpstr>
      <vt:lpstr>What happened to Demas?</vt:lpstr>
      <vt:lpstr>Why was his fall so unnecessary?</vt:lpstr>
      <vt:lpstr>PowerPoint Presentation</vt:lpstr>
      <vt:lpstr>History</vt:lpstr>
      <vt:lpstr>John Mark had healthy associations</vt:lpstr>
      <vt:lpstr>Influences on John Mark</vt:lpstr>
      <vt:lpstr>John Mark would . . .</vt:lpstr>
      <vt:lpstr>Demas serves as a warning . . .</vt:lpstr>
      <vt:lpstr>All have failed in some ways…</vt:lpstr>
      <vt:lpstr>2 Tim.4:16-18</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1141</cp:revision>
  <dcterms:created xsi:type="dcterms:W3CDTF">2011-08-18T15:42:19Z</dcterms:created>
  <dcterms:modified xsi:type="dcterms:W3CDTF">2022-09-15T03:05:13Z</dcterms:modified>
</cp:coreProperties>
</file>