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71" r:id="rId3"/>
    <p:sldId id="256" r:id="rId4"/>
    <p:sldId id="260" r:id="rId5"/>
    <p:sldId id="263" r:id="rId6"/>
    <p:sldId id="264" r:id="rId7"/>
    <p:sldId id="289" r:id="rId8"/>
    <p:sldId id="293" r:id="rId9"/>
    <p:sldId id="257" r:id="rId10"/>
    <p:sldId id="298" r:id="rId11"/>
    <p:sldId id="270" r:id="rId12"/>
    <p:sldId id="294" r:id="rId13"/>
    <p:sldId id="274" r:id="rId14"/>
    <p:sldId id="296" r:id="rId15"/>
    <p:sldId id="297" r:id="rId16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1B1B"/>
    <a:srgbClr val="917071"/>
    <a:srgbClr val="B1B6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056198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6FFB-55BF-4722-83E5-13862545B40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1784-29B8-4AD0-BD0F-F91632C7B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3459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6FFB-55BF-4722-83E5-13862545B40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1784-29B8-4AD0-BD0F-F91632C7B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04171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7AA6FFB-55BF-4722-83E5-13862545B40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C81784-29B8-4AD0-BD0F-F91632C7B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6687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6FFB-55BF-4722-83E5-13862545B40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1784-29B8-4AD0-BD0F-F91632C7B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6718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6FFB-55BF-4722-83E5-13862545B40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1784-29B8-4AD0-BD0F-F91632C7B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1167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6FFB-55BF-4722-83E5-13862545B40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1784-29B8-4AD0-BD0F-F91632C7B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2646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6FFB-55BF-4722-83E5-13862545B40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1784-29B8-4AD0-BD0F-F91632C7B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4744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65874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390160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6FFB-55BF-4722-83E5-13862545B40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1784-29B8-4AD0-BD0F-F91632C7B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1495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6FFB-55BF-4722-83E5-13862545B40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1784-29B8-4AD0-BD0F-F91632C7B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7785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4508" y="2198255"/>
            <a:ext cx="6150841" cy="3978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A6FFB-55BF-4722-83E5-13862545B40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81784-29B8-4AD0-BD0F-F91632C7B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81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ECAB36F-E277-0D10-D2BA-2F7F177313C0}"/>
              </a:ext>
            </a:extLst>
          </p:cNvPr>
          <p:cNvSpPr txBox="1"/>
          <p:nvPr/>
        </p:nvSpPr>
        <p:spPr>
          <a:xfrm>
            <a:off x="4562171" y="4928976"/>
            <a:ext cx="43601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September 9-10-11, 2022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FE7B94-6324-EED9-220E-5C19527CE9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12"/>
          <a:stretch/>
        </p:blipFill>
        <p:spPr>
          <a:xfrm>
            <a:off x="5320145" y="5777892"/>
            <a:ext cx="2909455" cy="8355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635181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ED26FC-F6A8-41F1-B7E8-642AE92D48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7885" y="1644646"/>
            <a:ext cx="5846042" cy="47414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STEP ONE: </a:t>
            </a:r>
            <a: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Recognize God doesn’t want everyone to be a missionary but you can be an influence for the Kingdom.</a:t>
            </a:r>
            <a:b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</a:br>
            <a:b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</a:b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STEP TWO: </a:t>
            </a:r>
            <a: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Think like a missionary.</a:t>
            </a:r>
            <a:b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</a:br>
            <a:b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</a:b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STEP THREE: </a:t>
            </a:r>
            <a: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Post strategically.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17070CB-CC57-EB1A-AE30-146EDDEA7DE4}"/>
              </a:ext>
            </a:extLst>
          </p:cNvPr>
          <p:cNvSpPr txBox="1">
            <a:spLocks/>
          </p:cNvSpPr>
          <p:nvPr/>
        </p:nvSpPr>
        <p:spPr>
          <a:xfrm>
            <a:off x="637885" y="351851"/>
            <a:ext cx="8280400" cy="1154544"/>
          </a:xfrm>
          <a:prstGeom prst="rect">
            <a:avLst/>
          </a:prstGeom>
        </p:spPr>
        <p:txBody>
          <a:bodyPr anchor="ctr" anchorCtr="0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You can be a digital missionary!</a:t>
            </a:r>
          </a:p>
        </p:txBody>
      </p:sp>
    </p:spTree>
    <p:extLst>
      <p:ext uri="{BB962C8B-B14F-4D97-AF65-F5344CB8AC3E}">
        <p14:creationId xmlns:p14="http://schemas.microsoft.com/office/powerpoint/2010/main" val="359095122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01E937-9786-4B95-BFF3-C52D680D1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214" y="60041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POST STRATEGICALLY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6E52D1-ED89-49EB-B7EE-E8DC33FB16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6173" y="1027906"/>
            <a:ext cx="5689023" cy="5677693"/>
          </a:xfrm>
        </p:spPr>
        <p:txBody>
          <a:bodyPr>
            <a:noAutofit/>
          </a:bodyPr>
          <a:lstStyle/>
          <a:p>
            <a:pPr marL="461963" indent="-461963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Nothing on my social can contradict my mission.</a:t>
            </a:r>
          </a:p>
          <a:p>
            <a:pPr marL="461963" indent="-461963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What can I post that will show I am a </a:t>
            </a:r>
            <a:b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Christ-follower?</a:t>
            </a:r>
          </a:p>
          <a:p>
            <a:pPr marL="461963" indent="-461963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What can I post that will help people be more interested in being a Christ-follower?</a:t>
            </a:r>
          </a:p>
          <a:p>
            <a:pPr marL="461963" indent="-461963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How can I be a positive influence</a:t>
            </a:r>
            <a:b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in a negative world? </a:t>
            </a:r>
          </a:p>
          <a:p>
            <a:pPr marL="461963" indent="-461963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3642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ED26FC-F6A8-41F1-B7E8-642AE92D48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7885" y="1764719"/>
            <a:ext cx="5809097" cy="47414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STEP ONE: </a:t>
            </a:r>
            <a: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Recognize God doesn’t want everyone to be a missionary but you can be an influence for the Kingdom.</a:t>
            </a:r>
            <a:b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</a:br>
            <a:b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</a:b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STEP TWO: </a:t>
            </a:r>
            <a: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Think like a missionary.</a:t>
            </a:r>
            <a:b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</a:br>
            <a:b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</a:b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STEP THREE: </a:t>
            </a:r>
            <a: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Post strategically.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17070CB-CC57-EB1A-AE30-146EDDEA7DE4}"/>
              </a:ext>
            </a:extLst>
          </p:cNvPr>
          <p:cNvSpPr txBox="1">
            <a:spLocks/>
          </p:cNvSpPr>
          <p:nvPr/>
        </p:nvSpPr>
        <p:spPr>
          <a:xfrm>
            <a:off x="637885" y="351851"/>
            <a:ext cx="8280400" cy="1154544"/>
          </a:xfrm>
          <a:prstGeom prst="rect">
            <a:avLst/>
          </a:prstGeom>
        </p:spPr>
        <p:txBody>
          <a:bodyPr anchor="ctr" anchorCtr="0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You can be a digital missionary!</a:t>
            </a:r>
          </a:p>
        </p:txBody>
      </p:sp>
    </p:spTree>
    <p:extLst>
      <p:ext uri="{BB962C8B-B14F-4D97-AF65-F5344CB8AC3E}">
        <p14:creationId xmlns:p14="http://schemas.microsoft.com/office/powerpoint/2010/main" val="100219902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9DEA90-58B1-A069-26A8-975E63F238D6}"/>
              </a:ext>
            </a:extLst>
          </p:cNvPr>
          <p:cNvSpPr/>
          <p:nvPr/>
        </p:nvSpPr>
        <p:spPr>
          <a:xfrm>
            <a:off x="853439" y="5401427"/>
            <a:ext cx="2157615" cy="542924"/>
          </a:xfrm>
          <a:prstGeom prst="rect">
            <a:avLst/>
          </a:prstGeom>
          <a:solidFill>
            <a:srgbClr val="6B1B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73988F-899D-413B-AEC9-B2FFFB1C3B72}"/>
              </a:ext>
            </a:extLst>
          </p:cNvPr>
          <p:cNvSpPr txBox="1"/>
          <p:nvPr/>
        </p:nvSpPr>
        <p:spPr>
          <a:xfrm>
            <a:off x="4658715" y="1315299"/>
            <a:ext cx="4355976" cy="5183983"/>
          </a:xfrm>
          <a:prstGeom prst="rect">
            <a:avLst/>
          </a:prstGeom>
          <a:solidFill>
            <a:schemeClr val="bg2">
              <a:lumMod val="2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628650" indent="-628650">
              <a:lnSpc>
                <a:spcPct val="150000"/>
              </a:lnSpc>
              <a:buFont typeface="+mj-lt"/>
              <a:buAutoNum type="arabicPeriod" startAt="6"/>
            </a:pP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Franklin Gothic Medium" panose="020B0603020102020204" pitchFamily="34" charset="0"/>
              </a:rPr>
              <a:t>Post a podcast.</a:t>
            </a:r>
          </a:p>
          <a:p>
            <a:pPr marL="628650" indent="-628650">
              <a:lnSpc>
                <a:spcPct val="150000"/>
              </a:lnSpc>
              <a:buFont typeface="+mj-lt"/>
              <a:buAutoNum type="arabicPeriod" startAt="6"/>
            </a:pP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Franklin Gothic Medium" panose="020B0603020102020204" pitchFamily="34" charset="0"/>
              </a:rPr>
              <a:t>Say something about class, sermon – link!</a:t>
            </a:r>
          </a:p>
          <a:p>
            <a:pPr marL="628650" indent="-628650">
              <a:lnSpc>
                <a:spcPct val="150000"/>
              </a:lnSpc>
              <a:buFont typeface="+mj-lt"/>
              <a:buAutoNum type="arabicPeriod" startAt="6"/>
            </a:pP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Franklin Gothic Medium" panose="020B0603020102020204" pitchFamily="34" charset="0"/>
              </a:rPr>
              <a:t>Get positive about church.</a:t>
            </a:r>
          </a:p>
          <a:p>
            <a:pPr marL="628650" indent="-628650">
              <a:lnSpc>
                <a:spcPct val="150000"/>
              </a:lnSpc>
              <a:buFont typeface="+mj-lt"/>
              <a:buAutoNum type="arabicPeriod" startAt="6"/>
            </a:pP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Franklin Gothic Medium" panose="020B0603020102020204" pitchFamily="34" charset="0"/>
              </a:rPr>
              <a:t>Talk daily Bible reading</a:t>
            </a:r>
          </a:p>
          <a:p>
            <a:pPr marL="628650" indent="-628650">
              <a:lnSpc>
                <a:spcPct val="150000"/>
              </a:lnSpc>
              <a:buFont typeface="+mj-lt"/>
              <a:buAutoNum type="arabicPeriod" startAt="6"/>
            </a:pP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Franklin Gothic Medium" panose="020B0603020102020204" pitchFamily="34" charset="0"/>
              </a:rPr>
              <a:t>Ask “how can I </a:t>
            </a:r>
            <a:b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Franklin Gothic Medium" panose="020B0603020102020204" pitchFamily="34" charset="0"/>
              </a:rPr>
            </a:b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Franklin Gothic Medium" panose="020B0603020102020204" pitchFamily="34" charset="0"/>
              </a:rPr>
              <a:t>pray for you?”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F437EC-C8DE-43B6-BA3D-3A4DCDA931D4}"/>
              </a:ext>
            </a:extLst>
          </p:cNvPr>
          <p:cNvSpPr txBox="1"/>
          <p:nvPr/>
        </p:nvSpPr>
        <p:spPr>
          <a:xfrm>
            <a:off x="338235" y="232799"/>
            <a:ext cx="4320480" cy="4537652"/>
          </a:xfrm>
          <a:prstGeom prst="rect">
            <a:avLst/>
          </a:prstGeom>
          <a:solidFill>
            <a:schemeClr val="bg2">
              <a:lumMod val="2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Franklin Gothic Medium" panose="020B0603020102020204" pitchFamily="34" charset="0"/>
              </a:rPr>
              <a:t>Shorter is better.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Franklin Gothic Medium" panose="020B0603020102020204" pitchFamily="34" charset="0"/>
              </a:rPr>
              <a:t>Be genuine, be yourself.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Franklin Gothic Medium" panose="020B0603020102020204" pitchFamily="34" charset="0"/>
              </a:rPr>
              <a:t>Don’t judge or push people away.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Franklin Gothic Medium" panose="020B0603020102020204" pitchFamily="34" charset="0"/>
              </a:rPr>
              <a:t>Take arguments offline.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Franklin Gothic Medium" panose="020B0603020102020204" pitchFamily="34" charset="0"/>
              </a:rPr>
              <a:t>Get a picture.</a:t>
            </a:r>
          </a:p>
        </p:txBody>
      </p:sp>
    </p:spTree>
    <p:extLst>
      <p:ext uri="{BB962C8B-B14F-4D97-AF65-F5344CB8AC3E}">
        <p14:creationId xmlns:p14="http://schemas.microsoft.com/office/powerpoint/2010/main" val="26796734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ED26FC-F6A8-41F1-B7E8-642AE92D48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7885" y="1764719"/>
            <a:ext cx="5809097" cy="47414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STEP ONE: </a:t>
            </a:r>
            <a: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Recognize God doesn’t want everyone to be a missionary but you can be an influence for the Kingdom.</a:t>
            </a:r>
            <a:b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</a:br>
            <a:b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</a:b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STEP TWO: </a:t>
            </a:r>
            <a: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Think like a missionary.</a:t>
            </a:r>
            <a:b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</a:br>
            <a:b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</a:b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STEP THREE: </a:t>
            </a:r>
            <a: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Post strategically.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17070CB-CC57-EB1A-AE30-146EDDEA7DE4}"/>
              </a:ext>
            </a:extLst>
          </p:cNvPr>
          <p:cNvSpPr txBox="1">
            <a:spLocks/>
          </p:cNvSpPr>
          <p:nvPr/>
        </p:nvSpPr>
        <p:spPr>
          <a:xfrm>
            <a:off x="637885" y="490396"/>
            <a:ext cx="8280400" cy="1154544"/>
          </a:xfrm>
          <a:prstGeom prst="rect">
            <a:avLst/>
          </a:prstGeom>
        </p:spPr>
        <p:txBody>
          <a:bodyPr anchor="ctr" anchorCtr="0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You can be a digital missionary!</a:t>
            </a:r>
          </a:p>
        </p:txBody>
      </p:sp>
    </p:spTree>
    <p:extLst>
      <p:ext uri="{BB962C8B-B14F-4D97-AF65-F5344CB8AC3E}">
        <p14:creationId xmlns:p14="http://schemas.microsoft.com/office/powerpoint/2010/main" val="423487494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92534-C2E0-3919-AA06-200D983DAC12}"/>
              </a:ext>
            </a:extLst>
          </p:cNvPr>
          <p:cNvSpPr txBox="1">
            <a:spLocks/>
          </p:cNvSpPr>
          <p:nvPr/>
        </p:nvSpPr>
        <p:spPr>
          <a:xfrm>
            <a:off x="3408218" y="4867565"/>
            <a:ext cx="5470236" cy="179185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New Hope in Evangelism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5AA52D-6111-92D6-46F3-D31B68D04CE3}"/>
              </a:ext>
            </a:extLst>
          </p:cNvPr>
          <p:cNvSpPr txBox="1">
            <a:spLocks/>
          </p:cNvSpPr>
          <p:nvPr/>
        </p:nvSpPr>
        <p:spPr>
          <a:xfrm>
            <a:off x="3546763" y="6190673"/>
            <a:ext cx="5193146" cy="4687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Go! Into the 21</a:t>
            </a:r>
            <a:r>
              <a:rPr lang="en-US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st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 Century</a:t>
            </a:r>
          </a:p>
        </p:txBody>
      </p:sp>
    </p:spTree>
    <p:extLst>
      <p:ext uri="{BB962C8B-B14F-4D97-AF65-F5344CB8AC3E}">
        <p14:creationId xmlns:p14="http://schemas.microsoft.com/office/powerpoint/2010/main" val="1671140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6C5A0B8-31D8-0DBC-F2FB-FDCDD9095AF1}"/>
              </a:ext>
            </a:extLst>
          </p:cNvPr>
          <p:cNvSpPr txBox="1"/>
          <p:nvPr/>
        </p:nvSpPr>
        <p:spPr>
          <a:xfrm>
            <a:off x="489526" y="-76200"/>
            <a:ext cx="867294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cap="all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Heavy" panose="020B0903020102020204" pitchFamily="34" charset="0"/>
              </a:rPr>
              <a:t>Friday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 – I Believe in Hope</a:t>
            </a:r>
          </a:p>
          <a:p>
            <a:pPr>
              <a:lnSpc>
                <a:spcPct val="200000"/>
              </a:lnSpc>
            </a:pPr>
            <a:r>
              <a:rPr lang="en-US" sz="2800" cap="all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Heavy" panose="020B0903020102020204" pitchFamily="34" charset="0"/>
              </a:rPr>
              <a:t>Saturday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 – Hope When Life Disappoints</a:t>
            </a:r>
          </a:p>
          <a:p>
            <a:pPr>
              <a:lnSpc>
                <a:spcPct val="200000"/>
              </a:lnSpc>
            </a:pPr>
            <a:r>
              <a:rPr lang="en-US" sz="2800" cap="all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Heavy" panose="020B0903020102020204" pitchFamily="34" charset="0"/>
              </a:rPr>
              <a:t>Sun Bible class 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– Hope for Overcoming Sin</a:t>
            </a:r>
          </a:p>
          <a:p>
            <a:pPr>
              <a:lnSpc>
                <a:spcPct val="200000"/>
              </a:lnSpc>
            </a:pPr>
            <a:r>
              <a:rPr lang="en-US" sz="2800" cap="all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Heavy" panose="020B0903020102020204" pitchFamily="34" charset="0"/>
              </a:rPr>
              <a:t>Sunday A.M. 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– It’s Hard to be Lost: Our </a:t>
            </a:r>
            <a:b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</a:b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				        Hope of Heaven</a:t>
            </a:r>
          </a:p>
          <a:p>
            <a:pPr>
              <a:lnSpc>
                <a:spcPct val="200000"/>
              </a:lnSpc>
            </a:pPr>
            <a:r>
              <a:rPr lang="en-US" sz="2800" cap="all" dirty="0">
                <a:solidFill>
                  <a:srgbClr val="B1B6B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Heavy" panose="020B0903020102020204" pitchFamily="34" charset="0"/>
              </a:rPr>
              <a:t>Sunday night 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– New Hope in Evangelism</a:t>
            </a:r>
          </a:p>
          <a:p>
            <a:endParaRPr lang="en-US" sz="2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038843-E2D8-8958-6D97-14FEA8F487A8}"/>
              </a:ext>
            </a:extLst>
          </p:cNvPr>
          <p:cNvSpPr txBox="1"/>
          <p:nvPr/>
        </p:nvSpPr>
        <p:spPr>
          <a:xfrm>
            <a:off x="350981" y="5486400"/>
            <a:ext cx="48029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Schoolbook" panose="02040604050505020304" pitchFamily="18" charset="0"/>
              </a:rPr>
              <a:t>“We have this as a sure </a:t>
            </a:r>
            <a:br>
              <a:rPr lang="en-US" sz="20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Schoolbook" panose="02040604050505020304" pitchFamily="18" charset="0"/>
              </a:rPr>
            </a:br>
            <a:r>
              <a:rPr lang="en-US" sz="20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Schoolbook" panose="02040604050505020304" pitchFamily="18" charset="0"/>
              </a:rPr>
              <a:t>and steadfast anchor </a:t>
            </a:r>
            <a:br>
              <a:rPr lang="en-US" sz="20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Schoolbook" panose="02040604050505020304" pitchFamily="18" charset="0"/>
              </a:rPr>
            </a:br>
            <a:r>
              <a:rPr lang="en-US" sz="20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Schoolbook" panose="02040604050505020304" pitchFamily="18" charset="0"/>
              </a:rPr>
              <a:t>of the soul”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9796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1253EA6-B702-00C7-6002-A3EBC727786D}"/>
              </a:ext>
            </a:extLst>
          </p:cNvPr>
          <p:cNvSpPr txBox="1">
            <a:spLocks/>
          </p:cNvSpPr>
          <p:nvPr/>
        </p:nvSpPr>
        <p:spPr>
          <a:xfrm>
            <a:off x="3408218" y="4867565"/>
            <a:ext cx="5470236" cy="179185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New Hope in Evangelism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C146854-1BFE-B957-C40C-DA8C8CAFA6A7}"/>
              </a:ext>
            </a:extLst>
          </p:cNvPr>
          <p:cNvSpPr txBox="1">
            <a:spLocks/>
          </p:cNvSpPr>
          <p:nvPr/>
        </p:nvSpPr>
        <p:spPr>
          <a:xfrm>
            <a:off x="3546763" y="6190673"/>
            <a:ext cx="5193146" cy="4687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Go! Into the 21</a:t>
            </a:r>
            <a:r>
              <a:rPr lang="en-US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st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 Century</a:t>
            </a:r>
          </a:p>
        </p:txBody>
      </p:sp>
    </p:spTree>
    <p:extLst>
      <p:ext uri="{BB962C8B-B14F-4D97-AF65-F5344CB8AC3E}">
        <p14:creationId xmlns:p14="http://schemas.microsoft.com/office/powerpoint/2010/main" val="19898630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ED26FC-F6A8-41F1-B7E8-642AE92D48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345" y="1825625"/>
            <a:ext cx="5199495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STEP ONE: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Recognize God doesn’t want everyone to be a missionary.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17070CB-CC57-EB1A-AE30-146EDDEA7DE4}"/>
              </a:ext>
            </a:extLst>
          </p:cNvPr>
          <p:cNvSpPr txBox="1">
            <a:spLocks/>
          </p:cNvSpPr>
          <p:nvPr/>
        </p:nvSpPr>
        <p:spPr>
          <a:xfrm>
            <a:off x="443345" y="471924"/>
            <a:ext cx="8280400" cy="1154544"/>
          </a:xfrm>
          <a:prstGeom prst="rect">
            <a:avLst/>
          </a:prstGeom>
        </p:spPr>
        <p:txBody>
          <a:bodyPr anchor="ctr" anchorCtr="0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You can be a digital missionary!</a:t>
            </a:r>
          </a:p>
        </p:txBody>
      </p:sp>
    </p:spTree>
    <p:extLst>
      <p:ext uri="{BB962C8B-B14F-4D97-AF65-F5344CB8AC3E}">
        <p14:creationId xmlns:p14="http://schemas.microsoft.com/office/powerpoint/2010/main" val="26677526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BAF2C0-CE8F-68DB-85CD-DD27B5E5E462}"/>
              </a:ext>
            </a:extLst>
          </p:cNvPr>
          <p:cNvSpPr/>
          <p:nvPr/>
        </p:nvSpPr>
        <p:spPr>
          <a:xfrm>
            <a:off x="853439" y="5401427"/>
            <a:ext cx="2157615" cy="542924"/>
          </a:xfrm>
          <a:prstGeom prst="rect">
            <a:avLst/>
          </a:prstGeom>
          <a:solidFill>
            <a:srgbClr val="6B1B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D58AFD-5828-4145-8B3E-C3AA1673C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387" y="221968"/>
            <a:ext cx="3972436" cy="5958654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A6D141-FB44-4042-A1CA-33F54F2362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944" y="464727"/>
            <a:ext cx="5614220" cy="3962400"/>
          </a:xfrm>
          <a:prstGeom prst="rect">
            <a:avLst/>
          </a:prstGeom>
          <a:ln w="38100">
            <a:solidFill>
              <a:srgbClr val="6B1B1B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F1EF5C-4A8E-4481-AE18-5F35FA8EBA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03" t="4794" b="14916"/>
          <a:stretch/>
        </p:blipFill>
        <p:spPr>
          <a:xfrm>
            <a:off x="530718" y="4669886"/>
            <a:ext cx="8082564" cy="1862837"/>
          </a:xfrm>
          <a:prstGeom prst="rect">
            <a:avLst/>
          </a:prstGeom>
          <a:ln w="28575">
            <a:solidFill>
              <a:srgbClr val="6B1B1B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44450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32A6367-D536-4736-85C1-0FB42E2418EA}"/>
              </a:ext>
            </a:extLst>
          </p:cNvPr>
          <p:cNvSpPr txBox="1"/>
          <p:nvPr/>
        </p:nvSpPr>
        <p:spPr>
          <a:xfrm>
            <a:off x="491488" y="1525851"/>
            <a:ext cx="8136904" cy="445660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C00000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400" b="0" i="0" u="none" strike="noStrike" baseline="0" dirty="0">
                <a:latin typeface="Franklin Gothic Medium" panose="020B0603020102020204" pitchFamily="34" charset="0"/>
              </a:rPr>
              <a:t>In 2008 10% of Americans had a social media account.  Now 79% do. 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400" b="0" i="0" u="none" strike="noStrike" baseline="0" dirty="0">
                <a:latin typeface="Franklin Gothic Medium" panose="020B0603020102020204" pitchFamily="34" charset="0"/>
              </a:rPr>
              <a:t>88% of 18 to 29 year-olds have a social media account.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400" b="0" i="0" u="none" strike="noStrike" baseline="0" dirty="0">
                <a:latin typeface="Franklin Gothic Medium" panose="020B0603020102020204" pitchFamily="34" charset="0"/>
              </a:rPr>
              <a:t>78% of 30 to 49 year-olds have a social media account.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400" b="0" i="0" u="none" strike="noStrike" baseline="0" dirty="0">
                <a:latin typeface="Franklin Gothic Medium" panose="020B0603020102020204" pitchFamily="34" charset="0"/>
              </a:rPr>
              <a:t>69% of 50 to 64 year-olds are on social media, and even 40% of people over 65 </a:t>
            </a:r>
            <a:r>
              <a:rPr lang="en-US" sz="2400" dirty="0">
                <a:latin typeface="Franklin Gothic Medium" panose="020B0603020102020204" pitchFamily="34" charset="0"/>
              </a:rPr>
              <a:t>have a social media account</a:t>
            </a:r>
            <a:r>
              <a:rPr lang="en-US" sz="2400" b="0" i="0" u="none" strike="noStrike" baseline="0" dirty="0">
                <a:latin typeface="Franklin Gothic Medium" panose="020B0603020102020204" pitchFamily="34" charset="0"/>
              </a:rPr>
              <a:t>!</a:t>
            </a:r>
            <a:endParaRPr lang="en-US" sz="2400" dirty="0">
              <a:latin typeface="Franklin Gothic Medium" panose="020B06030201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400" b="1" i="0" u="none" strike="noStrike" baseline="0" dirty="0">
                <a:solidFill>
                  <a:srgbClr val="6B1B1B"/>
                </a:solidFill>
                <a:latin typeface="Franklin Gothic Medium" panose="020B0603020102020204" pitchFamily="34" charset="0"/>
              </a:rPr>
              <a:t>74% of people use Facebook every day. 72% use </a:t>
            </a:r>
            <a:br>
              <a:rPr lang="en-US" sz="2400" b="1" i="0" u="none" strike="noStrike" baseline="0" dirty="0">
                <a:solidFill>
                  <a:srgbClr val="6B1B1B"/>
                </a:solidFill>
                <a:latin typeface="Franklin Gothic Medium" panose="020B0603020102020204" pitchFamily="34" charset="0"/>
              </a:rPr>
            </a:br>
            <a:r>
              <a:rPr lang="en-US" sz="2400" b="1" i="0" u="none" strike="noStrike" baseline="0" dirty="0">
                <a:solidFill>
                  <a:srgbClr val="6B1B1B"/>
                </a:solidFill>
                <a:latin typeface="Franklin Gothic Medium" panose="020B0603020102020204" pitchFamily="34" charset="0"/>
              </a:rPr>
              <a:t>YouTube every day. 63% are on Instagram every day.</a:t>
            </a:r>
            <a:endParaRPr lang="en-US" sz="2400" b="1" dirty="0">
              <a:solidFill>
                <a:srgbClr val="6B1B1B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80EED3F5-4B6A-4C21-8E10-FA1D3FE10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88" y="132926"/>
            <a:ext cx="7886700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ckwell" panose="02060603020205020403" pitchFamily="18" charset="0"/>
              </a:rPr>
              <a:t>Social media usage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454AE4-76F8-4FC8-A827-A0A61E4BA435}"/>
              </a:ext>
            </a:extLst>
          </p:cNvPr>
          <p:cNvSpPr/>
          <p:nvPr/>
        </p:nvSpPr>
        <p:spPr>
          <a:xfrm>
            <a:off x="775856" y="4922982"/>
            <a:ext cx="7185890" cy="112683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426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ED26FC-F6A8-41F1-B7E8-642AE92D48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344" y="1825625"/>
            <a:ext cx="6317673" cy="4741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STEP ONE: </a:t>
            </a:r>
            <a: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Recognize God doesn’t want everyone to be a missionary but you can be an influence for the Kingdom.</a:t>
            </a:r>
            <a:b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</a:br>
            <a:b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</a:b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STEP TWO: </a:t>
            </a:r>
            <a: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Think like a missionary.</a:t>
            </a:r>
            <a:b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</a:br>
            <a:b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17070CB-CC57-EB1A-AE30-146EDDEA7DE4}"/>
              </a:ext>
            </a:extLst>
          </p:cNvPr>
          <p:cNvSpPr txBox="1">
            <a:spLocks/>
          </p:cNvSpPr>
          <p:nvPr/>
        </p:nvSpPr>
        <p:spPr>
          <a:xfrm>
            <a:off x="443345" y="471924"/>
            <a:ext cx="8280400" cy="1154544"/>
          </a:xfrm>
          <a:prstGeom prst="rect">
            <a:avLst/>
          </a:prstGeom>
        </p:spPr>
        <p:txBody>
          <a:bodyPr anchor="ctr" anchorCtr="0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You can be a digital missionary!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758EA3-C8D2-0399-78F0-1E1EE11926DF}"/>
              </a:ext>
            </a:extLst>
          </p:cNvPr>
          <p:cNvSpPr/>
          <p:nvPr/>
        </p:nvSpPr>
        <p:spPr>
          <a:xfrm>
            <a:off x="443344" y="4196340"/>
            <a:ext cx="4544292" cy="1086860"/>
          </a:xfrm>
          <a:prstGeom prst="rect">
            <a:avLst/>
          </a:prstGeom>
          <a:solidFill>
            <a:srgbClr val="917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50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ED26FC-F6A8-41F1-B7E8-642AE92D48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103" y="1801664"/>
            <a:ext cx="5846042" cy="47414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STEP ONE: </a:t>
            </a:r>
            <a: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Recognize God doesn’t want everyone to be a missionary but you can be an influence for the Kingdom.</a:t>
            </a:r>
            <a:b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</a:br>
            <a:b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</a:b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STEP TWO: </a:t>
            </a:r>
            <a: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Think like a missionary.</a:t>
            </a:r>
            <a:b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</a:br>
            <a:b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</a:b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STEP THREE: </a:t>
            </a:r>
            <a: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Post strategically.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17070CB-CC57-EB1A-AE30-146EDDEA7DE4}"/>
              </a:ext>
            </a:extLst>
          </p:cNvPr>
          <p:cNvSpPr txBox="1">
            <a:spLocks/>
          </p:cNvSpPr>
          <p:nvPr/>
        </p:nvSpPr>
        <p:spPr>
          <a:xfrm>
            <a:off x="490103" y="508869"/>
            <a:ext cx="8280400" cy="1154544"/>
          </a:xfrm>
          <a:prstGeom prst="rect">
            <a:avLst/>
          </a:prstGeom>
        </p:spPr>
        <p:txBody>
          <a:bodyPr anchor="ctr" anchorCtr="0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You can be a digital missionary!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4CB1F7-3824-3FE3-F8DB-F51048492041}"/>
              </a:ext>
            </a:extLst>
          </p:cNvPr>
          <p:cNvSpPr/>
          <p:nvPr/>
        </p:nvSpPr>
        <p:spPr>
          <a:xfrm>
            <a:off x="572653" y="4898304"/>
            <a:ext cx="4544292" cy="1086860"/>
          </a:xfrm>
          <a:prstGeom prst="rect">
            <a:avLst/>
          </a:prstGeom>
          <a:solidFill>
            <a:srgbClr val="917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415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9D2393D-56F8-445C-81EA-4FACD0F027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188640"/>
            <a:ext cx="4930574" cy="5184576"/>
          </a:xfrm>
          <a:prstGeom prst="rect">
            <a:avLst/>
          </a:prstGeom>
          <a:ln w="38100">
            <a:solidFill>
              <a:srgbClr val="6B1B1B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B2D1C2-CC2B-4598-A2F0-F7D1926410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4743" y="590848"/>
            <a:ext cx="5273761" cy="5544616"/>
          </a:xfrm>
          <a:prstGeom prst="rect">
            <a:avLst/>
          </a:prstGeom>
          <a:ln w="38100">
            <a:solidFill>
              <a:srgbClr val="6B1B1B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E34407-5C8C-4850-9496-0E1C168F9C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6" r="1441" b="1662"/>
          <a:stretch/>
        </p:blipFill>
        <p:spPr>
          <a:xfrm>
            <a:off x="1983299" y="1867175"/>
            <a:ext cx="5040560" cy="4980880"/>
          </a:xfrm>
          <a:prstGeom prst="rect">
            <a:avLst/>
          </a:prstGeom>
          <a:ln w="38100">
            <a:solidFill>
              <a:srgbClr val="6B1B1B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y 4 to 3 defaul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 4 to 3 default" id="{D1CE4BDE-2FF4-44EC-B7E1-CA13A3F3F16D}" vid="{8F69ECE8-590E-4C83-A112-FB06BBE48EB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652</TotalTime>
  <Words>545</Words>
  <Application>Microsoft Office PowerPoint</Application>
  <PresentationFormat>On-screen Show (4:3)</PresentationFormat>
  <Paragraphs>44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Calibri</vt:lpstr>
      <vt:lpstr>Calibri Light</vt:lpstr>
      <vt:lpstr>Century Schoolbook</vt:lpstr>
      <vt:lpstr>Franklin Gothic Demi</vt:lpstr>
      <vt:lpstr>Franklin Gothic Demi Cond</vt:lpstr>
      <vt:lpstr>Franklin Gothic Heavy</vt:lpstr>
      <vt:lpstr>Franklin Gothic Medium</vt:lpstr>
      <vt:lpstr>Rockwell</vt:lpstr>
      <vt:lpstr>Times New Roman</vt:lpstr>
      <vt:lpstr>Wingdings</vt:lpstr>
      <vt:lpstr>My 4 to 3 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Social media usage</vt:lpstr>
      <vt:lpstr>PowerPoint Presentation</vt:lpstr>
      <vt:lpstr>PowerPoint Presentation</vt:lpstr>
      <vt:lpstr>PowerPoint Presentation</vt:lpstr>
      <vt:lpstr>PowerPoint Presentation</vt:lpstr>
      <vt:lpstr>POST STRATEGICALLY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Roberts</dc:creator>
  <cp:lastModifiedBy>Mark Roberts</cp:lastModifiedBy>
  <cp:revision>9</cp:revision>
  <dcterms:created xsi:type="dcterms:W3CDTF">2022-09-07T03:06:31Z</dcterms:created>
  <dcterms:modified xsi:type="dcterms:W3CDTF">2022-09-07T19:17:06Z</dcterms:modified>
</cp:coreProperties>
</file>