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305" r:id="rId2"/>
    <p:sldId id="493" r:id="rId3"/>
    <p:sldId id="475" r:id="rId4"/>
    <p:sldId id="524" r:id="rId5"/>
    <p:sldId id="497" r:id="rId6"/>
    <p:sldId id="498" r:id="rId7"/>
    <p:sldId id="536" r:id="rId8"/>
    <p:sldId id="537" r:id="rId9"/>
    <p:sldId id="525" r:id="rId10"/>
    <p:sldId id="538" r:id="rId11"/>
    <p:sldId id="544" r:id="rId12"/>
    <p:sldId id="539" r:id="rId13"/>
    <p:sldId id="543" r:id="rId14"/>
    <p:sldId id="540" r:id="rId15"/>
    <p:sldId id="541" r:id="rId16"/>
    <p:sldId id="54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CCFFFF"/>
    <a:srgbClr val="CCFFCC"/>
    <a:srgbClr val="FFFF99"/>
    <a:srgbClr val="FFFF00"/>
    <a:srgbClr val="FFFFCC"/>
    <a:srgbClr val="00CCFF"/>
    <a:srgbClr val="FF3300"/>
    <a:srgbClr val="00009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15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6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3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5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5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9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6"/>
            <a:ext cx="5748913" cy="13808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Was Paul Thankful?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809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Jews . . . </a:t>
            </a:r>
            <a:r>
              <a:rPr lang="en-US" sz="3200" dirty="0">
                <a:solidFill>
                  <a:schemeClr val="bg1"/>
                </a:solidFill>
              </a:rPr>
              <a:t>hindered Paul, 16, 18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461963" lvl="1" indent="-2349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74675" algn="l"/>
              </a:tabLst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16: </a:t>
            </a:r>
            <a:r>
              <a:rPr lang="en-US" sz="3200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Jews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hinder, prevent, forbid. 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Mt.19:14; Gn.15:16;  Mt.23:32</a:t>
            </a:r>
          </a:p>
          <a:p>
            <a:pPr marL="461963" lvl="1" indent="-2349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18: </a:t>
            </a:r>
            <a:r>
              <a:rPr lang="en-US" sz="3200" dirty="0" err="1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hinders, thwarts.    Purpose – </a:t>
            </a:r>
          </a:p>
          <a:p>
            <a:pPr marL="744538" lvl="2" indent="-22542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CC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Prevent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word from … target, 2:18; 1 Pt.3:7</a:t>
            </a:r>
          </a:p>
          <a:p>
            <a:pPr marL="744538" lvl="2" indent="-225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CC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Remove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word after it hits target, Gal.5:7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9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41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809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Jews . . . </a:t>
            </a:r>
            <a:r>
              <a:rPr lang="en-US" sz="3200" dirty="0">
                <a:solidFill>
                  <a:schemeClr val="bg1"/>
                </a:solidFill>
              </a:rPr>
              <a:t>hindered Paul, 16, 18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57150" indent="-225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Satan’s purpose: put obstacles in the way.</a:t>
            </a:r>
          </a:p>
          <a:p>
            <a:pPr marL="57150" indent="-225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Our job: overcome.   1 Jn.5:4</a:t>
            </a:r>
          </a:p>
          <a:p>
            <a:pPr marL="57150" indent="-2254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Conflict began in Gn.3:15: </a:t>
            </a:r>
            <a: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 I will put enmity between you and the woman, And between your seed and her Seed; He shall bruise your head, and you shall bruise His heel.</a:t>
            </a:r>
          </a:p>
          <a:p>
            <a:pPr marL="57150" indent="-22542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9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809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Paul, the orphan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Their mother,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7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Their father,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11-12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Their brother,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14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Paul, orphaned from his children,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17 </a:t>
            </a:r>
            <a:b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(he was taken away).    (Ac.17:7-10)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Out of sight; not out of mind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3400" dirty="0">
              <a:solidFill>
                <a:srgbClr val="FFFF99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3400" dirty="0">
              <a:solidFill>
                <a:srgbClr val="FFFF99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 makes every effort to see them,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17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“With great desire”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590AAF-C7DD-A450-1538-01351CFF52EF}"/>
              </a:ext>
            </a:extLst>
          </p:cNvPr>
          <p:cNvSpPr/>
          <p:nvPr/>
        </p:nvSpPr>
        <p:spPr>
          <a:xfrm>
            <a:off x="876692" y="4106553"/>
            <a:ext cx="7391400" cy="107504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“Separation was an absence of faces, not a cleavage of hearts”</a:t>
            </a:r>
            <a:r>
              <a:rPr lang="en-US" sz="2400" dirty="0"/>
              <a:t> </a:t>
            </a:r>
            <a:r>
              <a:rPr lang="en-US" dirty="0"/>
              <a:t>– </a:t>
            </a:r>
            <a:r>
              <a:rPr lang="en-US" dirty="0" err="1"/>
              <a:t>Tarazi</a:t>
            </a:r>
            <a:r>
              <a:rPr lang="en-US" dirty="0"/>
              <a:t>.   </a:t>
            </a:r>
            <a:r>
              <a:rPr lang="en-US" sz="2400" dirty="0"/>
              <a:t>(3:10)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9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809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Why does the gospel stir up persecution?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It is narrow.    One way.  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Jn.14:6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Convicts sinners of sin.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Ac.2:37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Forgives sinners who repent.  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Lk.15:2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8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Paul gives thanks because . . 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762000"/>
            <a:ext cx="83058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received word of God, 13.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It worked in them, 13.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became imitators of churches in Judea, 14.</a:t>
            </a:r>
          </a:p>
          <a:p>
            <a:pPr marL="339725" indent="-339725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rgbClr val="00CC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 </a:t>
            </a: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are his hope, joy, crown of boasting,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19</a:t>
            </a: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Did Paul go around boasting?     </a:t>
            </a:r>
          </a:p>
          <a:p>
            <a:pPr marL="1254125" lvl="2" indent="-339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churches,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2:19</a:t>
            </a:r>
          </a:p>
          <a:p>
            <a:pPr marL="1254125" lvl="2" indent="-339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cross,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Ga.6:14</a:t>
            </a:r>
          </a:p>
          <a:p>
            <a:pPr marL="454025" indent="-3397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Paul’s glory / joy, 19-20  (Mt.16:26)</a:t>
            </a:r>
          </a:p>
        </p:txBody>
      </p:sp>
    </p:spTree>
    <p:extLst>
      <p:ext uri="{BB962C8B-B14F-4D97-AF65-F5344CB8AC3E}">
        <p14:creationId xmlns:p14="http://schemas.microsoft.com/office/powerpoint/2010/main" val="367061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Paul’s glory, joy, </a:t>
            </a:r>
            <a:r>
              <a:rPr lang="en-US" sz="3400" dirty="0">
                <a:solidFill>
                  <a:schemeClr val="bg1"/>
                </a:solidFill>
              </a:rPr>
              <a:t>19-20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914400"/>
            <a:ext cx="83058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Persecution discourages; faithful brothers make it worthwhile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Crown of boasting…   Paul expects to know his converts in the great day and to rejoice with them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Chrysostom … Macedonia 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Perspective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4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 sail and the soul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762000"/>
            <a:ext cx="83058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FE1F9A-DA23-3AFB-F421-34A4E0ECF696}"/>
              </a:ext>
            </a:extLst>
          </p:cNvPr>
          <p:cNvSpPr/>
          <p:nvPr/>
        </p:nvSpPr>
        <p:spPr>
          <a:xfrm>
            <a:off x="457200" y="838200"/>
            <a:ext cx="8229600" cy="4191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/>
              <a:t>One ship drives east and another west, </a:t>
            </a:r>
          </a:p>
          <a:p>
            <a:r>
              <a:rPr lang="en-US" sz="3100" dirty="0"/>
              <a:t>With the selfsame winds that blow.  </a:t>
            </a:r>
          </a:p>
          <a:p>
            <a:pPr>
              <a:spcAft>
                <a:spcPts val="400"/>
              </a:spcAft>
            </a:pPr>
            <a:r>
              <a:rPr lang="en-US" sz="3100" dirty="0"/>
              <a:t>'Tis the set of the sails  And not the gales  Which tells us the way to go.   </a:t>
            </a:r>
          </a:p>
          <a:p>
            <a:r>
              <a:rPr lang="en-US" sz="3100" dirty="0"/>
              <a:t>Like the winds of the sea are the ways of fate,  As we voyage along through life:  </a:t>
            </a:r>
          </a:p>
          <a:p>
            <a:r>
              <a:rPr lang="en-US" sz="3100" dirty="0"/>
              <a:t>'Tis the set of the soul That decides the goal, And not the calm or the strife.</a:t>
            </a:r>
          </a:p>
        </p:txBody>
      </p:sp>
    </p:spTree>
    <p:extLst>
      <p:ext uri="{BB962C8B-B14F-4D97-AF65-F5344CB8AC3E}">
        <p14:creationId xmlns:p14="http://schemas.microsoft.com/office/powerpoint/2010/main" val="277522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4537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1 Thes.2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72817"/>
            <a:ext cx="8382000" cy="5503863"/>
          </a:xfrm>
        </p:spPr>
        <p:txBody>
          <a:bodyPr/>
          <a:lstStyle/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Paul’s second preaching trip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Run out of town (Thessalonica)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Falsely accused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Unable to return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So…why thankful?   </a:t>
            </a: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Paul was Thankful</a:t>
            </a:r>
            <a:b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</a:b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Without Ceasing,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13a-b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4537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Without ceasing – </a:t>
            </a:r>
            <a:r>
              <a:rPr lang="en-US" sz="3200" dirty="0">
                <a:solidFill>
                  <a:schemeClr val="bg1"/>
                </a:solidFill>
              </a:rPr>
              <a:t>(as 1:2)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They received word of God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Paul thanked God in everything,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5:18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Some find a way to complain in everything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He was thankful for his brethren,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13b</a:t>
            </a:r>
            <a:endParaRPr lang="en-US" sz="3100" dirty="0">
              <a:solidFill>
                <a:srgbClr val="FFFFCC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1066801"/>
            <a:ext cx="5226941" cy="5334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Paul was thankful without ceasing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417780" y="1798021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3600" u="none" dirty="0">
                <a:solidFill>
                  <a:srgbClr val="CCFFFF"/>
                </a:solidFill>
                <a:latin typeface="Arial"/>
                <a:ea typeface="Verdana" panose="020B0604030504040204" pitchFamily="34" charset="0"/>
              </a:rPr>
              <a:t>Why was Paul Thankful for Thessalonians?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4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Paul gives thanks because . . 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rgbClr val="00CC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received word of God,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13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400" i="1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it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en-US" sz="3400" i="1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as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 italics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“Which”: word of God [power: effective]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knew it was the word of God </a:t>
            </a: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(gospel)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1:5;  2:2, 4, 8, 9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E0C8073-2BCB-976D-6584-E7126082E1BB}"/>
              </a:ext>
            </a:extLst>
          </p:cNvPr>
          <p:cNvSpPr/>
          <p:nvPr/>
        </p:nvSpPr>
        <p:spPr>
          <a:xfrm>
            <a:off x="1420483" y="4038600"/>
            <a:ext cx="6303818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“How we treat our Bible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dirty="0">
                <a:solidFill>
                  <a:srgbClr val="CCFFFF"/>
                </a:solidFill>
              </a:rPr>
              <a:t>shows how we regard Christ’</a:t>
            </a:r>
          </a:p>
        </p:txBody>
      </p:sp>
    </p:spTree>
    <p:extLst>
      <p:ext uri="{BB962C8B-B14F-4D97-AF65-F5344CB8AC3E}">
        <p14:creationId xmlns:p14="http://schemas.microsoft.com/office/powerpoint/2010/main" val="1308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Paul gives thanks because . . 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received word of God, 13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CC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</a:t>
            </a: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It worked in them,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13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Faith changes people.   Hb.11.   1 </a:t>
            </a:r>
            <a:r>
              <a:rPr lang="en-US" sz="34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Thes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lvl="1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Lazy faith is dead.  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Ja.2;  Gal.5  </a:t>
            </a: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i="1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Work</a:t>
            </a:r>
            <a:r>
              <a:rPr lang="en-US" sz="34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present tense; continuous action…</a:t>
            </a:r>
          </a:p>
          <a:p>
            <a:pPr lvl="2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 Th.2:13, received Word . . . of God</a:t>
            </a:r>
          </a:p>
          <a:p>
            <a:pPr marL="914400" lvl="2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2">
              <a:spcBef>
                <a:spcPts val="12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 K.22:11  =  Jer.36</a:t>
            </a:r>
          </a:p>
          <a:p>
            <a:pPr lvl="2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Ac.2:37 . . . (5:33;  7:54)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B1D6A7-15CF-865D-157E-5EA0E3320C27}"/>
              </a:ext>
            </a:extLst>
          </p:cNvPr>
          <p:cNvSpPr/>
          <p:nvPr/>
        </p:nvSpPr>
        <p:spPr>
          <a:xfrm>
            <a:off x="561681" y="4209854"/>
            <a:ext cx="39624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How?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FFF782-0645-2DFF-C1AA-3738E7560FB7}"/>
              </a:ext>
            </a:extLst>
          </p:cNvPr>
          <p:cNvSpPr/>
          <p:nvPr/>
        </p:nvSpPr>
        <p:spPr>
          <a:xfrm>
            <a:off x="4619919" y="4209854"/>
            <a:ext cx="39624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Of God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Who?  Author</a:t>
            </a:r>
          </a:p>
        </p:txBody>
      </p:sp>
    </p:spTree>
    <p:extLst>
      <p:ext uri="{BB962C8B-B14F-4D97-AF65-F5344CB8AC3E}">
        <p14:creationId xmlns:p14="http://schemas.microsoft.com/office/powerpoint/2010/main" val="422434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Paul gives thanks because . . 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received word of God, 13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It worked in them, 13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CC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became imitators of churches in Judea,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14. 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1:6, imitated Paul – lightning rod for rejection and persecution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“You suffered by own countrymen…”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Suffering makes good salt</a:t>
            </a:r>
          </a:p>
        </p:txBody>
      </p:sp>
    </p:spTree>
    <p:extLst>
      <p:ext uri="{BB962C8B-B14F-4D97-AF65-F5344CB8AC3E}">
        <p14:creationId xmlns:p14="http://schemas.microsoft.com/office/powerpoint/2010/main" val="106755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809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About the Jews . . 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4292"/>
            <a:ext cx="8229600" cy="566650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Misanthropists, not philanthropists,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15a-b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</a:t>
            </a: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Kept Paul from brethren,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16.    Ac.17:5-9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Described as ‘haters of human race.’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 </a:t>
            </a: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Sin grew out of arrogance (“chosen people”)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5. </a:t>
            </a: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Separated Thessalonians from Paul,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6. </a:t>
            </a: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Hindered Paul,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16, 18  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[16 – cf. 1:4, election]</a:t>
            </a:r>
            <a:endParaRPr lang="en-US" sz="29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1644</TotalTime>
  <Words>815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1_Default Design</vt:lpstr>
      <vt:lpstr>PowerPoint Presentation</vt:lpstr>
      <vt:lpstr>1 Thes.2</vt:lpstr>
      <vt:lpstr>PowerPoint Presentation</vt:lpstr>
      <vt:lpstr>Without ceasing – (as 1:2)</vt:lpstr>
      <vt:lpstr>PowerPoint Presentation</vt:lpstr>
      <vt:lpstr>Paul gives thanks because . . . </vt:lpstr>
      <vt:lpstr>Paul gives thanks because . . . </vt:lpstr>
      <vt:lpstr>Paul gives thanks because . . . </vt:lpstr>
      <vt:lpstr>About the Jews . . .</vt:lpstr>
      <vt:lpstr>Jews . . . hindered Paul, 16, 18</vt:lpstr>
      <vt:lpstr>Jews . . . hindered Paul, 16, 18</vt:lpstr>
      <vt:lpstr>Paul, the orphan</vt:lpstr>
      <vt:lpstr>Why does the gospel stir up persecution?</vt:lpstr>
      <vt:lpstr>Paul gives thanks because . . . </vt:lpstr>
      <vt:lpstr>Paul’s glory, joy, 19-20</vt:lpstr>
      <vt:lpstr>The sail and the soul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60</cp:revision>
  <dcterms:created xsi:type="dcterms:W3CDTF">2008-11-06T23:35:45Z</dcterms:created>
  <dcterms:modified xsi:type="dcterms:W3CDTF">2022-11-05T15:16:14Z</dcterms:modified>
</cp:coreProperties>
</file>