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21"/>
  </p:notesMasterIdLst>
  <p:sldIdLst>
    <p:sldId id="305" r:id="rId3"/>
    <p:sldId id="374" r:id="rId4"/>
    <p:sldId id="534" r:id="rId5"/>
    <p:sldId id="487" r:id="rId6"/>
    <p:sldId id="454" r:id="rId7"/>
    <p:sldId id="535" r:id="rId8"/>
    <p:sldId id="536" r:id="rId9"/>
    <p:sldId id="539" r:id="rId10"/>
    <p:sldId id="540" r:id="rId11"/>
    <p:sldId id="538" r:id="rId12"/>
    <p:sldId id="537" r:id="rId13"/>
    <p:sldId id="541" r:id="rId14"/>
    <p:sldId id="542" r:id="rId15"/>
    <p:sldId id="543" r:id="rId16"/>
    <p:sldId id="544" r:id="rId17"/>
    <p:sldId id="545" r:id="rId18"/>
    <p:sldId id="533" r:id="rId19"/>
    <p:sldId id="547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FF"/>
    <a:srgbClr val="CCFFCC"/>
    <a:srgbClr val="FFFF99"/>
    <a:srgbClr val="CCECFF"/>
    <a:srgbClr val="DDDDDD"/>
    <a:srgbClr val="800000"/>
    <a:srgbClr val="C0C0C0"/>
    <a:srgbClr val="CC0066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F821E5-E4F2-43F9-9FA5-38D842BEA70E}" v="52" dt="2023-01-22T13:28:37.5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81654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73551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30051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5650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35904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556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0797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0770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414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559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7699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5383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7178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49905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42648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443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4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2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30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6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3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8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3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9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2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35586" y="1600200"/>
            <a:ext cx="6477000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800" dirty="0">
                <a:solidFill>
                  <a:srgbClr val="CCFFFF"/>
                </a:solidFill>
                <a:latin typeface="Arial"/>
              </a:rPr>
              <a:t>Authority: What We</a:t>
            </a:r>
            <a:br>
              <a:rPr lang="en-US" sz="3800" dirty="0">
                <a:solidFill>
                  <a:srgbClr val="CCFFFF"/>
                </a:solidFill>
                <a:latin typeface="Arial"/>
              </a:rPr>
            </a:br>
            <a:r>
              <a:rPr lang="en-US" sz="3800" dirty="0">
                <a:solidFill>
                  <a:srgbClr val="CCFFFF"/>
                </a:solidFill>
                <a:latin typeface="Arial"/>
              </a:rPr>
              <a:t>Get By Giving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rgbClr val="CCEC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"/>
            <a:ext cx="8229600" cy="685801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Barrel = church treasury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5A7D9ED-1E54-332E-02C0-1EB8926001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4575" y="685800"/>
            <a:ext cx="4514850" cy="3381375"/>
          </a:xfrm>
          <a:prstGeom prst="rect">
            <a:avLst/>
          </a:prstGeom>
        </p:spPr>
      </p:pic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82000" cy="5667082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898F24B-F3C2-D561-37B9-B4D23D753999}"/>
              </a:ext>
            </a:extLst>
          </p:cNvPr>
          <p:cNvSpPr/>
          <p:nvPr/>
        </p:nvSpPr>
        <p:spPr>
          <a:xfrm>
            <a:off x="2514600" y="2590800"/>
            <a:ext cx="1371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church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C5E684D-E765-B2BD-2538-DF05E547C8AF}"/>
              </a:ext>
            </a:extLst>
          </p:cNvPr>
          <p:cNvCxnSpPr>
            <a:cxnSpLocks/>
          </p:cNvCxnSpPr>
          <p:nvPr/>
        </p:nvCxnSpPr>
        <p:spPr>
          <a:xfrm flipH="1">
            <a:off x="2314575" y="3429000"/>
            <a:ext cx="2257425" cy="132397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EAD52220-F7B8-4F45-867A-B9670B18D449}"/>
              </a:ext>
            </a:extLst>
          </p:cNvPr>
          <p:cNvSpPr/>
          <p:nvPr/>
        </p:nvSpPr>
        <p:spPr>
          <a:xfrm>
            <a:off x="438346" y="4648200"/>
            <a:ext cx="2438400" cy="7620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CC"/>
                </a:solidFill>
              </a:rPr>
              <a:t>Evangelism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C7E8EAE-FA21-9078-FBB2-A00673C9A611}"/>
              </a:ext>
            </a:extLst>
          </p:cNvPr>
          <p:cNvCxnSpPr>
            <a:cxnSpLocks/>
          </p:cNvCxnSpPr>
          <p:nvPr/>
        </p:nvCxnSpPr>
        <p:spPr>
          <a:xfrm flipH="1">
            <a:off x="4419600" y="3505200"/>
            <a:ext cx="857054" cy="11430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5C6D11-1183-28F3-0CAD-365FB2438874}"/>
              </a:ext>
            </a:extLst>
          </p:cNvPr>
          <p:cNvSpPr/>
          <p:nvPr/>
        </p:nvSpPr>
        <p:spPr>
          <a:xfrm>
            <a:off x="3362227" y="4648200"/>
            <a:ext cx="2438400" cy="7620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CC"/>
                </a:solidFill>
              </a:rPr>
              <a:t>Edification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29690EC-B58F-1201-169C-1255D5615B47}"/>
              </a:ext>
            </a:extLst>
          </p:cNvPr>
          <p:cNvCxnSpPr>
            <a:cxnSpLocks/>
          </p:cNvCxnSpPr>
          <p:nvPr/>
        </p:nvCxnSpPr>
        <p:spPr>
          <a:xfrm>
            <a:off x="5715000" y="3200400"/>
            <a:ext cx="990600" cy="14478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11C9316F-586A-D988-090B-F79B047DDDBE}"/>
              </a:ext>
            </a:extLst>
          </p:cNvPr>
          <p:cNvSpPr/>
          <p:nvPr/>
        </p:nvSpPr>
        <p:spPr>
          <a:xfrm>
            <a:off x="6248401" y="4648200"/>
            <a:ext cx="2438400" cy="7620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CC"/>
                </a:solidFill>
              </a:rPr>
              <a:t>Benevolence</a:t>
            </a:r>
          </a:p>
        </p:txBody>
      </p:sp>
    </p:spTree>
    <p:extLst>
      <p:ext uri="{BB962C8B-B14F-4D97-AF65-F5344CB8AC3E}">
        <p14:creationId xmlns:p14="http://schemas.microsoft.com/office/powerpoint/2010/main" val="283721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"/>
            <a:ext cx="8229600" cy="685801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CC"/>
                </a:solidFill>
              </a:rPr>
              <a:t>So you must do also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82000" cy="5667082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Adds to force of the obligation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1. </a:t>
            </a:r>
            <a:r>
              <a:rPr lang="en-US" altLang="en-US" sz="3100" i="1" dirty="0">
                <a:solidFill>
                  <a:schemeClr val="bg1"/>
                </a:solidFill>
              </a:rPr>
              <a:t>So you</a:t>
            </a:r>
            <a:r>
              <a:rPr lang="en-US" altLang="en-US" sz="3100" dirty="0">
                <a:solidFill>
                  <a:schemeClr val="bg1"/>
                </a:solidFill>
              </a:rPr>
              <a:t>: </a:t>
            </a:r>
            <a:r>
              <a:rPr lang="en-US" altLang="en-US" sz="3100" dirty="0">
                <a:solidFill>
                  <a:srgbClr val="CCFFFF"/>
                </a:solidFill>
              </a:rPr>
              <a:t>giving is not optional</a:t>
            </a:r>
          </a:p>
          <a:p>
            <a:pPr marL="801688" lvl="1" indent="-344488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2. </a:t>
            </a:r>
            <a:r>
              <a:rPr lang="en-US" altLang="en-US" sz="3100" i="1" dirty="0">
                <a:solidFill>
                  <a:schemeClr val="bg1"/>
                </a:solidFill>
              </a:rPr>
              <a:t>Must</a:t>
            </a:r>
            <a:r>
              <a:rPr lang="en-US" altLang="en-US" sz="3100" dirty="0">
                <a:solidFill>
                  <a:schemeClr val="bg1"/>
                </a:solidFill>
              </a:rPr>
              <a:t>:</a:t>
            </a:r>
            <a:r>
              <a:rPr lang="en-US" altLang="en-US" sz="3100" dirty="0">
                <a:solidFill>
                  <a:srgbClr val="CCFFFF"/>
                </a:solidFill>
              </a:rPr>
              <a:t> Corinthians are commanded to give 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3. </a:t>
            </a:r>
            <a:r>
              <a:rPr lang="en-US" altLang="en-US" sz="3100" i="1" dirty="0">
                <a:solidFill>
                  <a:schemeClr val="bg1"/>
                </a:solidFill>
              </a:rPr>
              <a:t>Do</a:t>
            </a:r>
            <a:r>
              <a:rPr lang="en-US" altLang="en-US" sz="3100" dirty="0">
                <a:solidFill>
                  <a:srgbClr val="CCFFFF"/>
                </a:solidFill>
              </a:rPr>
              <a:t>:</a:t>
            </a:r>
            <a:r>
              <a:rPr lang="en-US" altLang="en-US" sz="2400" dirty="0">
                <a:solidFill>
                  <a:srgbClr val="CCFFCC"/>
                </a:solidFill>
              </a:rPr>
              <a:t>  </a:t>
            </a:r>
            <a:r>
              <a:rPr lang="en-US" altLang="en-US" sz="3100" dirty="0">
                <a:solidFill>
                  <a:srgbClr val="CCFFFF"/>
                </a:solidFill>
              </a:rPr>
              <a:t>Imperative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4. </a:t>
            </a:r>
            <a:r>
              <a:rPr lang="en-US" altLang="en-US" sz="3100" i="1" dirty="0">
                <a:solidFill>
                  <a:schemeClr val="bg1"/>
                </a:solidFill>
              </a:rPr>
              <a:t>Also:  </a:t>
            </a:r>
            <a:r>
              <a:rPr lang="en-US" altLang="en-US" sz="3100" dirty="0">
                <a:solidFill>
                  <a:srgbClr val="CCFFFF"/>
                </a:solidFill>
              </a:rPr>
              <a:t>Same obligation as other churches</a:t>
            </a:r>
          </a:p>
          <a:p>
            <a:pPr marL="457200" lvl="1" indent="0">
              <a:spcAft>
                <a:spcPts val="0"/>
              </a:spcAft>
              <a:buNone/>
            </a:pPr>
            <a:endParaRPr lang="en-US" altLang="en-US" sz="3100" dirty="0">
              <a:solidFill>
                <a:srgbClr val="CCFFFF"/>
              </a:solidFill>
            </a:endParaRPr>
          </a:p>
          <a:p>
            <a:pPr marL="971550" lvl="1" indent="-514350">
              <a:spcAft>
                <a:spcPts val="0"/>
              </a:spcAft>
              <a:buAutoNum type="arabicPeriod"/>
            </a:pPr>
            <a:endParaRPr lang="en-US" altLang="en-US" sz="2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14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"/>
            <a:ext cx="8229600" cy="685801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CC"/>
                </a:solidFill>
              </a:rPr>
              <a:t>First day of the week, </a:t>
            </a:r>
            <a:r>
              <a:rPr lang="en-US" altLang="en-US" sz="34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82000" cy="5667082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“Every” </a:t>
            </a:r>
            <a:r>
              <a:rPr lang="en-US" altLang="en-US" sz="2400" dirty="0">
                <a:solidFill>
                  <a:schemeClr val="bg1"/>
                </a:solidFill>
              </a:rPr>
              <a:t>(cf. NASB; ESV).  </a:t>
            </a:r>
            <a:endParaRPr lang="en-US" altLang="en-US" sz="31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i="1" dirty="0">
                <a:solidFill>
                  <a:schemeClr val="bg1"/>
                </a:solidFill>
              </a:rPr>
              <a:t>“On the first day of </a:t>
            </a:r>
            <a:r>
              <a:rPr lang="en-US" altLang="en-US" sz="3100" i="1">
                <a:solidFill>
                  <a:schemeClr val="bg1"/>
                </a:solidFill>
              </a:rPr>
              <a:t>every week” </a:t>
            </a:r>
            <a:r>
              <a:rPr lang="en-US" altLang="en-US" sz="3100" dirty="0">
                <a:solidFill>
                  <a:schemeClr val="bg1"/>
                </a:solidFill>
              </a:rPr>
              <a:t>1 Co.16:2 </a:t>
            </a:r>
            <a:r>
              <a:rPr lang="en-US" altLang="en-US" sz="2000" dirty="0">
                <a:solidFill>
                  <a:schemeClr val="bg1"/>
                </a:solidFill>
              </a:rPr>
              <a:t>– BDAG; Th.</a:t>
            </a:r>
            <a:endParaRPr lang="en-US" altLang="en-US" sz="27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Establishes frequency of contribution.   Cf. Lk.2:41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If 1 Co.16 refers to individual putting some-thing aside at home, why specify 1</a:t>
            </a:r>
            <a:r>
              <a:rPr lang="en-US" altLang="en-US" sz="3100" baseline="30000" dirty="0">
                <a:solidFill>
                  <a:schemeClr val="bg1"/>
                </a:solidFill>
              </a:rPr>
              <a:t>st</a:t>
            </a:r>
            <a:r>
              <a:rPr lang="en-US" altLang="en-US" sz="3100" dirty="0">
                <a:solidFill>
                  <a:schemeClr val="bg1"/>
                </a:solidFill>
              </a:rPr>
              <a:t>  day of week?    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Ac.20:7, Lord’s Supper on same day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60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"/>
            <a:ext cx="8229600" cy="685801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CC"/>
                </a:solidFill>
              </a:rPr>
              <a:t>Let each one of you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82000" cy="58674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Each Christian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3400" dirty="0">
                <a:solidFill>
                  <a:srgbClr val="FFFFCC"/>
                </a:solidFill>
              </a:rPr>
              <a:t>Lay something aside, storing up 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To store up, save up, lit., put into the treasury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Each is to ‘lay by himself’ (‘take to himself what he means to give’) </a:t>
            </a:r>
            <a:r>
              <a:rPr lang="en-US" altLang="en-US" sz="1600" dirty="0">
                <a:solidFill>
                  <a:schemeClr val="bg1"/>
                </a:solidFill>
              </a:rPr>
              <a:t>– Hodge</a:t>
            </a:r>
            <a:endParaRPr lang="en-US" altLang="en-US" sz="2700" dirty="0">
              <a:solidFill>
                <a:srgbClr val="CCFFFF"/>
              </a:solidFill>
            </a:endParaRP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‘Put something aside’ </a:t>
            </a:r>
            <a:r>
              <a:rPr lang="en-US" altLang="en-US" sz="1600" dirty="0">
                <a:solidFill>
                  <a:schemeClr val="bg1"/>
                </a:solidFill>
              </a:rPr>
              <a:t>– BDAG</a:t>
            </a:r>
          </a:p>
          <a:p>
            <a:pPr lvl="3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This is not the final destination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Storing money at home is </a:t>
            </a:r>
            <a:r>
              <a:rPr lang="en-US" altLang="en-US" sz="3100" b="1" u="sng" dirty="0">
                <a:solidFill>
                  <a:schemeClr val="bg1"/>
                </a:solidFill>
              </a:rPr>
              <a:t>not</a:t>
            </a:r>
            <a:r>
              <a:rPr lang="en-US" altLang="en-US" sz="3100" dirty="0">
                <a:solidFill>
                  <a:schemeClr val="bg1"/>
                </a:solidFill>
              </a:rPr>
              <a:t> a church collection </a:t>
            </a:r>
            <a:r>
              <a:rPr lang="en-US" altLang="en-US" sz="2800" dirty="0">
                <a:solidFill>
                  <a:schemeClr val="bg1"/>
                </a:solidFill>
              </a:rPr>
              <a:t>(1); </a:t>
            </a:r>
            <a:r>
              <a:rPr lang="en-US" altLang="en-US" sz="3100" dirty="0">
                <a:solidFill>
                  <a:schemeClr val="bg1"/>
                </a:solidFill>
              </a:rPr>
              <a:t>it would require a collection when Paul came </a:t>
            </a:r>
            <a:r>
              <a:rPr lang="en-US" altLang="en-US" sz="2800" dirty="0">
                <a:solidFill>
                  <a:schemeClr val="bg1"/>
                </a:solidFill>
              </a:rPr>
              <a:t>(2)</a:t>
            </a: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61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"/>
            <a:ext cx="8229600" cy="685801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CC"/>
                </a:solidFill>
              </a:rPr>
              <a:t>As he may prosper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82000" cy="58674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Lit., to send well on one’s way; originally of a man taking a trip: he stops periodically to see how far he has come (prospered).    Ac.11:29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No authority for church to assess brethren as some denominations do. 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No one knows financial abilities of others.    Phm.14</a:t>
            </a:r>
          </a:p>
        </p:txBody>
      </p:sp>
    </p:spTree>
    <p:extLst>
      <p:ext uri="{BB962C8B-B14F-4D97-AF65-F5344CB8AC3E}">
        <p14:creationId xmlns:p14="http://schemas.microsoft.com/office/powerpoint/2010/main" val="141392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"/>
            <a:ext cx="8229600" cy="685801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CC"/>
                </a:solidFill>
              </a:rPr>
              <a:t>No collections when I come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82000" cy="58674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Giving must be planned, not random.  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‘So that there will be no need to collect contributions of money when I come’ </a:t>
            </a:r>
            <a:r>
              <a:rPr lang="en-US" altLang="en-US" sz="3100" dirty="0">
                <a:solidFill>
                  <a:schemeClr val="bg1"/>
                </a:solidFill>
              </a:rPr>
              <a:t>1 Cor 16:2 </a:t>
            </a:r>
            <a:r>
              <a:rPr lang="en-US" altLang="en-US" sz="2000" dirty="0">
                <a:solidFill>
                  <a:schemeClr val="bg1"/>
                </a:solidFill>
              </a:rPr>
              <a:t>– L-N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3400" dirty="0">
                <a:solidFill>
                  <a:srgbClr val="FFFFCC"/>
                </a:solidFill>
              </a:rPr>
              <a:t>…your gift, </a:t>
            </a:r>
            <a:r>
              <a:rPr lang="en-US" altLang="en-US" sz="3400" dirty="0">
                <a:solidFill>
                  <a:schemeClr val="bg1"/>
                </a:solidFill>
              </a:rPr>
              <a:t>3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Grace, 2 Co.8:9, of Christ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Gift, 8:4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Titus would complete this grace in you, 8:6</a:t>
            </a:r>
          </a:p>
        </p:txBody>
      </p:sp>
    </p:spTree>
    <p:extLst>
      <p:ext uri="{BB962C8B-B14F-4D97-AF65-F5344CB8AC3E}">
        <p14:creationId xmlns:p14="http://schemas.microsoft.com/office/powerpoint/2010/main" val="242555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"/>
            <a:ext cx="8229600" cy="685801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2 Co.9:6-7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82000" cy="58674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99"/>
                </a:solidFill>
              </a:rPr>
              <a:t>Not sparingly, 6 </a:t>
            </a:r>
            <a:r>
              <a:rPr lang="en-US" altLang="en-US" sz="3100" dirty="0">
                <a:solidFill>
                  <a:schemeClr val="bg1"/>
                </a:solidFill>
              </a:rPr>
              <a:t>– to be miserly.   Ro.8:32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99"/>
                </a:solidFill>
              </a:rPr>
              <a:t>Bountifully, 6 </a:t>
            </a:r>
            <a:r>
              <a:rPr lang="en-US" altLang="en-US" sz="3100" dirty="0">
                <a:solidFill>
                  <a:schemeClr val="bg1"/>
                </a:solidFill>
              </a:rPr>
              <a:t>– adv., liberally (on basis of blessings) – opposite of sparingly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99"/>
                </a:solidFill>
              </a:rPr>
              <a:t>As he purposes in his heart, 7 </a:t>
            </a:r>
            <a:r>
              <a:rPr lang="en-US" altLang="en-US" sz="3100" dirty="0">
                <a:solidFill>
                  <a:schemeClr val="bg1"/>
                </a:solidFill>
              </a:rPr>
              <a:t>– determine beforehand, decide; deliberate choosing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99"/>
                </a:solidFill>
              </a:rPr>
              <a:t>Not grudgingly, 7 </a:t>
            </a:r>
            <a:r>
              <a:rPr lang="en-US" altLang="en-US" sz="3100" dirty="0">
                <a:solidFill>
                  <a:schemeClr val="bg1"/>
                </a:solidFill>
              </a:rPr>
              <a:t>– with regret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99"/>
                </a:solidFill>
              </a:rPr>
              <a:t>Not of necessity, 7 </a:t>
            </a:r>
            <a:r>
              <a:rPr lang="en-US" altLang="en-US" sz="3100" dirty="0">
                <a:solidFill>
                  <a:schemeClr val="bg1"/>
                </a:solidFill>
              </a:rPr>
              <a:t>– compulsion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5:  Paul and others go to Corinth…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99"/>
                </a:solidFill>
              </a:rPr>
              <a:t>Cheerful, 7 </a:t>
            </a:r>
            <a:r>
              <a:rPr lang="en-US" altLang="en-US" sz="3100" dirty="0">
                <a:solidFill>
                  <a:schemeClr val="bg1"/>
                </a:solidFill>
              </a:rPr>
              <a:t>(Ac.20:35);  joy makes us give.  Ex.36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99"/>
                </a:solidFill>
              </a:rPr>
              <a:t>Service, 12, </a:t>
            </a:r>
            <a:r>
              <a:rPr lang="en-US" altLang="en-US" sz="3100" dirty="0">
                <a:solidFill>
                  <a:schemeClr val="bg1"/>
                </a:solidFill>
              </a:rPr>
              <a:t>as priest.  Lk.1:23;  Hb.8:6</a:t>
            </a:r>
          </a:p>
        </p:txBody>
      </p:sp>
    </p:spTree>
    <p:extLst>
      <p:ext uri="{BB962C8B-B14F-4D97-AF65-F5344CB8AC3E}">
        <p14:creationId xmlns:p14="http://schemas.microsoft.com/office/powerpoint/2010/main" val="284569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"/>
            <a:ext cx="8229600" cy="685801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TDNT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82000" cy="5667082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“synonyms which Paul uses for this [collection] are not taken from the area of taxation but from that of edification.  In other words, they depict acts of love:  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[</a:t>
            </a:r>
            <a:r>
              <a:rPr lang="en-US" altLang="en-US" sz="3100" dirty="0">
                <a:solidFill>
                  <a:srgbClr val="CCFFFF"/>
                </a:solidFill>
              </a:rPr>
              <a:t>grace</a:t>
            </a:r>
            <a:r>
              <a:rPr lang="en-US" altLang="en-US" sz="3100" dirty="0">
                <a:solidFill>
                  <a:schemeClr val="bg1"/>
                </a:solidFill>
              </a:rPr>
              <a:t>], v. 3; 2 Co.8:4ff.;  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[</a:t>
            </a:r>
            <a:r>
              <a:rPr lang="en-US" altLang="en-US" sz="3100" dirty="0">
                <a:solidFill>
                  <a:srgbClr val="CCFFFF"/>
                </a:solidFill>
              </a:rPr>
              <a:t>fellowship</a:t>
            </a:r>
            <a:r>
              <a:rPr lang="en-US" altLang="en-US" sz="3100" dirty="0">
                <a:solidFill>
                  <a:schemeClr val="bg1"/>
                </a:solidFill>
              </a:rPr>
              <a:t>], Ro.15:26;  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[</a:t>
            </a:r>
            <a:r>
              <a:rPr lang="en-US" altLang="en-US" sz="3100" dirty="0">
                <a:solidFill>
                  <a:srgbClr val="CCFFFF"/>
                </a:solidFill>
              </a:rPr>
              <a:t>service</a:t>
            </a:r>
            <a:r>
              <a:rPr lang="en-US" altLang="en-US" sz="3100" dirty="0">
                <a:solidFill>
                  <a:schemeClr val="bg1"/>
                </a:solidFill>
              </a:rPr>
              <a:t>], Ro.15:31; 2 Co. 8:4; 9:1;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  	[</a:t>
            </a:r>
            <a:r>
              <a:rPr lang="en-US" altLang="en-US" sz="3100" dirty="0">
                <a:solidFill>
                  <a:srgbClr val="CCFFFF"/>
                </a:solidFill>
              </a:rPr>
              <a:t>blessing</a:t>
            </a:r>
            <a:r>
              <a:rPr lang="en-US" altLang="en-US" sz="3100" dirty="0">
                <a:solidFill>
                  <a:schemeClr val="bg1"/>
                </a:solidFill>
              </a:rPr>
              <a:t>] 2 Co.9:5.” </a:t>
            </a:r>
          </a:p>
        </p:txBody>
      </p:sp>
    </p:spTree>
    <p:extLst>
      <p:ext uri="{BB962C8B-B14F-4D97-AF65-F5344CB8AC3E}">
        <p14:creationId xmlns:p14="http://schemas.microsoft.com/office/powerpoint/2010/main" val="349379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"/>
            <a:ext cx="8229600" cy="685801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Mt.25:21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82000" cy="5667082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3100">
                <a:solidFill>
                  <a:schemeClr val="bg1"/>
                </a:solidFill>
              </a:rPr>
              <a:t>His </a:t>
            </a:r>
            <a:r>
              <a:rPr lang="en-US" altLang="en-US" sz="3100" dirty="0">
                <a:solidFill>
                  <a:schemeClr val="bg1"/>
                </a:solidFill>
              </a:rPr>
              <a:t>lord said to him, ‘Well done, good and faithful servant; you were faithful over a few things, I will make you ruler over many things. Enter into the joy of your lord.’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FFCC"/>
                </a:solidFill>
              </a:rPr>
              <a:t>Our checkbook is an autobiography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Spend lot of money of software…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Spend lot on wine, women, song…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Spend lot on Lord and His work…</a:t>
            </a:r>
          </a:p>
        </p:txBody>
      </p:sp>
    </p:spTree>
    <p:extLst>
      <p:ext uri="{BB962C8B-B14F-4D97-AF65-F5344CB8AC3E}">
        <p14:creationId xmlns:p14="http://schemas.microsoft.com/office/powerpoint/2010/main" val="35998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Denominations think NT gives us</a:t>
            </a:r>
            <a:br>
              <a:rPr lang="en-US" altLang="en-US" sz="3400" dirty="0">
                <a:solidFill>
                  <a:srgbClr val="FFFF00"/>
                </a:solidFill>
              </a:rPr>
            </a:br>
            <a:r>
              <a:rPr lang="en-US" altLang="en-US" sz="3400" dirty="0">
                <a:solidFill>
                  <a:srgbClr val="FFFF00"/>
                </a:solidFill>
              </a:rPr>
              <a:t>freedom to worship as we please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altLang="en-US" sz="3100" dirty="0">
                <a:solidFill>
                  <a:srgbClr val="CCFFFF"/>
                </a:solidFill>
              </a:rPr>
              <a:t>Q: does NT give us a pattern?   </a:t>
            </a:r>
          </a:p>
          <a:p>
            <a:pPr>
              <a:spcAft>
                <a:spcPts val="300"/>
              </a:spcAft>
            </a:pPr>
            <a:r>
              <a:rPr lang="en-US" altLang="en-US" sz="3100" dirty="0">
                <a:solidFill>
                  <a:srgbClr val="CCFFFF"/>
                </a:solidFill>
              </a:rPr>
              <a:t>Consider giving – </a:t>
            </a:r>
          </a:p>
          <a:p>
            <a:pPr lvl="1"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1 out of every 6 verses in Mt., Mk, Lk, deal with money.   </a:t>
            </a:r>
          </a:p>
          <a:p>
            <a:pPr lvl="1"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16 of Lord’s 29 parables deal with person and his money.  </a:t>
            </a:r>
          </a:p>
          <a:p>
            <a:pPr lvl="1"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Lord emphasized giving.   It must be a matter of importance to Him. </a:t>
            </a:r>
          </a:p>
        </p:txBody>
      </p:sp>
    </p:spTree>
    <p:extLst>
      <p:ext uri="{BB962C8B-B14F-4D97-AF65-F5344CB8AC3E}">
        <p14:creationId xmlns:p14="http://schemas.microsoft.com/office/powerpoint/2010/main" val="296071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Some complain: get nothing</a:t>
            </a:r>
            <a:br>
              <a:rPr lang="en-US" altLang="en-US" sz="3400" dirty="0">
                <a:solidFill>
                  <a:srgbClr val="FFFF00"/>
                </a:solidFill>
              </a:rPr>
            </a:br>
            <a:r>
              <a:rPr lang="en-US" altLang="en-US" sz="3400" dirty="0">
                <a:solidFill>
                  <a:srgbClr val="FFFF00"/>
                </a:solidFill>
              </a:rPr>
              <a:t>out of worship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The essence of worship is giving</a:t>
            </a:r>
          </a:p>
          <a:p>
            <a:pPr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Those who learn to give actually receive far more in return</a:t>
            </a:r>
          </a:p>
          <a:p>
            <a:pPr>
              <a:spcAft>
                <a:spcPts val="3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Example of God’s giving corrects faulty thinking</a:t>
            </a:r>
          </a:p>
          <a:p>
            <a:pPr lvl="1"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Jn.3:16</a:t>
            </a:r>
          </a:p>
          <a:p>
            <a:pPr lvl="1"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Jn.10:17-18</a:t>
            </a:r>
          </a:p>
        </p:txBody>
      </p:sp>
    </p:spTree>
    <p:extLst>
      <p:ext uri="{BB962C8B-B14F-4D97-AF65-F5344CB8AC3E}">
        <p14:creationId xmlns:p14="http://schemas.microsoft.com/office/powerpoint/2010/main" val="2852046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654238" y="533400"/>
            <a:ext cx="7837170" cy="14478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Passages on Giving</a:t>
            </a:r>
          </a:p>
        </p:txBody>
      </p:sp>
    </p:spTree>
    <p:extLst>
      <p:ext uri="{BB962C8B-B14F-4D97-AF65-F5344CB8AC3E}">
        <p14:creationId xmlns:p14="http://schemas.microsoft.com/office/powerpoint/2010/main" val="2672446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"/>
            <a:ext cx="8229600" cy="685801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1 Co.16:1-3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82000" cy="5667082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‘Collection’ of money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Once defined only by context  (Th.)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Archaeology found many instances of word in papyri  /  ostraca  /  inscriptions…</a:t>
            </a:r>
          </a:p>
          <a:p>
            <a:pPr marL="1027113" lvl="2" indent="-282575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Used chiefly of religious collections for a god, temple, etc.</a:t>
            </a:r>
          </a:p>
          <a:p>
            <a:pPr marL="1027113" lvl="2" indent="-282575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99"/>
                </a:solidFill>
              </a:rPr>
              <a:t>‘</a:t>
            </a:r>
            <a:r>
              <a:rPr lang="en-US" altLang="en-US" sz="3000" i="1" dirty="0">
                <a:solidFill>
                  <a:srgbClr val="FFFF99"/>
                </a:solidFill>
              </a:rPr>
              <a:t>Especially a collection for sacred </a:t>
            </a:r>
            <a:r>
              <a:rPr lang="en-US" altLang="en-US" sz="3000" i="1" dirty="0" err="1">
                <a:solidFill>
                  <a:srgbClr val="FFFF99"/>
                </a:solidFill>
              </a:rPr>
              <a:t>pur</a:t>
            </a:r>
            <a:r>
              <a:rPr lang="en-US" altLang="en-US" sz="3000" i="1" dirty="0">
                <a:solidFill>
                  <a:srgbClr val="FFFF99"/>
                </a:solidFill>
              </a:rPr>
              <a:t>-poses</a:t>
            </a:r>
            <a:r>
              <a:rPr lang="en-US" altLang="en-US" sz="3000" dirty="0">
                <a:solidFill>
                  <a:srgbClr val="FFFF99"/>
                </a:solidFill>
              </a:rPr>
              <a:t>’ </a:t>
            </a:r>
            <a:r>
              <a:rPr lang="en-US" altLang="en-US" sz="1800" dirty="0">
                <a:solidFill>
                  <a:schemeClr val="bg1"/>
                </a:solidFill>
              </a:rPr>
              <a:t>– LAE.         </a:t>
            </a:r>
            <a:r>
              <a:rPr lang="en-US" altLang="en-US" sz="2700" dirty="0">
                <a:solidFill>
                  <a:srgbClr val="FFFF99"/>
                </a:solidFill>
              </a:rPr>
              <a:t>‘Collection of money’ </a:t>
            </a:r>
            <a:r>
              <a:rPr lang="en-US" altLang="en-US" sz="1800" dirty="0">
                <a:solidFill>
                  <a:schemeClr val="bg1"/>
                </a:solidFill>
              </a:rPr>
              <a:t>– BDAG</a:t>
            </a:r>
          </a:p>
          <a:p>
            <a:pPr marL="627063" lvl="1" indent="-282575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Ac.4:32-37</a:t>
            </a:r>
          </a:p>
          <a:p>
            <a:pPr marL="627063" lvl="1" indent="-282575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1 Tim.5:16, collective action: requires pooling of funds</a:t>
            </a:r>
          </a:p>
        </p:txBody>
      </p:sp>
    </p:spTree>
    <p:extLst>
      <p:ext uri="{BB962C8B-B14F-4D97-AF65-F5344CB8AC3E}">
        <p14:creationId xmlns:p14="http://schemas.microsoft.com/office/powerpoint/2010/main" val="305669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"/>
            <a:ext cx="8229600" cy="685801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1 Co.16:1-3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82000" cy="5667082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‘Gave orders’ </a:t>
            </a:r>
            <a:r>
              <a:rPr lang="en-US" altLang="en-US" sz="3100" dirty="0">
                <a:solidFill>
                  <a:srgbClr val="FFFFCC"/>
                </a:solidFill>
              </a:rPr>
              <a:t>= command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‘This is my rule in all the churches,’ 1 Co. 7:17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Lk.17:…10</a:t>
            </a:r>
          </a:p>
        </p:txBody>
      </p:sp>
    </p:spTree>
    <p:extLst>
      <p:ext uri="{BB962C8B-B14F-4D97-AF65-F5344CB8AC3E}">
        <p14:creationId xmlns:p14="http://schemas.microsoft.com/office/powerpoint/2010/main" val="131175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"/>
            <a:ext cx="8229600" cy="685801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1 Co.16:1-3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82000" cy="5667082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‘Churches’ </a:t>
            </a:r>
            <a:r>
              <a:rPr lang="en-US" altLang="en-US" sz="3100" dirty="0">
                <a:solidFill>
                  <a:schemeClr val="bg1"/>
                </a:solidFill>
              </a:rPr>
              <a:t>– collective action</a:t>
            </a:r>
          </a:p>
          <a:p>
            <a:pPr marL="631825" lvl="1" indent="-2921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99"/>
                </a:solidFill>
              </a:rPr>
              <a:t>Specific purpose of </a:t>
            </a:r>
            <a:r>
              <a:rPr lang="en-US" altLang="en-US" sz="31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</a:t>
            </a:r>
            <a:r>
              <a:rPr lang="en-US" altLang="en-US" sz="3100" i="1" dirty="0">
                <a:solidFill>
                  <a:srgbClr val="FFFF99"/>
                </a:solidFill>
              </a:rPr>
              <a:t> </a:t>
            </a:r>
            <a:r>
              <a:rPr lang="en-US" altLang="en-US" sz="3100" dirty="0">
                <a:solidFill>
                  <a:srgbClr val="FFFF99"/>
                </a:solidFill>
              </a:rPr>
              <a:t>collection: relieve poor saints at Jerusalem </a:t>
            </a:r>
            <a:r>
              <a:rPr lang="en-US" altLang="en-US" sz="3100" dirty="0">
                <a:solidFill>
                  <a:schemeClr val="bg1"/>
                </a:solidFill>
              </a:rPr>
              <a:t>(3-4;  2 Co.8-9)</a:t>
            </a:r>
          </a:p>
          <a:p>
            <a:pPr marL="631825" lvl="1" indent="-2921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Question: </a:t>
            </a:r>
            <a:r>
              <a:rPr lang="en-US" altLang="en-US" sz="3100" dirty="0">
                <a:solidFill>
                  <a:srgbClr val="CCFFFF"/>
                </a:solidFill>
              </a:rPr>
              <a:t>Could a church use this money for another purpose?   </a:t>
            </a:r>
            <a:r>
              <a:rPr lang="en-US" altLang="en-US" sz="3100" dirty="0">
                <a:solidFill>
                  <a:schemeClr val="bg1"/>
                </a:solidFill>
              </a:rPr>
              <a:t>No!   </a:t>
            </a:r>
          </a:p>
          <a:p>
            <a:pPr marL="631825" lvl="1" indent="-2921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2 Co.8:4, benevolence; any other use   misappropriates funds.</a:t>
            </a:r>
          </a:p>
          <a:p>
            <a:pPr marL="914400" lvl="2" indent="-227013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i="1" dirty="0">
                <a:solidFill>
                  <a:srgbClr val="CCFFCC"/>
                </a:solidFill>
              </a:rPr>
              <a:t>“Isn’t this what churches do today?  </a:t>
            </a:r>
            <a:br>
              <a:rPr lang="en-US" altLang="en-US" sz="3100" i="1" dirty="0">
                <a:solidFill>
                  <a:srgbClr val="CCFFCC"/>
                </a:solidFill>
              </a:rPr>
            </a:br>
            <a:r>
              <a:rPr lang="en-US" altLang="en-US" sz="3100" i="1" dirty="0">
                <a:solidFill>
                  <a:srgbClr val="CCFFCC"/>
                </a:solidFill>
              </a:rPr>
              <a:t>They take a collection because of 1 Co. 16  </a:t>
            </a:r>
            <a:r>
              <a:rPr lang="en-US" altLang="en-US" sz="3100" dirty="0">
                <a:solidFill>
                  <a:srgbClr val="CCFFCC"/>
                </a:solidFill>
              </a:rPr>
              <a:t>[benevolence]  </a:t>
            </a:r>
            <a:r>
              <a:rPr lang="en-US" altLang="en-US" sz="3100" i="1" dirty="0">
                <a:solidFill>
                  <a:srgbClr val="CCFFCC"/>
                </a:solidFill>
              </a:rPr>
              <a:t>but use it to support preachers?” 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81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"/>
            <a:ext cx="8229600" cy="685801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Suppose 1 Co.16 is not in NT –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82000" cy="5667082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Does church have authority to send / support preachers?  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Ac.11:22 … 1 Co.9:1-16 … 2 Co.11:8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Without 1 Co.16, does church have authority for place to meet?  </a:t>
            </a:r>
            <a:r>
              <a:rPr lang="en-US" altLang="en-US" sz="3100" dirty="0">
                <a:solidFill>
                  <a:schemeClr val="bg1"/>
                </a:solidFill>
              </a:rPr>
              <a:t>Yes: 1 Co.14:23.  Hb.10</a:t>
            </a:r>
            <a:r>
              <a:rPr lang="en-US" altLang="en-US" sz="3100" baseline="30000" dirty="0">
                <a:solidFill>
                  <a:schemeClr val="bg1"/>
                </a:solidFill>
              </a:rPr>
              <a:t>25</a:t>
            </a:r>
            <a:r>
              <a:rPr lang="en-US" altLang="en-US" sz="3100" dirty="0">
                <a:solidFill>
                  <a:schemeClr val="bg1"/>
                </a:solidFill>
              </a:rPr>
              <a:t> not forsaking the assembling of ourselves together, as is the manner of some, but exhorting one another, and so much the more as you see the Day approaching. 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[</a:t>
            </a:r>
            <a:r>
              <a:rPr lang="en-US" altLang="en-US" sz="3100" dirty="0">
                <a:solidFill>
                  <a:srgbClr val="FFFFCC"/>
                </a:solidFill>
              </a:rPr>
              <a:t>Gn.6,</a:t>
            </a:r>
            <a:r>
              <a:rPr lang="en-US" altLang="en-US" sz="3100" dirty="0">
                <a:solidFill>
                  <a:schemeClr val="bg1"/>
                </a:solidFill>
              </a:rPr>
              <a:t> authorizes tools…] 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[</a:t>
            </a:r>
            <a:r>
              <a:rPr lang="en-US" altLang="en-US" sz="3100" dirty="0">
                <a:solidFill>
                  <a:srgbClr val="FFFFCC"/>
                </a:solidFill>
              </a:rPr>
              <a:t>Ep.5:19, </a:t>
            </a:r>
            <a:r>
              <a:rPr lang="en-US" altLang="en-US" sz="3100" dirty="0">
                <a:solidFill>
                  <a:schemeClr val="bg1"/>
                </a:solidFill>
              </a:rPr>
              <a:t>authorizes song books, etc.]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57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"/>
            <a:ext cx="8229600" cy="685801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Even without 1 Co.16…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82000" cy="5667082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church has authority to </a:t>
            </a:r>
            <a:r>
              <a:rPr lang="en-US" altLang="en-US" sz="3100" u="sng" dirty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</a:t>
            </a:r>
            <a:r>
              <a:rPr lang="en-US" altLang="en-US" sz="3100" dirty="0">
                <a:solidFill>
                  <a:srgbClr val="CCFFFF"/>
                </a:solidFill>
              </a:rPr>
              <a:t> funds…but no specific method of obtaining </a:t>
            </a:r>
            <a:r>
              <a:rPr lang="en-US" altLang="en-US" sz="3100" u="sng" dirty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Any legitimate way of raising money would be authorized.   Cf.: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Acts 20:7 – only passage that states when to take Lord’s supper; it doesn’t tell why.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1 Co.16 is only passage that states </a:t>
            </a:r>
            <a:r>
              <a:rPr lang="en-US" altLang="en-US" sz="3100" u="sng" dirty="0">
                <a:solidFill>
                  <a:srgbClr val="FFFFCC"/>
                </a:solidFill>
              </a:rPr>
              <a:t>when</a:t>
            </a:r>
            <a:r>
              <a:rPr lang="en-US" altLang="en-US" sz="3100" dirty="0">
                <a:solidFill>
                  <a:srgbClr val="FFFFCC"/>
                </a:solidFill>
              </a:rPr>
              <a:t> / </a:t>
            </a:r>
            <a:r>
              <a:rPr lang="en-US" altLang="en-US" sz="3100" u="sng" dirty="0">
                <a:solidFill>
                  <a:srgbClr val="FFFFCC"/>
                </a:solidFill>
              </a:rPr>
              <a:t>how</a:t>
            </a:r>
            <a:r>
              <a:rPr lang="en-US" altLang="en-US" sz="3100" dirty="0">
                <a:solidFill>
                  <a:srgbClr val="FFFFCC"/>
                </a:solidFill>
              </a:rPr>
              <a:t> a church is to raise funds; it discusses one purpose for the funds; other passages reveal other purposes.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33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13373</TotalTime>
  <Words>1102</Words>
  <Application>Microsoft Office PowerPoint</Application>
  <PresentationFormat>On-screen Show (4:3)</PresentationFormat>
  <Paragraphs>116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Verdana</vt:lpstr>
      <vt:lpstr>Wingdings</vt:lpstr>
      <vt:lpstr>1_Default Design</vt:lpstr>
      <vt:lpstr>Default Design</vt:lpstr>
      <vt:lpstr>PowerPoint Presentation</vt:lpstr>
      <vt:lpstr>Denominations think NT gives us freedom to worship as we please</vt:lpstr>
      <vt:lpstr>Some complain: get nothing out of worship</vt:lpstr>
      <vt:lpstr>PowerPoint Presentation</vt:lpstr>
      <vt:lpstr>1 Co.16:1-3</vt:lpstr>
      <vt:lpstr>1 Co.16:1-3</vt:lpstr>
      <vt:lpstr>1 Co.16:1-3</vt:lpstr>
      <vt:lpstr>Suppose 1 Co.16 is not in NT – </vt:lpstr>
      <vt:lpstr>Even without 1 Co.16…</vt:lpstr>
      <vt:lpstr>Barrel = church treasury</vt:lpstr>
      <vt:lpstr>So you must do also</vt:lpstr>
      <vt:lpstr>First day of the week, 2</vt:lpstr>
      <vt:lpstr>Let each one of you</vt:lpstr>
      <vt:lpstr>As he may prosper</vt:lpstr>
      <vt:lpstr>No collections when I come</vt:lpstr>
      <vt:lpstr>2 Co.9:6-7</vt:lpstr>
      <vt:lpstr>TDNT</vt:lpstr>
      <vt:lpstr>Mt.25:21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1168</cp:revision>
  <dcterms:created xsi:type="dcterms:W3CDTF">2011-08-18T15:42:19Z</dcterms:created>
  <dcterms:modified xsi:type="dcterms:W3CDTF">2023-01-31T01:38:30Z</dcterms:modified>
</cp:coreProperties>
</file>