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5" r:id="rId2"/>
    <p:sldId id="609" r:id="rId3"/>
    <p:sldId id="657" r:id="rId4"/>
    <p:sldId id="627" r:id="rId5"/>
    <p:sldId id="646" r:id="rId6"/>
    <p:sldId id="647" r:id="rId7"/>
    <p:sldId id="648" r:id="rId8"/>
    <p:sldId id="649" r:id="rId9"/>
    <p:sldId id="650" r:id="rId10"/>
    <p:sldId id="651" r:id="rId11"/>
    <p:sldId id="630" r:id="rId12"/>
    <p:sldId id="652" r:id="rId13"/>
    <p:sldId id="653" r:id="rId14"/>
    <p:sldId id="654" r:id="rId15"/>
    <p:sldId id="655" r:id="rId16"/>
    <p:sldId id="65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FFCC66"/>
    <a:srgbClr val="00FFCC"/>
    <a:srgbClr val="FFFF99"/>
    <a:srgbClr val="99FF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27756-A51F-126B-1B2A-BD45F03FB3BF}"/>
              </a:ext>
            </a:extLst>
          </p:cNvPr>
          <p:cNvSpPr/>
          <p:nvPr/>
        </p:nvSpPr>
        <p:spPr>
          <a:xfrm>
            <a:off x="876693" y="1018095"/>
            <a:ext cx="7381187" cy="11217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Questions About Elders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75" y="1022163"/>
            <a:ext cx="8469985" cy="5482332"/>
          </a:xfrm>
        </p:spPr>
        <p:txBody>
          <a:bodyPr/>
          <a:lstStyle/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FFFFCC"/>
                </a:solidFill>
              </a:rPr>
              <a:t>God commanded Noah to multiply (Gn.9:1); this assumes at least one child per parent, or minimum of two.  </a:t>
            </a:r>
          </a:p>
          <a:p>
            <a:pPr marL="627063" lvl="1" indent="-227013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Law was spoken to Noah’s family after Flood: to fill empty world.   [Gn.6:14 to us?]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Gn.9 addresses married people; Noah’s sons childless; if they remain this way…  </a:t>
            </a:r>
            <a:r>
              <a:rPr lang="en-US" sz="2900" dirty="0">
                <a:solidFill>
                  <a:schemeClr val="bg1"/>
                </a:solidFill>
              </a:rPr>
              <a:t>[10:32]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If this law applies to all people / all times, we must </a:t>
            </a:r>
            <a:r>
              <a:rPr lang="en-US" sz="3000" b="1" baseline="30000" dirty="0">
                <a:solidFill>
                  <a:srgbClr val="CCFFCC"/>
                </a:solidFill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marry; </a:t>
            </a:r>
            <a:r>
              <a:rPr lang="en-US" sz="3000" b="1" baseline="30000" dirty="0">
                <a:solidFill>
                  <a:srgbClr val="CCFFCC"/>
                </a:solidFill>
              </a:rPr>
              <a:t>2</a:t>
            </a:r>
            <a:r>
              <a:rPr lang="en-US" sz="3000" dirty="0">
                <a:solidFill>
                  <a:schemeClr val="bg1"/>
                </a:solidFill>
              </a:rPr>
              <a:t>have children.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Abraham / Sarah?   Paul?  1 Co.7:28…38;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1 Co.9:5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3.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Is one child enough?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7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965601"/>
            <a:ext cx="8348102" cy="5482332"/>
          </a:xfrm>
        </p:spPr>
        <p:txBody>
          <a:bodyPr/>
          <a:lstStyle/>
          <a:p>
            <a:pPr marL="227013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Does 1 Tim.3:11 apply only to deacon’s wife?  </a:t>
            </a:r>
          </a:p>
          <a:p>
            <a:pPr marL="227013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What are the qualifications?</a:t>
            </a:r>
          </a:p>
          <a:p>
            <a:pPr marL="519113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Applies to wives of elders and deacons.   Strange if Paul gave qualifications for deacons’ wives but not for elders’ wives.</a:t>
            </a:r>
          </a:p>
          <a:p>
            <a:pPr marL="519113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Translations: </a:t>
            </a:r>
            <a:r>
              <a:rPr lang="en-US" sz="3000" dirty="0">
                <a:solidFill>
                  <a:schemeClr val="bg1"/>
                </a:solidFill>
              </a:rPr>
              <a:t>ESV,</a:t>
            </a:r>
            <a:r>
              <a:rPr lang="en-US" sz="3100" dirty="0">
                <a:solidFill>
                  <a:schemeClr val="bg1"/>
                </a:solidFill>
              </a:rPr>
              <a:t> ‘</a:t>
            </a:r>
            <a:r>
              <a:rPr lang="en-US" i="1" dirty="0">
                <a:solidFill>
                  <a:schemeClr val="bg1"/>
                </a:solidFill>
              </a:rPr>
              <a:t>Their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u="sng" dirty="0">
                <a:solidFill>
                  <a:srgbClr val="FFFFCC"/>
                </a:solidFill>
              </a:rPr>
              <a:t>wives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sz="3100" u="sng" dirty="0">
                <a:solidFill>
                  <a:srgbClr val="FFFFCC"/>
                </a:solidFill>
              </a:rPr>
              <a:t>likewise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must</a:t>
            </a:r>
            <a:r>
              <a:rPr lang="en-US" sz="3100" dirty="0">
                <a:solidFill>
                  <a:srgbClr val="FFFFCC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be</a:t>
            </a:r>
            <a:r>
              <a:rPr lang="en-US" sz="3100" dirty="0">
                <a:solidFill>
                  <a:schemeClr val="bg1"/>
                </a:solidFill>
              </a:rPr>
              <a:t>’ </a:t>
            </a:r>
            <a:r>
              <a:rPr lang="en-US" dirty="0">
                <a:solidFill>
                  <a:schemeClr val="bg1"/>
                </a:solidFill>
              </a:rPr>
              <a:t>[no ‘their’ or ‘must be’; cf. NKJV].   </a:t>
            </a:r>
            <a:endParaRPr lang="en-US" sz="3100" dirty="0">
              <a:solidFill>
                <a:schemeClr val="bg1"/>
              </a:solidFill>
            </a:endParaRPr>
          </a:p>
          <a:p>
            <a:pPr marL="519113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NASV: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u="sng" dirty="0">
                <a:solidFill>
                  <a:srgbClr val="FFFFCC"/>
                </a:solidFill>
              </a:rPr>
              <a:t>women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must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u="sng" dirty="0">
                <a:solidFill>
                  <a:srgbClr val="FFFFCC"/>
                </a:solidFill>
              </a:rPr>
              <a:t>likewise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be</a:t>
            </a:r>
            <a:r>
              <a:rPr lang="en-US" sz="3100" i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dignified...  [Original: women likewise</a:t>
            </a:r>
            <a:r>
              <a:rPr lang="en-US" sz="3100" i="1" dirty="0">
                <a:solidFill>
                  <a:schemeClr val="bg1"/>
                </a:solidFill>
              </a:rPr>
              <a:t>.  </a:t>
            </a:r>
            <a:r>
              <a:rPr lang="en-US" sz="3100" dirty="0">
                <a:solidFill>
                  <a:schemeClr val="bg1"/>
                </a:solidFill>
              </a:rPr>
              <a:t>ASV: women in like manner] – doesn’t specify whose wives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Are there qualifications for elder’s wife?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76" y="965601"/>
            <a:ext cx="8465820" cy="5482332"/>
          </a:xfrm>
        </p:spPr>
        <p:txBody>
          <a:bodyPr/>
          <a:lstStyle/>
          <a:p>
            <a:pPr marL="227013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100" u="sng" dirty="0">
                <a:solidFill>
                  <a:schemeClr val="bg1"/>
                </a:solidFill>
              </a:rPr>
              <a:t>Wives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u="sng" dirty="0">
                <a:solidFill>
                  <a:schemeClr val="bg1"/>
                </a:solidFill>
              </a:rPr>
              <a:t>likewise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i="1" dirty="0">
                <a:solidFill>
                  <a:schemeClr val="bg1"/>
                </a:solidFill>
              </a:rPr>
              <a:t>must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be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  <a:r>
              <a:rPr lang="en-US" sz="3100" dirty="0">
                <a:solidFill>
                  <a:schemeClr val="bg1"/>
                </a:solidFill>
              </a:rPr>
              <a:t>: not suggestions (10)</a:t>
            </a:r>
          </a:p>
          <a:p>
            <a:pPr marL="519113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u="sng" dirty="0">
                <a:solidFill>
                  <a:srgbClr val="FFFFCC"/>
                </a:solidFill>
              </a:rPr>
              <a:t>Reverent</a:t>
            </a:r>
            <a:r>
              <a:rPr lang="en-US" sz="3100" dirty="0">
                <a:solidFill>
                  <a:srgbClr val="FFFFCC"/>
                </a:solidFill>
              </a:rPr>
              <a:t>:  </a:t>
            </a:r>
            <a:r>
              <a:rPr lang="en-US" sz="3000" dirty="0">
                <a:solidFill>
                  <a:schemeClr val="bg1"/>
                </a:solidFill>
              </a:rPr>
              <a:t>ESV: dignified; CSB: worthy of respect.   ‘Honorable, worthy, holy, above reproach’ </a:t>
            </a:r>
            <a:r>
              <a:rPr lang="en-US" sz="2000" dirty="0">
                <a:solidFill>
                  <a:schemeClr val="bg1"/>
                </a:solidFill>
              </a:rPr>
              <a:t>– BDAG.</a:t>
            </a:r>
            <a:r>
              <a:rPr lang="en-US" sz="3100" dirty="0">
                <a:solidFill>
                  <a:schemeClr val="bg1"/>
                </a:solidFill>
              </a:rPr>
              <a:t>  </a:t>
            </a:r>
          </a:p>
          <a:p>
            <a:pPr marL="519113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u="sng" dirty="0">
                <a:solidFill>
                  <a:srgbClr val="FFFFCC"/>
                </a:solidFill>
              </a:rPr>
              <a:t>Not slanderers</a:t>
            </a:r>
            <a:r>
              <a:rPr lang="en-US" sz="3100" dirty="0">
                <a:solidFill>
                  <a:srgbClr val="FFFFCC"/>
                </a:solidFill>
              </a:rPr>
              <a:t>: </a:t>
            </a:r>
            <a:r>
              <a:rPr lang="en-US" sz="3000" dirty="0">
                <a:solidFill>
                  <a:schemeClr val="bg1"/>
                </a:solidFill>
              </a:rPr>
              <a:t>NASV: not malicious gossips.  Title of the principal transcendent evil being the adversary / devil </a:t>
            </a:r>
            <a:r>
              <a:rPr lang="en-US" sz="2000" dirty="0">
                <a:solidFill>
                  <a:schemeClr val="bg1"/>
                </a:solidFill>
              </a:rPr>
              <a:t>– BDAG.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</a:p>
          <a:p>
            <a:pPr marL="519113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900" dirty="0">
                <a:solidFill>
                  <a:srgbClr val="CCFFFF"/>
                </a:solidFill>
              </a:rPr>
              <a:t>Michael the archangel, in contending with the devil, when he disputed about the body of Moses, dared not bring against him a reviling accusation, but said, The Lord rebuke you! </a:t>
            </a:r>
            <a:r>
              <a:rPr lang="en-US" sz="1800" dirty="0">
                <a:solidFill>
                  <a:schemeClr val="bg1"/>
                </a:solidFill>
              </a:rPr>
              <a:t>–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Jd.9</a:t>
            </a:r>
            <a:endParaRPr lang="en-US" sz="3100" dirty="0">
              <a:solidFill>
                <a:schemeClr val="bg1"/>
              </a:solidFill>
            </a:endParaRPr>
          </a:p>
          <a:p>
            <a:pPr marL="40005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Are there qualifications for elder’s wife?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82" y="965601"/>
            <a:ext cx="8465820" cy="5482332"/>
          </a:xfrm>
        </p:spPr>
        <p:txBody>
          <a:bodyPr/>
          <a:lstStyle/>
          <a:p>
            <a:pPr marL="574675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u="sng" dirty="0">
                <a:solidFill>
                  <a:srgbClr val="FFFFCC"/>
                </a:solidFill>
              </a:rPr>
              <a:t>Temperate</a:t>
            </a:r>
            <a:r>
              <a:rPr lang="en-US" sz="3100" dirty="0">
                <a:solidFill>
                  <a:srgbClr val="FFFFCC"/>
                </a:solidFill>
              </a:rPr>
              <a:t>:</a:t>
            </a:r>
            <a:r>
              <a:rPr lang="en-US" sz="3100" dirty="0">
                <a:solidFill>
                  <a:schemeClr val="bg1"/>
                </a:solidFill>
              </a:rPr>
              <a:t> ESV: soberminded;  CSB: self-controlled.   ‘Sober…level-headed’ </a:t>
            </a:r>
            <a:r>
              <a:rPr lang="en-US" sz="2000" dirty="0">
                <a:solidFill>
                  <a:schemeClr val="bg1"/>
                </a:solidFill>
              </a:rPr>
              <a:t>– BDAG.  </a:t>
            </a:r>
            <a:r>
              <a:rPr lang="en-US" sz="3000" dirty="0">
                <a:solidFill>
                  <a:schemeClr val="bg1"/>
                </a:solidFill>
              </a:rPr>
              <a:t>‘</a:t>
            </a:r>
            <a:r>
              <a:rPr lang="en-US" sz="3100" dirty="0">
                <a:solidFill>
                  <a:schemeClr val="bg1"/>
                </a:solidFill>
              </a:rPr>
              <a:t>Behaving in a sober, restrained manner</a:t>
            </a:r>
            <a:r>
              <a:rPr lang="en-US" sz="3000" dirty="0">
                <a:solidFill>
                  <a:schemeClr val="bg1"/>
                </a:solidFill>
              </a:rPr>
              <a:t>’</a:t>
            </a:r>
            <a:r>
              <a:rPr lang="en-US" sz="2000" dirty="0">
                <a:solidFill>
                  <a:schemeClr val="bg1"/>
                </a:solidFill>
              </a:rPr>
              <a:t>– L-N</a:t>
            </a:r>
            <a:endParaRPr lang="en-US" sz="3100" dirty="0">
              <a:solidFill>
                <a:schemeClr val="bg1"/>
              </a:solidFill>
            </a:endParaRPr>
          </a:p>
          <a:p>
            <a:pPr marL="574675" lvl="1" indent="-29210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u="sng" dirty="0">
                <a:solidFill>
                  <a:srgbClr val="FFFFCC"/>
                </a:solidFill>
              </a:rPr>
              <a:t>Faithful in all things</a:t>
            </a:r>
            <a:r>
              <a:rPr lang="en-US" sz="3100" dirty="0">
                <a:solidFill>
                  <a:srgbClr val="FFFFCC"/>
                </a:solidFill>
              </a:rPr>
              <a:t>: </a:t>
            </a:r>
            <a:r>
              <a:rPr lang="en-US" sz="3100" dirty="0">
                <a:solidFill>
                  <a:schemeClr val="bg1"/>
                </a:solidFill>
              </a:rPr>
              <a:t>‘faithful in every respect’ </a:t>
            </a:r>
            <a:r>
              <a:rPr lang="en-US" sz="2000" dirty="0">
                <a:solidFill>
                  <a:schemeClr val="bg1"/>
                </a:solidFill>
              </a:rPr>
              <a:t>– BDAG</a:t>
            </a:r>
            <a:r>
              <a:rPr lang="en-US" sz="3000" dirty="0">
                <a:solidFill>
                  <a:schemeClr val="bg1"/>
                </a:solidFill>
              </a:rPr>
              <a:t>. </a:t>
            </a:r>
            <a:r>
              <a:rPr lang="en-US" sz="3100" dirty="0">
                <a:solidFill>
                  <a:schemeClr val="bg1"/>
                </a:solidFill>
              </a:rPr>
              <a:t>‘Trustworthy, dependable’</a:t>
            </a:r>
            <a:r>
              <a:rPr lang="en-US" sz="2000" dirty="0">
                <a:solidFill>
                  <a:schemeClr val="bg1"/>
                </a:solidFill>
              </a:rPr>
              <a:t>– L-N</a:t>
            </a:r>
            <a:endParaRPr lang="en-US" sz="3100" dirty="0">
              <a:solidFill>
                <a:srgbClr val="FF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4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Are there qualifications for elder’s wife?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5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82" y="965601"/>
            <a:ext cx="8465820" cy="5482332"/>
          </a:xfrm>
        </p:spPr>
        <p:txBody>
          <a:bodyPr/>
          <a:lstStyle/>
          <a:p>
            <a:pPr marL="227013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What is hospitality?   </a:t>
            </a:r>
          </a:p>
          <a:p>
            <a:pPr marL="227013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The generous and gracious treatment of guests.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OT historical narratives illustrate hospitality in both positive / negative examples, Gn.18; 19</a:t>
            </a:r>
          </a:p>
          <a:p>
            <a:pPr marL="40005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700" dirty="0">
              <a:solidFill>
                <a:srgbClr val="FF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5.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What about the hospitality qualification?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0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82" y="965601"/>
            <a:ext cx="8465820" cy="5482332"/>
          </a:xfrm>
        </p:spPr>
        <p:txBody>
          <a:bodyPr/>
          <a:lstStyle/>
          <a:p>
            <a:pPr marL="631825" lvl="1" indent="-40005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1)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Include hospitality to strangers. </a:t>
            </a:r>
            <a:r>
              <a:rPr lang="en-US" dirty="0">
                <a:solidFill>
                  <a:schemeClr val="bg1"/>
                </a:solidFill>
              </a:rPr>
              <a:t>(1 Co.10:27)    </a:t>
            </a:r>
            <a:endParaRPr lang="en-US" sz="3100" dirty="0">
              <a:solidFill>
                <a:schemeClr val="bg1"/>
              </a:solidFill>
            </a:endParaRPr>
          </a:p>
          <a:p>
            <a:pPr marL="631825" lvl="1" indent="-40005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2)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Guests were welcomed, to rest… (Gn.18:4)</a:t>
            </a:r>
          </a:p>
          <a:p>
            <a:pPr marL="631825" lvl="1" indent="-40005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3) </a:t>
            </a:r>
            <a:r>
              <a:rPr lang="en-US" sz="3100" dirty="0">
                <a:solidFill>
                  <a:schemeClr val="bg1"/>
                </a:solidFill>
              </a:rPr>
              <a:t>Gave opportunity to wash feet  (Gn.18:4; 19:2; 24:32)</a:t>
            </a:r>
          </a:p>
          <a:p>
            <a:pPr marL="631825" lvl="1" indent="-40005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4)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Provided food and drink (Gn.18:8)</a:t>
            </a:r>
          </a:p>
          <a:p>
            <a:pPr marL="631825" lvl="1" indent="-40005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5)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Opportunity to talk (Gn.18:8…9ff)   Hb.13:2</a:t>
            </a:r>
          </a:p>
          <a:p>
            <a:pPr marL="231775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</a:rPr>
              <a:t>6)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Provided security (Gn.19:8)</a:t>
            </a:r>
          </a:p>
          <a:p>
            <a:pPr marL="227013" lvl="1" indent="-227013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NT:  Mt.25:31-46, serious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600"/>
              </a:spcAft>
            </a:pPr>
            <a:endParaRPr lang="en-US" sz="2700" dirty="0">
              <a:solidFill>
                <a:srgbClr val="FF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5.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What about the hospitality qualification?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8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82" y="965601"/>
            <a:ext cx="8465820" cy="5482332"/>
          </a:xfrm>
        </p:spPr>
        <p:txBody>
          <a:bodyPr/>
          <a:lstStyle/>
          <a:p>
            <a:pPr marL="227013" lvl="1" indent="-227013" eaLnBrk="1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How can we be hospitable to others in the congregation?   </a:t>
            </a:r>
          </a:p>
          <a:p>
            <a:pPr marL="627063" lvl="2" indent="-22701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Ro.12:10, 13</a:t>
            </a:r>
          </a:p>
          <a:p>
            <a:pPr marL="627063" lvl="2" indent="-22701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2 Co.11:26-27</a:t>
            </a:r>
          </a:p>
          <a:p>
            <a:pPr marL="227013" lvl="1" indent="-227013" eaLnBrk="1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Some invite Sunday visitors home</a:t>
            </a:r>
          </a:p>
          <a:p>
            <a:pPr marL="627063" lvl="2" indent="-22701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1 Pt.4:8-9</a:t>
            </a:r>
          </a:p>
          <a:p>
            <a:pPr marL="627063" lvl="2" indent="-22701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Lk.10:38-42</a:t>
            </a:r>
          </a:p>
          <a:p>
            <a:pPr marL="227013" lvl="1" indent="-227013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Beyond hospitality, Christians want to get with other Christians, </a:t>
            </a:r>
            <a:r>
              <a:rPr lang="en-US" sz="3100">
                <a:solidFill>
                  <a:srgbClr val="FFFFCC"/>
                </a:solidFill>
              </a:rPr>
              <a:t>their spiritual friends</a:t>
            </a:r>
            <a:endParaRPr lang="en-US" sz="3100" dirty="0">
              <a:solidFill>
                <a:srgbClr val="FF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5.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What about the hospitality qualification?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6747"/>
            <a:ext cx="8229600" cy="5482332"/>
          </a:xfrm>
        </p:spPr>
        <p:txBody>
          <a:bodyPr/>
          <a:lstStyle/>
          <a:p>
            <a:pPr marL="227013" indent="-227013" eaLnBrk="1" hangingPunct="1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“Does a scripturally divorced and remarried man meet the ‘husband of one wife </a:t>
            </a:r>
            <a:r>
              <a:rPr lang="en-US" altLang="en-US" sz="3100" dirty="0" err="1">
                <a:solidFill>
                  <a:srgbClr val="FFFFCC"/>
                </a:solidFill>
              </a:rPr>
              <a:t>qualifi</a:t>
            </a:r>
            <a:r>
              <a:rPr lang="en-US" altLang="en-US" sz="3100" dirty="0">
                <a:solidFill>
                  <a:srgbClr val="FFFFCC"/>
                </a:solidFill>
              </a:rPr>
              <a:t>-cation?”  [The concern: he actually has had two wives]</a:t>
            </a:r>
          </a:p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FFFFCC"/>
                </a:solidFill>
              </a:rPr>
              <a:t>“Expressed another way: he is not married to his first wife (# 1) but is actually married to his second wife (# 2).  The requirement is to be married to number one.” </a:t>
            </a:r>
            <a:endParaRPr 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Further discuss “the husband of one wife”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6747"/>
            <a:ext cx="8229600" cy="5482332"/>
          </a:xfrm>
        </p:spPr>
        <p:txBody>
          <a:bodyPr/>
          <a:lstStyle/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Marriage binds a man and a woman, Mt.19.</a:t>
            </a:r>
          </a:p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Scriptural divorce: innocent party puts away unfaithful spouse…</a:t>
            </a:r>
          </a:p>
          <a:p>
            <a:pPr marL="627063" lvl="1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CCFFCC"/>
                </a:solidFill>
              </a:rPr>
              <a:t>loosing faithful spouse from this bond…</a:t>
            </a:r>
          </a:p>
          <a:p>
            <a:pPr marL="627063" lvl="1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CCFFCC"/>
                </a:solidFill>
              </a:rPr>
              <a:t>allowing faithful spouse to remarry…</a:t>
            </a:r>
          </a:p>
          <a:p>
            <a:pPr marL="627063" lvl="1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rgbClr val="CCFFCC"/>
                </a:solidFill>
              </a:rPr>
              <a:t>binding him to another…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rgbClr val="CCFFCC"/>
                </a:solidFill>
              </a:rPr>
              <a:t>but NOT to the put away spouse.  </a:t>
            </a:r>
          </a:p>
          <a:p>
            <a:pPr marL="227013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Mt.19:3-9 </a:t>
            </a:r>
          </a:p>
          <a:p>
            <a:pPr marL="227013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Ro.7:2-3</a:t>
            </a:r>
            <a:endParaRPr lang="en-US" sz="3100" dirty="0">
              <a:solidFill>
                <a:srgbClr val="FFFFCC"/>
              </a:solidFill>
            </a:endParaRPr>
          </a:p>
          <a:p>
            <a:pPr marL="227013" indent="-227013" eaLnBrk="1" hangingPunct="1"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Further discuss “the husband of one wife”</a:t>
            </a:r>
            <a:endParaRPr kumimoji="0" lang="en-US" sz="3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6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If not, how many must be faithful?</a:t>
            </a:r>
          </a:p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Also, does an elder have to have </a:t>
            </a:r>
            <a:r>
              <a:rPr lang="en-US" sz="3100" i="1" dirty="0">
                <a:solidFill>
                  <a:srgbClr val="FFFFCC"/>
                </a:solidFill>
              </a:rPr>
              <a:t>some </a:t>
            </a:r>
            <a:r>
              <a:rPr lang="en-US" sz="3100" dirty="0">
                <a:solidFill>
                  <a:srgbClr val="FFFFCC"/>
                </a:solidFill>
              </a:rPr>
              <a:t>or </a:t>
            </a:r>
            <a:r>
              <a:rPr lang="en-US" sz="3100" i="1" dirty="0">
                <a:solidFill>
                  <a:srgbClr val="FFFFCC"/>
                </a:solidFill>
              </a:rPr>
              <a:t>all </a:t>
            </a:r>
            <a:r>
              <a:rPr lang="en-US" sz="3100" dirty="0">
                <a:solidFill>
                  <a:srgbClr val="FFFFCC"/>
                </a:solidFill>
              </a:rPr>
              <a:t>faithful children once they have left the house?</a:t>
            </a:r>
            <a:endParaRPr lang="en-US" sz="2000" dirty="0">
              <a:solidFill>
                <a:srgbClr val="FFFFCC"/>
              </a:solidFill>
            </a:endParaRPr>
          </a:p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“Faithful” – Tit.1:6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We see faithfulness in many (Bible study; obedience;  dedication;  zeal;  truth…)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Must all the elder’s children be faithful?</a:t>
            </a:r>
          </a:p>
        </p:txBody>
      </p:sp>
    </p:spTree>
    <p:extLst>
      <p:ext uri="{BB962C8B-B14F-4D97-AF65-F5344CB8AC3E}">
        <p14:creationId xmlns:p14="http://schemas.microsoft.com/office/powerpoint/2010/main" val="253834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Faithfulness differs in degrees.  E.g.: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Lydia, Ac.16:15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 err="1">
                <a:solidFill>
                  <a:schemeClr val="bg1"/>
                </a:solidFill>
              </a:rPr>
              <a:t>Colosse</a:t>
            </a:r>
            <a:r>
              <a:rPr lang="en-US" sz="3100" dirty="0">
                <a:solidFill>
                  <a:schemeClr val="bg1"/>
                </a:solidFill>
              </a:rPr>
              <a:t>, Col.1:2 – all at exact same level?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Col.4:7, Tychicus?    4:9, Onesimus?</a:t>
            </a:r>
          </a:p>
          <a:p>
            <a:pPr marL="627063" lvl="1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1 Tim.1:12, Paul?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Rv.2:13, Antipas?</a:t>
            </a:r>
            <a:endParaRPr lang="en-US" sz="3100" dirty="0">
              <a:solidFill>
                <a:srgbClr val="CC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Must all the elder’s children be faithful?</a:t>
            </a:r>
          </a:p>
        </p:txBody>
      </p:sp>
    </p:spTree>
    <p:extLst>
      <p:ext uri="{BB962C8B-B14F-4D97-AF65-F5344CB8AC3E}">
        <p14:creationId xmlns:p14="http://schemas.microsoft.com/office/powerpoint/2010/main" val="10987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Faithfulness is not same as perfection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Elders, 1 Tim.5:19-25</a:t>
            </a:r>
          </a:p>
          <a:p>
            <a:pPr marL="1027113" lvl="2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Zeke (elder): five children; attend; sit in silence in assembly, nothing more… </a:t>
            </a:r>
          </a:p>
          <a:p>
            <a:pPr marL="1027113" lvl="2" indent="-227013" eaLnBrk="1" hangingPunct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Zack (not an elder): three godly, zealous children…but number 4 was deceived by false teacher (after leaving home)</a:t>
            </a:r>
            <a:endParaRPr lang="en-US" sz="3100" dirty="0">
              <a:solidFill>
                <a:srgbClr val="CC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Must all the elder’s children be faithful?</a:t>
            </a:r>
          </a:p>
        </p:txBody>
      </p:sp>
    </p:spTree>
    <p:extLst>
      <p:ext uri="{BB962C8B-B14F-4D97-AF65-F5344CB8AC3E}">
        <p14:creationId xmlns:p14="http://schemas.microsoft.com/office/powerpoint/2010/main" val="31118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75" y="1022163"/>
            <a:ext cx="8469985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What about elders’ children away from home?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Brain injury: elder’s son not in right mind…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Disease / death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Several faithful children, but . . . one gives reason for concern…</a:t>
            </a:r>
            <a:endParaRPr lang="en-US" sz="3100" dirty="0">
              <a:solidFill>
                <a:srgbClr val="CC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Must all the elder’s children be faithful?</a:t>
            </a:r>
          </a:p>
        </p:txBody>
      </p:sp>
    </p:spTree>
    <p:extLst>
      <p:ext uri="{BB962C8B-B14F-4D97-AF65-F5344CB8AC3E}">
        <p14:creationId xmlns:p14="http://schemas.microsoft.com/office/powerpoint/2010/main" val="10144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75" y="1022163"/>
            <a:ext cx="8469985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Qualifications require good judgment – 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Ac.13:13 (Ac.15)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Elder’s age: 21 . . . 50 . . . 75 . . .?</a:t>
            </a:r>
            <a:endParaRPr lang="en-US" sz="3100" dirty="0">
              <a:solidFill>
                <a:srgbClr val="CC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Must all the elder’s children be faithful?</a:t>
            </a:r>
          </a:p>
        </p:txBody>
      </p:sp>
    </p:spTree>
    <p:extLst>
      <p:ext uri="{BB962C8B-B14F-4D97-AF65-F5344CB8AC3E}">
        <p14:creationId xmlns:p14="http://schemas.microsoft.com/office/powerpoint/2010/main" val="36829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75" y="1022163"/>
            <a:ext cx="8469985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Biblical examples – 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Gn.44:…10, blameless?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Mt.12:5, blameless?</a:t>
            </a:r>
          </a:p>
          <a:p>
            <a:pPr marL="627063" lvl="1" indent="-227013" eaLnBrk="1" hangingPunct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Ph.3:6, Pharisee…?</a:t>
            </a:r>
            <a:endParaRPr lang="en-US" sz="3100" dirty="0">
              <a:solidFill>
                <a:srgbClr val="CCFFC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0" y="233647"/>
            <a:ext cx="914400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Must all the elder’s children be faithful?</a:t>
            </a:r>
          </a:p>
        </p:txBody>
      </p:sp>
    </p:spTree>
    <p:extLst>
      <p:ext uri="{BB962C8B-B14F-4D97-AF65-F5344CB8AC3E}">
        <p14:creationId xmlns:p14="http://schemas.microsoft.com/office/powerpoint/2010/main" val="32505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1001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77</cp:revision>
  <dcterms:created xsi:type="dcterms:W3CDTF">2006-09-18T21:36:30Z</dcterms:created>
  <dcterms:modified xsi:type="dcterms:W3CDTF">2023-04-15T02:15:19Z</dcterms:modified>
</cp:coreProperties>
</file>