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6"/>
  </p:notesMasterIdLst>
  <p:sldIdLst>
    <p:sldId id="305" r:id="rId2"/>
    <p:sldId id="374" r:id="rId3"/>
    <p:sldId id="465" r:id="rId4"/>
    <p:sldId id="464" r:id="rId5"/>
    <p:sldId id="466" r:id="rId6"/>
    <p:sldId id="467" r:id="rId7"/>
    <p:sldId id="477" r:id="rId8"/>
    <p:sldId id="469" r:id="rId9"/>
    <p:sldId id="470" r:id="rId10"/>
    <p:sldId id="471" r:id="rId11"/>
    <p:sldId id="472" r:id="rId12"/>
    <p:sldId id="473" r:id="rId13"/>
    <p:sldId id="475" r:id="rId14"/>
    <p:sldId id="47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CCECFF"/>
    <a:srgbClr val="FFFF99"/>
    <a:srgbClr val="FFFFCC"/>
    <a:srgbClr val="800000"/>
    <a:srgbClr val="CC0066"/>
    <a:srgbClr val="777777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19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060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320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216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842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48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746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922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479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816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475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41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Holy Priesthood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5F3659-E2DA-4CEE-B76A-52D3293C301C}"/>
              </a:ext>
            </a:extLst>
          </p:cNvPr>
          <p:cNvSpPr/>
          <p:nvPr/>
        </p:nvSpPr>
        <p:spPr>
          <a:xfrm>
            <a:off x="2189912" y="1219200"/>
            <a:ext cx="4773603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 Privileges – 1 Pt.2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451133-548E-1BB4-73CD-F902BFC2ABB4}"/>
              </a:ext>
            </a:extLst>
          </p:cNvPr>
          <p:cNvSpPr/>
          <p:nvPr/>
        </p:nvSpPr>
        <p:spPr>
          <a:xfrm>
            <a:off x="1399881" y="2695281"/>
            <a:ext cx="6353665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Priestly Properties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(OT)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F46BBC-2467-DC60-76F4-BE93D2A9BDA9}"/>
              </a:ext>
            </a:extLst>
          </p:cNvPr>
          <p:cNvSpPr/>
          <p:nvPr/>
        </p:nvSpPr>
        <p:spPr>
          <a:xfrm>
            <a:off x="2190946" y="1943492"/>
            <a:ext cx="4773603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 Primary Positions of OT</a:t>
            </a:r>
          </a:p>
        </p:txBody>
      </p:sp>
    </p:spTree>
    <p:extLst>
      <p:ext uri="{BB962C8B-B14F-4D97-AF65-F5344CB8AC3E}">
        <p14:creationId xmlns:p14="http://schemas.microsoft.com/office/powerpoint/2010/main" val="2818552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7D676-039B-5898-058F-460F6EFE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OT priests…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Could not have physical blemish, </a:t>
            </a:r>
            <a:r>
              <a:rPr lang="en-US" altLang="en-US" sz="3000" dirty="0">
                <a:solidFill>
                  <a:schemeClr val="bg1"/>
                </a:solidFill>
              </a:rPr>
              <a:t>Lv.21:16-24;  Ep.5:27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Teachers,</a:t>
            </a:r>
            <a:r>
              <a:rPr lang="en-US" altLang="en-US" sz="3000" dirty="0">
                <a:solidFill>
                  <a:schemeClr val="bg1"/>
                </a:solidFill>
              </a:rPr>
              <a:t> Lv.10:11.  Ezk.22:26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Priestly blessing, </a:t>
            </a:r>
            <a:r>
              <a:rPr lang="en-US" altLang="en-US" sz="3000" dirty="0">
                <a:solidFill>
                  <a:schemeClr val="bg1"/>
                </a:solidFill>
              </a:rPr>
              <a:t>Nu.6:24-27.   Mal.2:1-2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Sacrifice offerings to God.  </a:t>
            </a:r>
            <a:r>
              <a:rPr lang="en-US" altLang="en-US" sz="3000" dirty="0">
                <a:solidFill>
                  <a:schemeClr val="bg1"/>
                </a:solidFill>
              </a:rPr>
              <a:t>1 Sm.13.   Hb.10.  </a:t>
            </a:r>
          </a:p>
        </p:txBody>
      </p:sp>
    </p:spTree>
    <p:extLst>
      <p:ext uri="{BB962C8B-B14F-4D97-AF65-F5344CB8AC3E}">
        <p14:creationId xmlns:p14="http://schemas.microsoft.com/office/powerpoint/2010/main" val="147408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7D676-039B-5898-058F-460F6EFE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How did OT sacrifices benefit them?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395288" indent="-395288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Provided provisional forgiveness of sin. </a:t>
            </a:r>
            <a:r>
              <a:rPr lang="en-US" altLang="en-US" sz="3000" dirty="0">
                <a:solidFill>
                  <a:schemeClr val="bg1"/>
                </a:solidFill>
              </a:rPr>
              <a:t>Lv.4:20 (26, 31)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- </a:t>
            </a:r>
            <a:r>
              <a:rPr lang="en-US" altLang="en-US" sz="3000" dirty="0">
                <a:solidFill>
                  <a:srgbClr val="FFFFCC"/>
                </a:solidFill>
              </a:rPr>
              <a:t>Sell car to neighbor; he writes a check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	- Have I been paid?  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	- No real forgiveness until Jesus, </a:t>
            </a:r>
            <a:r>
              <a:rPr lang="en-US" altLang="en-US" sz="3000" dirty="0">
                <a:solidFill>
                  <a:schemeClr val="bg1"/>
                </a:solidFill>
              </a:rPr>
              <a:t>Hb.9:15; 10:4;   2 Sm.12:13</a:t>
            </a:r>
          </a:p>
          <a:p>
            <a:pPr marL="395288" indent="-395288"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0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7D676-039B-5898-058F-460F6EFE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How did OT sacrifices benefit them?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395288" indent="-395288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Awareness of horror of sin.  </a:t>
            </a:r>
            <a:r>
              <a:rPr lang="en-US" altLang="en-US" sz="3000" dirty="0">
                <a:solidFill>
                  <a:schemeClr val="bg1"/>
                </a:solidFill>
              </a:rPr>
              <a:t>Lv.4:29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- Israelite takes goat of sin offering to the priest ... </a:t>
            </a:r>
          </a:p>
          <a:p>
            <a:pPr marL="395288" indent="-395288"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96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7D676-039B-5898-058F-460F6EFE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How did OT sacrifices benefit them?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395288" indent="-395288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Awareness of need for a greater sacrifice.  </a:t>
            </a:r>
            <a:r>
              <a:rPr lang="en-US" altLang="en-US" sz="3000" dirty="0">
                <a:solidFill>
                  <a:schemeClr val="bg1"/>
                </a:solidFill>
              </a:rPr>
              <a:t>Mic.6:6.  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- </a:t>
            </a:r>
            <a:r>
              <a:rPr lang="en-US" altLang="en-US" sz="3000" dirty="0">
                <a:solidFill>
                  <a:srgbClr val="CCECFF"/>
                </a:solidFill>
              </a:rPr>
              <a:t>Paradox:</a:t>
            </a:r>
            <a:r>
              <a:rPr lang="en-US" altLang="en-US" sz="3000" dirty="0">
                <a:solidFill>
                  <a:schemeClr val="bg1"/>
                </a:solidFill>
              </a:rPr>
              <a:t> their sacrifice provided them with assurance of God’s forgiveness…and taught them the need for a greater sacrifice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- After Samaritan Temple was destroyed, they said, </a:t>
            </a:r>
            <a:r>
              <a:rPr lang="en-US" altLang="en-US" sz="3000" dirty="0">
                <a:solidFill>
                  <a:srgbClr val="CCECFF"/>
                </a:solidFill>
              </a:rPr>
              <a:t>‘We offer sacrifice before the Lord on the altar of prayers … we sanctify ourselves and praise and proclaim.’ </a:t>
            </a:r>
          </a:p>
          <a:p>
            <a:pPr marL="395288" indent="-395288"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5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“Rags to riches”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609600"/>
            <a:ext cx="8419708" cy="5867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Ex.19:1-6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After years of silence, Israel heard God again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He did not pick people of Babel, Gn.11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…or rich / powerful monarchs, Ex.1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He chose lowly slaves in Egypt to become His people…and to bring His Son to save the world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DF1F5D-0B94-C47D-B7AB-ED427CFDB840}"/>
              </a:ext>
            </a:extLst>
          </p:cNvPr>
          <p:cNvSpPr/>
          <p:nvPr/>
        </p:nvSpPr>
        <p:spPr>
          <a:xfrm>
            <a:off x="695227" y="4800600"/>
            <a:ext cx="7753546" cy="1295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000" dirty="0">
                <a:solidFill>
                  <a:srgbClr val="FFFF99"/>
                </a:solidFill>
              </a:rPr>
              <a:t>They forsook God for their own sinful course</a:t>
            </a:r>
          </a:p>
          <a:p>
            <a:pPr algn="ctr"/>
            <a:r>
              <a:rPr lang="en-US" sz="3000" dirty="0">
                <a:solidFill>
                  <a:srgbClr val="FFFF99"/>
                </a:solidFill>
              </a:rPr>
              <a:t>They prefigure Jews who rejected Christ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“News spread in a variety of ways”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Words of His servants </a:t>
            </a:r>
            <a:r>
              <a:rPr lang="en-US" altLang="en-US" sz="3000" dirty="0">
                <a:solidFill>
                  <a:schemeClr val="bg1"/>
                </a:solidFill>
              </a:rPr>
              <a:t>– Moses and Aaron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Miracles that destroyed Egypt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Crossing the Red Sea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Revelation on Mt. Sinai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Former slaves…had to wash themselves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Contrast: “Lord takes you just as you are”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Some make it mean – “sins and all”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And … “be comfortable around God”</a:t>
            </a:r>
            <a:endParaRPr lang="en-US" altLang="en-US" sz="3000" dirty="0">
              <a:solidFill>
                <a:srgbClr val="CCFFFF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Exodus 19</a:t>
            </a:r>
            <a:endParaRPr lang="en-US" altLang="en-US" sz="33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762000"/>
            <a:ext cx="83058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FFFF99"/>
                </a:solidFill>
              </a:rPr>
              <a:t>1-6: </a:t>
            </a:r>
            <a:r>
              <a:rPr lang="en-US" altLang="en-US" sz="3000" dirty="0">
                <a:solidFill>
                  <a:schemeClr val="bg1"/>
                </a:solidFill>
              </a:rPr>
              <a:t>background for 1 Peter 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FFFF99"/>
                </a:solidFill>
              </a:rPr>
              <a:t>7-9:  </a:t>
            </a:r>
            <a:r>
              <a:rPr lang="en-US" altLang="en-US" sz="3000" dirty="0">
                <a:solidFill>
                  <a:schemeClr val="bg1"/>
                </a:solidFill>
              </a:rPr>
              <a:t>God’s speech should produce belief in Him and Moses forever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FFFF99"/>
                </a:solidFill>
              </a:rPr>
              <a:t>10-11: </a:t>
            </a:r>
            <a:r>
              <a:rPr lang="en-US" altLang="en-US" sz="3000" dirty="0">
                <a:solidFill>
                  <a:schemeClr val="bg1"/>
                </a:solidFill>
              </a:rPr>
              <a:t> people would wash in preparation for meeting God in three days </a:t>
            </a:r>
            <a:r>
              <a:rPr lang="en-US" altLang="en-US" sz="3000" dirty="0">
                <a:solidFill>
                  <a:srgbClr val="CCFFFF"/>
                </a:solidFill>
              </a:rPr>
              <a:t>(</a:t>
            </a:r>
            <a:r>
              <a:rPr lang="en-US" altLang="en-US" sz="3000" i="1" u="sng" dirty="0">
                <a:solidFill>
                  <a:srgbClr val="CCFFFF"/>
                </a:solidFill>
              </a:rPr>
              <a:t>consecrate</a:t>
            </a:r>
            <a:r>
              <a:rPr lang="en-US" altLang="en-US" sz="3000" dirty="0">
                <a:solidFill>
                  <a:srgbClr val="CCFFFF"/>
                </a:solidFill>
              </a:rPr>
              <a:t>)</a:t>
            </a:r>
            <a:r>
              <a:rPr lang="en-US" altLang="en-US" sz="3000" i="1" dirty="0">
                <a:solidFill>
                  <a:srgbClr val="CCFFFF"/>
                </a:solidFill>
              </a:rPr>
              <a:t> </a:t>
            </a:r>
            <a:endParaRPr lang="en-US" altLang="en-US" sz="3000" dirty="0">
              <a:solidFill>
                <a:srgbClr val="CC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45F3659-E2DA-4CEE-B76A-52D3293C301C}"/>
              </a:ext>
            </a:extLst>
          </p:cNvPr>
          <p:cNvSpPr/>
          <p:nvPr/>
        </p:nvSpPr>
        <p:spPr>
          <a:xfrm>
            <a:off x="1399881" y="3657600"/>
            <a:ext cx="6353665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 sacred, set apart, i.e., dedicate</a:t>
            </a:r>
            <a:b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service and loyalty to God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AB7E45-8A28-AB8E-8232-0B4ABFCE7927}"/>
              </a:ext>
            </a:extLst>
          </p:cNvPr>
          <p:cNvSpPr/>
          <p:nvPr/>
        </p:nvSpPr>
        <p:spPr>
          <a:xfrm>
            <a:off x="1410092" y="4953000"/>
            <a:ext cx="6353665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Summary: leave Egypt behind; show respect / obedience to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God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65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5F3659-E2DA-4CEE-B76A-52D3293C301C}"/>
              </a:ext>
            </a:extLst>
          </p:cNvPr>
          <p:cNvSpPr/>
          <p:nvPr/>
        </p:nvSpPr>
        <p:spPr>
          <a:xfrm>
            <a:off x="1399881" y="1219200"/>
            <a:ext cx="6353665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Privileges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1 Pt.2</a:t>
            </a:r>
          </a:p>
        </p:txBody>
      </p:sp>
    </p:spTree>
    <p:extLst>
      <p:ext uri="{BB962C8B-B14F-4D97-AF65-F5344CB8AC3E}">
        <p14:creationId xmlns:p14="http://schemas.microsoft.com/office/powerpoint/2010/main" val="214583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7D676-039B-5898-058F-460F6EFE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1 Pt.2:4-10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4: </a:t>
            </a:r>
            <a:r>
              <a:rPr lang="en-US" altLang="en-US" sz="3000" dirty="0">
                <a:solidFill>
                  <a:srgbClr val="FFFF99"/>
                </a:solidFill>
              </a:rPr>
              <a:t>coming to Him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Our ‘</a:t>
            </a:r>
            <a:r>
              <a:rPr lang="en-US" altLang="en-US" sz="3000" i="1" dirty="0">
                <a:solidFill>
                  <a:schemeClr val="bg1"/>
                </a:solidFill>
              </a:rPr>
              <a:t>proselyte</a:t>
            </a:r>
            <a:r>
              <a:rPr lang="en-US" altLang="en-US" sz="3000" dirty="0">
                <a:solidFill>
                  <a:schemeClr val="bg1"/>
                </a:solidFill>
              </a:rPr>
              <a:t>’ – come to Him, Mt.11:28ff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5: </a:t>
            </a:r>
            <a:r>
              <a:rPr lang="en-US" altLang="en-US" sz="3000" dirty="0">
                <a:solidFill>
                  <a:srgbClr val="FFFF99"/>
                </a:solidFill>
              </a:rPr>
              <a:t>as living stones come to Living Stone </a:t>
            </a:r>
            <a:r>
              <a:rPr lang="en-US" altLang="en-US" sz="3000" dirty="0">
                <a:solidFill>
                  <a:schemeClr val="bg1"/>
                </a:solidFill>
              </a:rPr>
              <a:t>(4)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Every new Christian . . . is a </a:t>
            </a:r>
            <a:r>
              <a:rPr lang="en-US" altLang="en-US" sz="3000" u="sng" dirty="0">
                <a:solidFill>
                  <a:schemeClr val="bg1"/>
                </a:solidFill>
              </a:rPr>
              <a:t>stone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5: </a:t>
            </a:r>
            <a:r>
              <a:rPr lang="en-US" altLang="en-US" sz="3000" dirty="0">
                <a:solidFill>
                  <a:srgbClr val="FFFF99"/>
                </a:solidFill>
              </a:rPr>
              <a:t>spiritual house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Not gold…but holy lives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5: </a:t>
            </a:r>
            <a:r>
              <a:rPr lang="en-US" altLang="en-US" sz="3000" dirty="0">
                <a:solidFill>
                  <a:srgbClr val="FFFF99"/>
                </a:solidFill>
              </a:rPr>
              <a:t>holy priesthood (mixed metaphors)</a:t>
            </a:r>
          </a:p>
          <a:p>
            <a:pPr lvl="1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Stones (part of building)  </a:t>
            </a:r>
          </a:p>
          <a:p>
            <a:pPr lvl="1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Servants (in the building, priesthood)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Spiritual sacrifices</a:t>
            </a:r>
          </a:p>
          <a:p>
            <a:pPr marL="0" indent="0">
              <a:spcAft>
                <a:spcPts val="4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11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7D676-039B-5898-058F-460F6EFE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1 Pt.2:4-10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6-8: </a:t>
            </a:r>
            <a:r>
              <a:rPr lang="en-US" altLang="en-US" sz="3000" dirty="0">
                <a:solidFill>
                  <a:srgbClr val="FFFF99"/>
                </a:solidFill>
              </a:rPr>
              <a:t>Chief cornerstone, </a:t>
            </a:r>
            <a:r>
              <a:rPr lang="en-US" altLang="en-US" sz="3000" dirty="0">
                <a:solidFill>
                  <a:schemeClr val="bg1"/>
                </a:solidFill>
              </a:rPr>
              <a:t>Ps.118:22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Rejected; disobedient to the Word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9: </a:t>
            </a:r>
            <a:r>
              <a:rPr lang="en-US" altLang="en-US" sz="3000" dirty="0">
                <a:solidFill>
                  <a:srgbClr val="FFFF99"/>
                </a:solidFill>
              </a:rPr>
              <a:t>chosen generation: </a:t>
            </a:r>
            <a:r>
              <a:rPr lang="en-US" altLang="en-US" sz="3100" baseline="30000" dirty="0">
                <a:solidFill>
                  <a:srgbClr val="00B0F0"/>
                </a:solidFill>
              </a:rPr>
              <a:t>1</a:t>
            </a:r>
            <a:r>
              <a:rPr lang="en-US" altLang="en-US" sz="3000" dirty="0">
                <a:solidFill>
                  <a:srgbClr val="FFFF99"/>
                </a:solidFill>
              </a:rPr>
              <a:t>stones,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  <a:r>
              <a:rPr lang="en-US" altLang="en-US" sz="3100" baseline="30000" dirty="0">
                <a:solidFill>
                  <a:srgbClr val="00B0F0"/>
                </a:solidFill>
              </a:rPr>
              <a:t>2</a:t>
            </a:r>
            <a:r>
              <a:rPr lang="en-US" altLang="en-US" sz="3000" dirty="0">
                <a:solidFill>
                  <a:srgbClr val="FFFF99"/>
                </a:solidFill>
              </a:rPr>
              <a:t>chosen,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  <a:r>
              <a:rPr lang="en-US" altLang="en-US" sz="3100" baseline="30000" dirty="0">
                <a:solidFill>
                  <a:srgbClr val="00B0F0"/>
                </a:solidFill>
              </a:rPr>
              <a:t>3</a:t>
            </a:r>
            <a:r>
              <a:rPr lang="en-US" altLang="en-US" sz="3000" dirty="0">
                <a:solidFill>
                  <a:srgbClr val="FFFF99"/>
                </a:solidFill>
              </a:rPr>
              <a:t>living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9: </a:t>
            </a:r>
            <a:r>
              <a:rPr lang="en-US" altLang="en-US" sz="3000" dirty="0">
                <a:solidFill>
                  <a:srgbClr val="FFFF99"/>
                </a:solidFill>
              </a:rPr>
              <a:t>royal priesthood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chemeClr val="bg1"/>
                </a:solidFill>
              </a:rPr>
              <a:t>Mixed metaphors: living stones </a:t>
            </a:r>
            <a:r>
              <a:rPr lang="en-US" altLang="en-US" sz="2400" dirty="0">
                <a:solidFill>
                  <a:schemeClr val="bg1"/>
                </a:solidFill>
              </a:rPr>
              <a:t>(5); </a:t>
            </a:r>
            <a:r>
              <a:rPr lang="en-US" altLang="en-US" sz="2900" dirty="0">
                <a:solidFill>
                  <a:schemeClr val="bg1"/>
                </a:solidFill>
              </a:rPr>
              <a:t>priests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(9)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9: </a:t>
            </a:r>
            <a:r>
              <a:rPr lang="en-US" altLang="en-US" sz="3000" dirty="0">
                <a:solidFill>
                  <a:srgbClr val="FFFF99"/>
                </a:solidFill>
              </a:rPr>
              <a:t>holy nation.   Gentiles??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9: </a:t>
            </a:r>
            <a:r>
              <a:rPr lang="en-US" altLang="en-US" sz="3000" dirty="0">
                <a:solidFill>
                  <a:srgbClr val="FFFF99"/>
                </a:solidFill>
              </a:rPr>
              <a:t>His own special people.  </a:t>
            </a:r>
            <a:r>
              <a:rPr lang="en-US" altLang="en-US" sz="3000" dirty="0">
                <a:solidFill>
                  <a:schemeClr val="bg1"/>
                </a:solidFill>
              </a:rPr>
              <a:t>Dt.14:1-2;  Ac.20</a:t>
            </a:r>
          </a:p>
          <a:p>
            <a:pPr marL="519113" lvl="1" indent="-1793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rgbClr val="FFC000"/>
                </a:solidFill>
              </a:rPr>
              <a:t>Privilege:</a:t>
            </a:r>
            <a:r>
              <a:rPr lang="en-US" altLang="en-US" sz="2900" dirty="0">
                <a:solidFill>
                  <a:schemeClr val="bg1"/>
                </a:solidFill>
              </a:rPr>
              <a:t> called out of darkness…into light </a:t>
            </a:r>
          </a:p>
          <a:p>
            <a:pPr marL="519113" lvl="1" indent="-1793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rgbClr val="FFC000"/>
                </a:solidFill>
              </a:rPr>
              <a:t>Danger:</a:t>
            </a:r>
            <a:r>
              <a:rPr lang="en-US" altLang="en-US" sz="2900" dirty="0">
                <a:solidFill>
                  <a:schemeClr val="bg1"/>
                </a:solidFill>
              </a:rPr>
              <a:t> stress privileges, forget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327091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5F3659-E2DA-4CEE-B76A-52D3293C301C}"/>
              </a:ext>
            </a:extLst>
          </p:cNvPr>
          <p:cNvSpPr/>
          <p:nvPr/>
        </p:nvSpPr>
        <p:spPr>
          <a:xfrm>
            <a:off x="2189912" y="1219200"/>
            <a:ext cx="4773603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 List of Privileges – 1 Pt.2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451133-548E-1BB4-73CD-F902BFC2ABB4}"/>
              </a:ext>
            </a:extLst>
          </p:cNvPr>
          <p:cNvSpPr/>
          <p:nvPr/>
        </p:nvSpPr>
        <p:spPr>
          <a:xfrm>
            <a:off x="1399881" y="1981200"/>
            <a:ext cx="6353665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Primary Positions of OT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6232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7D676-039B-5898-058F-460F6EFE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OT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Kings</a:t>
            </a:r>
            <a:r>
              <a:rPr lang="en-US" altLang="en-US" sz="3000" dirty="0">
                <a:solidFill>
                  <a:schemeClr val="bg1"/>
                </a:solidFill>
              </a:rPr>
              <a:t> – 1 Sm.16:6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Prophets</a:t>
            </a:r>
            <a:r>
              <a:rPr lang="en-US" altLang="en-US" sz="3000" dirty="0">
                <a:solidFill>
                  <a:schemeClr val="bg1"/>
                </a:solidFill>
              </a:rPr>
              <a:t> – Ex.20:19, spokesmen for God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Priests</a:t>
            </a:r>
            <a:r>
              <a:rPr lang="en-US" altLang="en-US" sz="3000" dirty="0">
                <a:solidFill>
                  <a:schemeClr val="bg1"/>
                </a:solidFill>
              </a:rPr>
              <a:t> – people’s representatives with God</a:t>
            </a:r>
          </a:p>
          <a:p>
            <a:pPr marL="631825" lvl="1" indent="-2921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Taught, blessed, accepted offerings and sacrifices to God.   Hb.10:20</a:t>
            </a:r>
          </a:p>
          <a:p>
            <a:pPr marL="231775" indent="-2921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16</a:t>
            </a:r>
            <a:r>
              <a:rPr lang="en-US" altLang="en-US" sz="3000" baseline="30000" dirty="0">
                <a:solidFill>
                  <a:srgbClr val="FFC000"/>
                </a:solidFill>
              </a:rPr>
              <a:t>th</a:t>
            </a:r>
            <a:r>
              <a:rPr lang="en-US" altLang="en-US" sz="3000" dirty="0">
                <a:solidFill>
                  <a:srgbClr val="FFC000"/>
                </a:solidFill>
              </a:rPr>
              <a:t> Century: English churchmen spoke of priests, not elders</a:t>
            </a:r>
          </a:p>
          <a:p>
            <a:pPr marL="971550" lvl="2" indent="-2841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NT does not authorize special ranks of priests </a:t>
            </a:r>
            <a:r>
              <a:rPr lang="en-US" altLang="en-US" sz="3000" dirty="0">
                <a:solidFill>
                  <a:schemeClr val="bg1"/>
                </a:solidFill>
              </a:rPr>
              <a:t>(as Mormons, Catholics)</a:t>
            </a:r>
          </a:p>
          <a:p>
            <a:pPr marL="971550" lvl="2" indent="-2841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No clergy-laity system in Lord’s church</a:t>
            </a:r>
          </a:p>
        </p:txBody>
      </p:sp>
    </p:spTree>
    <p:extLst>
      <p:ext uri="{BB962C8B-B14F-4D97-AF65-F5344CB8AC3E}">
        <p14:creationId xmlns:p14="http://schemas.microsoft.com/office/powerpoint/2010/main" val="191159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11851</TotalTime>
  <Words>707</Words>
  <Application>Microsoft Office PowerPoint</Application>
  <PresentationFormat>On-screen Show (4:3)</PresentationFormat>
  <Paragraphs>89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Verdana</vt:lpstr>
      <vt:lpstr>Default Design</vt:lpstr>
      <vt:lpstr>PowerPoint Presentation</vt:lpstr>
      <vt:lpstr>“Rags to riches”</vt:lpstr>
      <vt:lpstr>“News spread in a variety of ways”</vt:lpstr>
      <vt:lpstr>Exodus 19</vt:lpstr>
      <vt:lpstr>PowerPoint Presentation</vt:lpstr>
      <vt:lpstr>1 Pt.2:4-10</vt:lpstr>
      <vt:lpstr>1 Pt.2:4-10</vt:lpstr>
      <vt:lpstr>PowerPoint Presentation</vt:lpstr>
      <vt:lpstr>OT . . .</vt:lpstr>
      <vt:lpstr>PowerPoint Presentation</vt:lpstr>
      <vt:lpstr>OT priests…</vt:lpstr>
      <vt:lpstr>How did OT sacrifices benefit them?</vt:lpstr>
      <vt:lpstr>How did OT sacrifices benefit them?</vt:lpstr>
      <vt:lpstr>How did OT sacrifices benefit them?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1161</cp:revision>
  <dcterms:created xsi:type="dcterms:W3CDTF">2011-08-18T15:42:19Z</dcterms:created>
  <dcterms:modified xsi:type="dcterms:W3CDTF">2023-07-01T03:02:57Z</dcterms:modified>
</cp:coreProperties>
</file>