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19"/>
  </p:notesMasterIdLst>
  <p:sldIdLst>
    <p:sldId id="305" r:id="rId2"/>
    <p:sldId id="374" r:id="rId3"/>
    <p:sldId id="466" r:id="rId4"/>
    <p:sldId id="465" r:id="rId5"/>
    <p:sldId id="487" r:id="rId6"/>
    <p:sldId id="464" r:id="rId7"/>
    <p:sldId id="479" r:id="rId8"/>
    <p:sldId id="480" r:id="rId9"/>
    <p:sldId id="481" r:id="rId10"/>
    <p:sldId id="482" r:id="rId11"/>
    <p:sldId id="467" r:id="rId12"/>
    <p:sldId id="477" r:id="rId13"/>
    <p:sldId id="484" r:id="rId14"/>
    <p:sldId id="472" r:id="rId15"/>
    <p:sldId id="486" r:id="rId16"/>
    <p:sldId id="473" r:id="rId17"/>
    <p:sldId id="485"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FF"/>
    <a:srgbClr val="CCFFCC"/>
    <a:srgbClr val="FFFF99"/>
    <a:srgbClr val="CCECFF"/>
    <a:srgbClr val="800000"/>
    <a:srgbClr val="CC0066"/>
    <a:srgbClr val="777777"/>
    <a:srgbClr val="96969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1138" y="91"/>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18165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38922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064797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745191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618193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661551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860602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55535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00746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04842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51669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99482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43890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40224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046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24860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590163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994034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3897606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2142081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1343348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3494679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194012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200239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1167803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010005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253603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extLst>
      <p:ext uri="{BB962C8B-B14F-4D97-AF65-F5344CB8AC3E}">
        <p14:creationId xmlns:p14="http://schemas.microsoft.com/office/powerpoint/2010/main" val="380109953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6">
            <a:lumMod val="50000"/>
          </a:schemeClr>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Rectangle 1"/>
          <p:cNvSpPr/>
          <p:nvPr/>
        </p:nvSpPr>
        <p:spPr>
          <a:xfrm>
            <a:off x="2438400" y="2379408"/>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dirty="0">
              <a:ln>
                <a:noFill/>
              </a:ln>
              <a:solidFill>
                <a:srgbClr val="000000"/>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335586" y="1600200"/>
            <a:ext cx="6477000" cy="1295400"/>
          </a:xfrm>
          <a:prstGeom prst="roundRect">
            <a:avLst/>
          </a:prstGeom>
          <a:solidFill>
            <a:schemeClr val="tx1"/>
          </a:solidFill>
          <a:ln w="31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800" b="0" i="0" u="none" strike="noStrike" kern="1200" cap="none" spc="0" normalizeH="0" baseline="0" noProof="0" dirty="0">
                <a:ln>
                  <a:noFill/>
                </a:ln>
                <a:solidFill>
                  <a:srgbClr val="CCFFFF"/>
                </a:solidFill>
                <a:effectLst/>
                <a:uLnTx/>
                <a:uFillTx/>
                <a:latin typeface="Arial"/>
                <a:ea typeface="+mn-ea"/>
                <a:cs typeface="+mn-cs"/>
              </a:rPr>
              <a:t>Christ, </a:t>
            </a:r>
            <a:r>
              <a:rPr lang="en-US" sz="3800" dirty="0">
                <a:solidFill>
                  <a:srgbClr val="CCFFFF"/>
                </a:solidFill>
                <a:latin typeface="Arial"/>
              </a:rPr>
              <a:t>O</a:t>
            </a:r>
            <a:r>
              <a:rPr kumimoji="0" lang="en-US" sz="3800" b="0" i="0" u="none" strike="noStrike" kern="1200" cap="none" spc="0" normalizeH="0" baseline="0" noProof="0" dirty="0" err="1">
                <a:ln>
                  <a:noFill/>
                </a:ln>
                <a:solidFill>
                  <a:srgbClr val="CCFFFF"/>
                </a:solidFill>
                <a:effectLst/>
                <a:uLnTx/>
                <a:uFillTx/>
                <a:latin typeface="Arial"/>
                <a:ea typeface="+mn-ea"/>
                <a:cs typeface="+mn-cs"/>
              </a:rPr>
              <a:t>ur</a:t>
            </a:r>
            <a:r>
              <a:rPr kumimoji="0" lang="en-US" sz="3800" b="0" i="0" u="none" strike="noStrike" kern="1200" cap="none" spc="0" normalizeH="0" baseline="0" noProof="0" dirty="0">
                <a:ln>
                  <a:noFill/>
                </a:ln>
                <a:solidFill>
                  <a:srgbClr val="CCFFFF"/>
                </a:solidFill>
                <a:effectLst/>
                <a:uLnTx/>
                <a:uFillTx/>
                <a:latin typeface="Arial"/>
                <a:ea typeface="+mn-ea"/>
                <a:cs typeface="+mn-cs"/>
              </a:rPr>
              <a:t> Priest</a:t>
            </a: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45F3659-E2DA-4CEE-B76A-52D3293C301C}"/>
              </a:ext>
            </a:extLst>
          </p:cNvPr>
          <p:cNvSpPr/>
          <p:nvPr/>
        </p:nvSpPr>
        <p:spPr>
          <a:xfrm>
            <a:off x="1161854" y="990600"/>
            <a:ext cx="6829719" cy="4572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6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a:t>
            </a:r>
            <a:r>
              <a:rPr kumimoji="0" lang="en-US" sz="2600" b="0" i="0" u="none" strike="noStrike" kern="1200" cap="none" spc="0" normalizeH="0" baseline="0" noProof="0" dirty="0">
                <a:ln>
                  <a:noFill/>
                </a:ln>
                <a:solidFill>
                  <a:schemeClr val="bg1"/>
                </a:solidFill>
                <a:effectLst/>
                <a:uLnTx/>
                <a:uFillTx/>
                <a:latin typeface="Arial"/>
                <a:ea typeface="+mn-ea"/>
                <a:cs typeface="+mn-cs"/>
              </a:rPr>
              <a:t> Jesus: High Priest Forever, Hb.6:20</a:t>
            </a:r>
          </a:p>
        </p:txBody>
      </p:sp>
      <p:sp>
        <p:nvSpPr>
          <p:cNvPr id="3" name="Rectangle 2">
            <a:extLst>
              <a:ext uri="{FF2B5EF4-FFF2-40B4-BE49-F238E27FC236}">
                <a16:creationId xmlns:a16="http://schemas.microsoft.com/office/drawing/2014/main" id="{B3022EF8-432A-AD9A-7799-B4205658BFFB}"/>
              </a:ext>
            </a:extLst>
          </p:cNvPr>
          <p:cNvSpPr/>
          <p:nvPr/>
        </p:nvSpPr>
        <p:spPr>
          <a:xfrm>
            <a:off x="1162638" y="1600200"/>
            <a:ext cx="6829719" cy="11430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rgbClr val="FFFFCC"/>
                </a:solidFill>
                <a:effectLst/>
                <a:uLnTx/>
                <a:uFillTx/>
                <a:latin typeface="Verdana" panose="020B0604030504040204" pitchFamily="34" charset="0"/>
                <a:ea typeface="Verdana" panose="020B0604030504040204" pitchFamily="34" charset="0"/>
              </a:rPr>
              <a:t>II.</a:t>
            </a:r>
            <a:r>
              <a:rPr kumimoji="0" lang="en-US" sz="3100" b="0" i="0" u="none" strike="noStrike" kern="1200" cap="none" spc="0" normalizeH="0" baseline="0" noProof="0" dirty="0">
                <a:ln>
                  <a:noFill/>
                </a:ln>
                <a:solidFill>
                  <a:srgbClr val="FFFFCC"/>
                </a:solidFill>
                <a:effectLst/>
                <a:uLnTx/>
                <a:uFillTx/>
                <a:latin typeface="Arial"/>
                <a:ea typeface="+mn-ea"/>
                <a:cs typeface="+mn-cs"/>
              </a:rPr>
              <a:t> </a:t>
            </a:r>
            <a:r>
              <a:rPr kumimoji="0" lang="en-US" sz="3600" b="0" i="0" u="none" strike="noStrike" kern="1200" cap="none" spc="0" normalizeH="0" baseline="0" noProof="0" dirty="0">
                <a:ln>
                  <a:noFill/>
                </a:ln>
                <a:solidFill>
                  <a:srgbClr val="CCFFFF"/>
                </a:solidFill>
                <a:effectLst/>
                <a:uLnTx/>
                <a:uFillTx/>
                <a:latin typeface="Arial"/>
                <a:ea typeface="+mn-ea"/>
                <a:cs typeface="+mn-cs"/>
              </a:rPr>
              <a:t>Jesus: High Priest Sacrifices Himself</a:t>
            </a:r>
            <a:endParaRPr kumimoji="0" lang="en-US" sz="3600" b="0" i="0" u="none" strike="noStrike" kern="1200" cap="none" spc="0" normalizeH="0" baseline="0" noProof="0" dirty="0">
              <a:ln>
                <a:noFill/>
              </a:ln>
              <a:solidFill>
                <a:schemeClr val="bg1"/>
              </a:solidFill>
              <a:effectLst/>
              <a:uLnTx/>
              <a:uFillTx/>
              <a:latin typeface="Arial"/>
              <a:ea typeface="+mn-ea"/>
              <a:cs typeface="+mn-cs"/>
            </a:endParaRPr>
          </a:p>
        </p:txBody>
      </p:sp>
    </p:spTree>
    <p:extLst>
      <p:ext uri="{BB962C8B-B14F-4D97-AF65-F5344CB8AC3E}">
        <p14:creationId xmlns:p14="http://schemas.microsoft.com/office/powerpoint/2010/main" val="2159074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47D676-039B-5898-058F-460F6EFEADF7}"/>
              </a:ext>
            </a:extLst>
          </p:cNvPr>
          <p:cNvSpPr>
            <a:spLocks noGrp="1"/>
          </p:cNvSpPr>
          <p:nvPr>
            <p:ph type="title"/>
          </p:nvPr>
        </p:nvSpPr>
        <p:spPr>
          <a:xfrm>
            <a:off x="457200" y="152400"/>
            <a:ext cx="8229600" cy="762000"/>
          </a:xfrm>
        </p:spPr>
        <p:txBody>
          <a:bodyPr/>
          <a:lstStyle/>
          <a:p>
            <a:r>
              <a:rPr lang="en-US" sz="3400" dirty="0">
                <a:solidFill>
                  <a:srgbClr val="CCFFFF"/>
                </a:solidFill>
              </a:rPr>
              <a:t>Mk.10:45</a:t>
            </a:r>
          </a:p>
        </p:txBody>
      </p:sp>
      <p:sp>
        <p:nvSpPr>
          <p:cNvPr id="3075" name="Rectangle 3"/>
          <p:cNvSpPr>
            <a:spLocks noGrp="1" noChangeArrowheads="1"/>
          </p:cNvSpPr>
          <p:nvPr>
            <p:ph idx="1"/>
          </p:nvPr>
        </p:nvSpPr>
        <p:spPr>
          <a:xfrm>
            <a:off x="457200" y="762000"/>
            <a:ext cx="8229600" cy="5562600"/>
          </a:xfrm>
        </p:spPr>
        <p:txBody>
          <a:bodyPr/>
          <a:lstStyle/>
          <a:p>
            <a:pPr marL="0" indent="0">
              <a:spcAft>
                <a:spcPts val="600"/>
              </a:spcAft>
              <a:buNone/>
            </a:pPr>
            <a:r>
              <a:rPr lang="en-US" altLang="en-US" sz="3000" dirty="0">
                <a:solidFill>
                  <a:schemeClr val="bg1"/>
                </a:solidFill>
              </a:rPr>
              <a:t>“For even the Son of Man did not come to be served, but to serve, and to give His life a ransom </a:t>
            </a:r>
            <a:r>
              <a:rPr lang="en-US" altLang="en-US" sz="3000" u="sng" dirty="0">
                <a:solidFill>
                  <a:srgbClr val="FFFFCC"/>
                </a:solidFill>
              </a:rPr>
              <a:t>for</a:t>
            </a:r>
            <a:r>
              <a:rPr lang="en-US" altLang="en-US" sz="3000" dirty="0">
                <a:solidFill>
                  <a:schemeClr val="bg1"/>
                </a:solidFill>
              </a:rPr>
              <a:t> </a:t>
            </a:r>
            <a:r>
              <a:rPr lang="en-US" altLang="en-US" sz="3000" u="sng" dirty="0">
                <a:solidFill>
                  <a:srgbClr val="FFFFCC"/>
                </a:solidFill>
              </a:rPr>
              <a:t>many</a:t>
            </a:r>
            <a:r>
              <a:rPr lang="en-US" altLang="en-US" sz="3000" dirty="0">
                <a:solidFill>
                  <a:schemeClr val="bg1"/>
                </a:solidFill>
              </a:rPr>
              <a:t>”   </a:t>
            </a:r>
          </a:p>
          <a:p>
            <a:pPr marL="0" indent="0">
              <a:spcAft>
                <a:spcPts val="400"/>
              </a:spcAft>
              <a:buNone/>
            </a:pPr>
            <a:r>
              <a:rPr lang="en-US" altLang="en-US" sz="3000" dirty="0">
                <a:solidFill>
                  <a:schemeClr val="bg1"/>
                </a:solidFill>
              </a:rPr>
              <a:t>Jn.1:29, Lamb of God</a:t>
            </a:r>
          </a:p>
          <a:p>
            <a:pPr lvl="1">
              <a:spcAft>
                <a:spcPts val="600"/>
              </a:spcAft>
              <a:buFont typeface="Wingdings" panose="05000000000000000000" pitchFamily="2" charset="2"/>
              <a:buChar char="§"/>
            </a:pPr>
            <a:r>
              <a:rPr lang="en-US" altLang="en-US" sz="3000" dirty="0">
                <a:solidFill>
                  <a:srgbClr val="CCFFFF"/>
                </a:solidFill>
              </a:rPr>
              <a:t>Priest is also sacrifice; sin-offering</a:t>
            </a:r>
          </a:p>
          <a:p>
            <a:pPr>
              <a:spcAft>
                <a:spcPts val="0"/>
              </a:spcAft>
              <a:buFont typeface="Wingdings" panose="05000000000000000000" pitchFamily="2" charset="2"/>
              <a:buChar char="§"/>
            </a:pPr>
            <a:r>
              <a:rPr lang="en-US" altLang="en-US" sz="3000" dirty="0">
                <a:solidFill>
                  <a:schemeClr val="bg1"/>
                </a:solidFill>
              </a:rPr>
              <a:t>Ro.3:25-26, propitiation – a means of expiation (satisfaction)   </a:t>
            </a:r>
          </a:p>
          <a:p>
            <a:pPr marL="0" indent="0">
              <a:spcAft>
                <a:spcPts val="400"/>
              </a:spcAft>
              <a:buNone/>
            </a:pPr>
            <a:endParaRPr lang="en-US" altLang="en-US" sz="3000" dirty="0">
              <a:solidFill>
                <a:schemeClr val="bg1"/>
              </a:solidFill>
            </a:endParaRPr>
          </a:p>
        </p:txBody>
      </p:sp>
    </p:spTree>
    <p:extLst>
      <p:ext uri="{BB962C8B-B14F-4D97-AF65-F5344CB8AC3E}">
        <p14:creationId xmlns:p14="http://schemas.microsoft.com/office/powerpoint/2010/main" val="2915115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47D676-039B-5898-058F-460F6EFEADF7}"/>
              </a:ext>
            </a:extLst>
          </p:cNvPr>
          <p:cNvSpPr>
            <a:spLocks noGrp="1"/>
          </p:cNvSpPr>
          <p:nvPr>
            <p:ph type="title"/>
          </p:nvPr>
        </p:nvSpPr>
        <p:spPr>
          <a:xfrm>
            <a:off x="457200" y="152400"/>
            <a:ext cx="8229600" cy="762000"/>
          </a:xfrm>
        </p:spPr>
        <p:txBody>
          <a:bodyPr/>
          <a:lstStyle/>
          <a:p>
            <a:r>
              <a:rPr lang="en-US" sz="3400" dirty="0">
                <a:solidFill>
                  <a:srgbClr val="CCFFFF"/>
                </a:solidFill>
              </a:rPr>
              <a:t>Jesus’ death – propitiation </a:t>
            </a:r>
          </a:p>
        </p:txBody>
      </p:sp>
      <p:sp>
        <p:nvSpPr>
          <p:cNvPr id="3075" name="Rectangle 3"/>
          <p:cNvSpPr>
            <a:spLocks noGrp="1" noChangeArrowheads="1"/>
          </p:cNvSpPr>
          <p:nvPr>
            <p:ph idx="1"/>
          </p:nvPr>
        </p:nvSpPr>
        <p:spPr>
          <a:xfrm>
            <a:off x="457200" y="838200"/>
            <a:ext cx="8229600" cy="5562600"/>
          </a:xfrm>
        </p:spPr>
        <p:txBody>
          <a:bodyPr/>
          <a:lstStyle/>
          <a:p>
            <a:pPr>
              <a:spcAft>
                <a:spcPts val="0"/>
              </a:spcAft>
              <a:buFont typeface="Arial" panose="020B0604020202020204" pitchFamily="34" charset="0"/>
              <a:buChar char="•"/>
            </a:pPr>
            <a:r>
              <a:rPr lang="en-US" altLang="en-US" sz="3000" dirty="0">
                <a:solidFill>
                  <a:schemeClr val="bg1"/>
                </a:solidFill>
              </a:rPr>
              <a:t>Is.53:5-6</a:t>
            </a:r>
          </a:p>
          <a:p>
            <a:pPr lvl="1">
              <a:spcAft>
                <a:spcPts val="400"/>
              </a:spcAft>
              <a:buFont typeface="Arial" panose="020B0604020202020204" pitchFamily="34" charset="0"/>
              <a:buChar char="•"/>
            </a:pPr>
            <a:r>
              <a:rPr lang="en-US" altLang="en-US" sz="3000" dirty="0">
                <a:solidFill>
                  <a:schemeClr val="bg1"/>
                </a:solidFill>
              </a:rPr>
              <a:t>First effect on God: satisfies holiness/wrath</a:t>
            </a:r>
          </a:p>
          <a:p>
            <a:pPr lvl="1">
              <a:spcAft>
                <a:spcPts val="400"/>
              </a:spcAft>
              <a:buFont typeface="Arial" panose="020B0604020202020204" pitchFamily="34" charset="0"/>
              <a:buChar char="•"/>
            </a:pPr>
            <a:r>
              <a:rPr lang="en-US" altLang="en-US" sz="3000" dirty="0">
                <a:solidFill>
                  <a:srgbClr val="CCFFCC"/>
                </a:solidFill>
              </a:rPr>
              <a:t>Sacrifice</a:t>
            </a:r>
            <a:r>
              <a:rPr lang="en-US" altLang="en-US" sz="3000" dirty="0">
                <a:solidFill>
                  <a:schemeClr val="bg1"/>
                </a:solidFill>
              </a:rPr>
              <a:t> NOT because God does not love sinners  [He gave Son…] – Jn.3:16  </a:t>
            </a:r>
          </a:p>
          <a:p>
            <a:pPr lvl="1">
              <a:spcAft>
                <a:spcPts val="400"/>
              </a:spcAft>
              <a:buFont typeface="Arial" panose="020B0604020202020204" pitchFamily="34" charset="0"/>
              <a:buChar char="•"/>
            </a:pPr>
            <a:r>
              <a:rPr lang="en-US" altLang="en-US" sz="3000" dirty="0">
                <a:solidFill>
                  <a:schemeClr val="bg1"/>
                </a:solidFill>
              </a:rPr>
              <a:t>Hb.2:10, </a:t>
            </a:r>
            <a:r>
              <a:rPr lang="en-US" altLang="en-US" sz="3000" dirty="0">
                <a:solidFill>
                  <a:srgbClr val="CCFFCC"/>
                </a:solidFill>
              </a:rPr>
              <a:t>perfect through suffering</a:t>
            </a:r>
          </a:p>
          <a:p>
            <a:pPr lvl="1">
              <a:spcAft>
                <a:spcPts val="0"/>
              </a:spcAft>
              <a:buFont typeface="Arial" panose="020B0604020202020204" pitchFamily="34" charset="0"/>
              <a:buChar char="•"/>
            </a:pPr>
            <a:r>
              <a:rPr lang="en-US" altLang="en-US" sz="3000" dirty="0">
                <a:solidFill>
                  <a:schemeClr val="bg1"/>
                </a:solidFill>
              </a:rPr>
              <a:t>God is righteous though He pardons the sinner</a:t>
            </a:r>
          </a:p>
        </p:txBody>
      </p:sp>
    </p:spTree>
    <p:extLst>
      <p:ext uri="{BB962C8B-B14F-4D97-AF65-F5344CB8AC3E}">
        <p14:creationId xmlns:p14="http://schemas.microsoft.com/office/powerpoint/2010/main" val="3270918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45F3659-E2DA-4CEE-B76A-52D3293C301C}"/>
              </a:ext>
            </a:extLst>
          </p:cNvPr>
          <p:cNvSpPr/>
          <p:nvPr/>
        </p:nvSpPr>
        <p:spPr>
          <a:xfrm>
            <a:off x="1161854" y="990600"/>
            <a:ext cx="6829719" cy="4572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6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a:t>
            </a:r>
            <a:r>
              <a:rPr kumimoji="0" lang="en-US" sz="2600" b="0" i="0" u="none" strike="noStrike" kern="1200" cap="none" spc="0" normalizeH="0" baseline="0" noProof="0" dirty="0">
                <a:ln>
                  <a:noFill/>
                </a:ln>
                <a:solidFill>
                  <a:schemeClr val="bg1"/>
                </a:solidFill>
                <a:effectLst/>
                <a:uLnTx/>
                <a:uFillTx/>
                <a:latin typeface="Arial"/>
                <a:ea typeface="+mn-ea"/>
                <a:cs typeface="+mn-cs"/>
              </a:rPr>
              <a:t> Jesus: High Priest Forever, Hb.6:20</a:t>
            </a:r>
          </a:p>
        </p:txBody>
      </p:sp>
      <p:sp>
        <p:nvSpPr>
          <p:cNvPr id="3" name="Rectangle 2">
            <a:extLst>
              <a:ext uri="{FF2B5EF4-FFF2-40B4-BE49-F238E27FC236}">
                <a16:creationId xmlns:a16="http://schemas.microsoft.com/office/drawing/2014/main" id="{B3022EF8-432A-AD9A-7799-B4205658BFFB}"/>
              </a:ext>
            </a:extLst>
          </p:cNvPr>
          <p:cNvSpPr/>
          <p:nvPr/>
        </p:nvSpPr>
        <p:spPr>
          <a:xfrm>
            <a:off x="1162638" y="2238865"/>
            <a:ext cx="6829719" cy="11430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rgbClr val="FFFFCC"/>
                </a:solidFill>
                <a:effectLst/>
                <a:uLnTx/>
                <a:uFillTx/>
                <a:latin typeface="Verdana" panose="020B0604030504040204" pitchFamily="34" charset="0"/>
                <a:ea typeface="Verdana" panose="020B0604030504040204" pitchFamily="34" charset="0"/>
              </a:rPr>
              <a:t>III.</a:t>
            </a:r>
            <a:r>
              <a:rPr kumimoji="0" lang="en-US" sz="3100" b="0" i="0" u="none" strike="noStrike" kern="1200" cap="none" spc="0" normalizeH="0" baseline="0" noProof="0" dirty="0">
                <a:ln>
                  <a:noFill/>
                </a:ln>
                <a:solidFill>
                  <a:srgbClr val="FFFFCC"/>
                </a:solidFill>
                <a:effectLst/>
                <a:uLnTx/>
                <a:uFillTx/>
                <a:latin typeface="Arial"/>
                <a:ea typeface="+mn-ea"/>
                <a:cs typeface="+mn-cs"/>
              </a:rPr>
              <a:t> </a:t>
            </a:r>
            <a:r>
              <a:rPr lang="en-US" sz="3600" dirty="0">
                <a:solidFill>
                  <a:srgbClr val="CCFFFF"/>
                </a:solidFill>
                <a:latin typeface="Arial"/>
              </a:rPr>
              <a:t>Is J</a:t>
            </a:r>
            <a:r>
              <a:rPr kumimoji="0" lang="en-US" sz="3600" b="0" i="0" u="none" strike="noStrike" kern="1200" cap="none" spc="0" normalizeH="0" baseline="0" noProof="0" dirty="0" err="1">
                <a:ln>
                  <a:noFill/>
                </a:ln>
                <a:solidFill>
                  <a:srgbClr val="CCFFFF"/>
                </a:solidFill>
                <a:effectLst/>
                <a:uLnTx/>
                <a:uFillTx/>
                <a:latin typeface="Arial"/>
                <a:ea typeface="+mn-ea"/>
                <a:cs typeface="+mn-cs"/>
              </a:rPr>
              <a:t>esus</a:t>
            </a:r>
            <a:r>
              <a:rPr kumimoji="0" lang="en-US" sz="3600" b="0" i="0" u="none" strike="noStrike" kern="1200" cap="none" spc="0" normalizeH="0" baseline="0" noProof="0" dirty="0">
                <a:ln>
                  <a:noFill/>
                </a:ln>
                <a:solidFill>
                  <a:srgbClr val="CCFFFF"/>
                </a:solidFill>
                <a:effectLst/>
                <a:uLnTx/>
                <a:uFillTx/>
                <a:latin typeface="Arial"/>
                <a:ea typeface="+mn-ea"/>
                <a:cs typeface="+mn-cs"/>
              </a:rPr>
              <a:t> Our High Priest?</a:t>
            </a:r>
            <a:endParaRPr kumimoji="0" lang="en-US" sz="3600" b="0" i="0" u="none" strike="noStrike" kern="1200" cap="none" spc="0" normalizeH="0" baseline="0" noProof="0" dirty="0">
              <a:ln>
                <a:noFill/>
              </a:ln>
              <a:solidFill>
                <a:schemeClr val="bg1"/>
              </a:solidFill>
              <a:effectLst/>
              <a:uLnTx/>
              <a:uFillTx/>
              <a:latin typeface="Arial"/>
              <a:ea typeface="+mn-ea"/>
              <a:cs typeface="+mn-cs"/>
            </a:endParaRPr>
          </a:p>
        </p:txBody>
      </p:sp>
      <p:sp>
        <p:nvSpPr>
          <p:cNvPr id="4" name="Rectangle 3">
            <a:extLst>
              <a:ext uri="{FF2B5EF4-FFF2-40B4-BE49-F238E27FC236}">
                <a16:creationId xmlns:a16="http://schemas.microsoft.com/office/drawing/2014/main" id="{467CDFE2-F643-EBEA-EA49-1D9D244573BC}"/>
              </a:ext>
            </a:extLst>
          </p:cNvPr>
          <p:cNvSpPr/>
          <p:nvPr/>
        </p:nvSpPr>
        <p:spPr>
          <a:xfrm>
            <a:off x="1162638" y="1609627"/>
            <a:ext cx="6829719" cy="4572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6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II.</a:t>
            </a:r>
            <a:r>
              <a:rPr kumimoji="0" lang="en-US" sz="2600" b="0" i="0" u="none" strike="noStrike" kern="1200" cap="none" spc="0" normalizeH="0" baseline="0" noProof="0" dirty="0">
                <a:ln>
                  <a:noFill/>
                </a:ln>
                <a:solidFill>
                  <a:schemeClr val="bg1"/>
                </a:solidFill>
                <a:effectLst/>
                <a:uLnTx/>
                <a:uFillTx/>
                <a:latin typeface="Arial"/>
                <a:ea typeface="+mn-ea"/>
                <a:cs typeface="+mn-cs"/>
              </a:rPr>
              <a:t> Jesus: High Priest Sacrifices Himself</a:t>
            </a:r>
          </a:p>
        </p:txBody>
      </p:sp>
    </p:spTree>
    <p:extLst>
      <p:ext uri="{BB962C8B-B14F-4D97-AF65-F5344CB8AC3E}">
        <p14:creationId xmlns:p14="http://schemas.microsoft.com/office/powerpoint/2010/main" val="2562371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57200" y="304800"/>
            <a:ext cx="8229600" cy="6248400"/>
          </a:xfrm>
        </p:spPr>
        <p:txBody>
          <a:bodyPr/>
          <a:lstStyle/>
          <a:p>
            <a:pPr>
              <a:spcAft>
                <a:spcPts val="600"/>
              </a:spcAft>
              <a:buFont typeface="Arial" panose="020B0604020202020204" pitchFamily="34" charset="0"/>
              <a:buChar char="•"/>
            </a:pPr>
            <a:r>
              <a:rPr lang="en-US" altLang="en-US" sz="3000" dirty="0">
                <a:solidFill>
                  <a:schemeClr val="bg1"/>
                </a:solidFill>
              </a:rPr>
              <a:t>Romans 8</a:t>
            </a:r>
            <a:r>
              <a:rPr lang="en-US" altLang="en-US" sz="3000" baseline="30000" dirty="0">
                <a:solidFill>
                  <a:schemeClr val="bg1"/>
                </a:solidFill>
              </a:rPr>
              <a:t>33</a:t>
            </a:r>
            <a:r>
              <a:rPr lang="en-US" altLang="en-US" sz="3000" dirty="0">
                <a:solidFill>
                  <a:schemeClr val="bg1"/>
                </a:solidFill>
              </a:rPr>
              <a:t> </a:t>
            </a:r>
            <a:r>
              <a:rPr lang="en-US" altLang="en-US" sz="3000" dirty="0">
                <a:solidFill>
                  <a:srgbClr val="FFFFCC"/>
                </a:solidFill>
              </a:rPr>
              <a:t>Who shall bring a charge against God’s elect?  It is God who justifies</a:t>
            </a:r>
          </a:p>
          <a:p>
            <a:pPr lvl="1">
              <a:spcAft>
                <a:spcPts val="900"/>
              </a:spcAft>
              <a:buFont typeface="Arial" panose="020B0604020202020204" pitchFamily="34" charset="0"/>
              <a:buChar char="•"/>
            </a:pPr>
            <a:r>
              <a:rPr lang="en-US" altLang="en-US" sz="3000" dirty="0">
                <a:solidFill>
                  <a:schemeClr val="bg1"/>
                </a:solidFill>
              </a:rPr>
              <a:t>Satan: accuser of our brethren – </a:t>
            </a:r>
          </a:p>
          <a:p>
            <a:pPr lvl="1">
              <a:spcAft>
                <a:spcPts val="900"/>
              </a:spcAft>
              <a:buFont typeface="Arial" panose="020B0604020202020204" pitchFamily="34" charset="0"/>
              <a:buChar char="•"/>
            </a:pPr>
            <a:r>
              <a:rPr lang="en-US" altLang="en-US" sz="3000" dirty="0">
                <a:solidFill>
                  <a:schemeClr val="bg1"/>
                </a:solidFill>
              </a:rPr>
              <a:t>Rv.12</a:t>
            </a:r>
            <a:r>
              <a:rPr lang="en-US" altLang="en-US" sz="3000" baseline="30000" dirty="0">
                <a:solidFill>
                  <a:schemeClr val="bg1"/>
                </a:solidFill>
              </a:rPr>
              <a:t>10</a:t>
            </a:r>
            <a:r>
              <a:rPr lang="en-US" altLang="en-US" sz="3000" dirty="0">
                <a:solidFill>
                  <a:schemeClr val="bg1"/>
                </a:solidFill>
              </a:rPr>
              <a:t> </a:t>
            </a:r>
            <a:r>
              <a:rPr lang="en-US" altLang="en-US" sz="3000" dirty="0">
                <a:solidFill>
                  <a:srgbClr val="FFFFCC"/>
                </a:solidFill>
              </a:rPr>
              <a:t>Then I heard a loud voice saying in heaven, Now salvation, and strength, and the kingdom of our God, and the power of His Christ have come, for the accuser of our brethren, who accused them before our God day and night, has been cast down</a:t>
            </a:r>
          </a:p>
        </p:txBody>
      </p:sp>
    </p:spTree>
    <p:extLst>
      <p:ext uri="{BB962C8B-B14F-4D97-AF65-F5344CB8AC3E}">
        <p14:creationId xmlns:p14="http://schemas.microsoft.com/office/powerpoint/2010/main" val="1474087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57200" y="304800"/>
            <a:ext cx="8229600" cy="6248400"/>
          </a:xfrm>
        </p:spPr>
        <p:txBody>
          <a:bodyPr/>
          <a:lstStyle/>
          <a:p>
            <a:pPr>
              <a:spcAft>
                <a:spcPts val="0"/>
              </a:spcAft>
              <a:buFont typeface="Arial" panose="020B0604020202020204" pitchFamily="34" charset="0"/>
              <a:buChar char="•"/>
            </a:pPr>
            <a:r>
              <a:rPr lang="en-US" altLang="en-US" sz="3000" dirty="0">
                <a:solidFill>
                  <a:schemeClr val="bg1"/>
                </a:solidFill>
              </a:rPr>
              <a:t>Lk.22:31-34,</a:t>
            </a:r>
            <a:r>
              <a:rPr lang="en-US" altLang="en-US" sz="3000" dirty="0">
                <a:solidFill>
                  <a:srgbClr val="FFFFCC"/>
                </a:solidFill>
              </a:rPr>
              <a:t> can we defeat </a:t>
            </a:r>
            <a:r>
              <a:rPr lang="en-US" altLang="en-US" sz="3000" dirty="0" err="1">
                <a:solidFill>
                  <a:srgbClr val="FFFFCC"/>
                </a:solidFill>
              </a:rPr>
              <a:t>satan</a:t>
            </a:r>
            <a:r>
              <a:rPr lang="en-US" altLang="en-US" sz="3000" dirty="0">
                <a:solidFill>
                  <a:srgbClr val="FFFFCC"/>
                </a:solidFill>
              </a:rPr>
              <a:t> alone?</a:t>
            </a:r>
          </a:p>
          <a:p>
            <a:pPr lvl="1">
              <a:spcBef>
                <a:spcPts val="600"/>
              </a:spcBef>
              <a:spcAft>
                <a:spcPts val="300"/>
              </a:spcAft>
              <a:buFont typeface="Arial" panose="020B0604020202020204" pitchFamily="34" charset="0"/>
              <a:buChar char="•"/>
            </a:pPr>
            <a:r>
              <a:rPr lang="en-US" altLang="en-US" sz="3000" dirty="0">
                <a:solidFill>
                  <a:srgbClr val="CCECFF"/>
                </a:solidFill>
              </a:rPr>
              <a:t>God justifies</a:t>
            </a:r>
          </a:p>
          <a:p>
            <a:pPr lvl="1">
              <a:spcBef>
                <a:spcPts val="300"/>
              </a:spcBef>
              <a:spcAft>
                <a:spcPts val="0"/>
              </a:spcAft>
              <a:buFont typeface="Arial" panose="020B0604020202020204" pitchFamily="34" charset="0"/>
              <a:buChar char="•"/>
            </a:pPr>
            <a:r>
              <a:rPr lang="en-US" altLang="en-US" sz="3000" dirty="0">
                <a:solidFill>
                  <a:srgbClr val="CCECFF"/>
                </a:solidFill>
              </a:rPr>
              <a:t>Jesus died, was raised, now advocates / intercedes</a:t>
            </a:r>
          </a:p>
        </p:txBody>
      </p:sp>
    </p:spTree>
    <p:extLst>
      <p:ext uri="{BB962C8B-B14F-4D97-AF65-F5344CB8AC3E}">
        <p14:creationId xmlns:p14="http://schemas.microsoft.com/office/powerpoint/2010/main" val="3827988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57200" y="457200"/>
            <a:ext cx="8229600" cy="6019800"/>
          </a:xfrm>
        </p:spPr>
        <p:txBody>
          <a:bodyPr/>
          <a:lstStyle/>
          <a:p>
            <a:pPr marL="395288" indent="-395288">
              <a:spcAft>
                <a:spcPts val="600"/>
              </a:spcAft>
              <a:buNone/>
            </a:pPr>
            <a:r>
              <a:rPr lang="en-US" altLang="en-US" sz="3000" dirty="0">
                <a:solidFill>
                  <a:schemeClr val="bg1"/>
                </a:solidFill>
              </a:rPr>
              <a:t>Rv.1</a:t>
            </a:r>
            <a:r>
              <a:rPr lang="en-US" altLang="en-US" sz="3000" baseline="30000" dirty="0">
                <a:solidFill>
                  <a:schemeClr val="bg1"/>
                </a:solidFill>
              </a:rPr>
              <a:t>5</a:t>
            </a:r>
            <a:r>
              <a:rPr lang="en-US" altLang="en-US" sz="3000" dirty="0">
                <a:solidFill>
                  <a:schemeClr val="bg1"/>
                </a:solidFill>
              </a:rPr>
              <a:t> </a:t>
            </a:r>
            <a:r>
              <a:rPr lang="en-US" altLang="en-US" sz="3000" dirty="0">
                <a:solidFill>
                  <a:srgbClr val="FFFFCC"/>
                </a:solidFill>
              </a:rPr>
              <a:t>from Jesus Christ, the faithful witness, the firstborn from the dead, and the ruler over the kings of the earth.  To Him who loved us and washed us from our sins in His own blood,</a:t>
            </a:r>
            <a:r>
              <a:rPr lang="en-US" altLang="en-US" sz="3000" dirty="0">
                <a:solidFill>
                  <a:srgbClr val="CCFFCC"/>
                </a:solidFill>
              </a:rPr>
              <a:t>   </a:t>
            </a:r>
            <a:r>
              <a:rPr lang="en-US" altLang="en-US" sz="3000" baseline="30000" dirty="0">
                <a:solidFill>
                  <a:schemeClr val="bg1"/>
                </a:solidFill>
              </a:rPr>
              <a:t>6</a:t>
            </a:r>
            <a:r>
              <a:rPr lang="en-US" altLang="en-US" sz="3000" dirty="0">
                <a:solidFill>
                  <a:srgbClr val="CCFFCC"/>
                </a:solidFill>
              </a:rPr>
              <a:t> </a:t>
            </a:r>
            <a:r>
              <a:rPr lang="en-US" altLang="en-US" sz="3000" dirty="0">
                <a:solidFill>
                  <a:srgbClr val="FFFFCC"/>
                </a:solidFill>
              </a:rPr>
              <a:t>and has made us kings and priests to His God and Father, to Him be glory and dominion forever and ever.  Amen</a:t>
            </a:r>
          </a:p>
          <a:p>
            <a:pPr marL="395288" indent="-395288">
              <a:spcAft>
                <a:spcPts val="400"/>
              </a:spcAft>
              <a:buNone/>
            </a:pPr>
            <a:r>
              <a:rPr lang="en-US" altLang="en-US" sz="3000" dirty="0">
                <a:solidFill>
                  <a:schemeClr val="bg1"/>
                </a:solidFill>
              </a:rPr>
              <a:t>1 Pt.2</a:t>
            </a:r>
            <a:r>
              <a:rPr lang="en-US" altLang="en-US" sz="3000" baseline="30000" dirty="0">
                <a:solidFill>
                  <a:schemeClr val="bg1"/>
                </a:solidFill>
              </a:rPr>
              <a:t>9</a:t>
            </a:r>
            <a:r>
              <a:rPr lang="en-US" altLang="en-US" sz="3000" dirty="0">
                <a:solidFill>
                  <a:schemeClr val="bg1"/>
                </a:solidFill>
              </a:rPr>
              <a:t>, kingdom, priests </a:t>
            </a:r>
            <a:r>
              <a:rPr lang="en-US" altLang="en-US" sz="3000" dirty="0">
                <a:solidFill>
                  <a:srgbClr val="FFFFCC"/>
                </a:solidFill>
              </a:rPr>
              <a:t>… </a:t>
            </a:r>
            <a:r>
              <a:rPr lang="en-US" altLang="en-US" sz="3000" dirty="0">
                <a:solidFill>
                  <a:schemeClr val="bg1"/>
                </a:solidFill>
              </a:rPr>
              <a:t>royal priesthood –</a:t>
            </a:r>
          </a:p>
          <a:p>
            <a:pPr marL="395288" indent="-395288">
              <a:spcAft>
                <a:spcPts val="400"/>
              </a:spcAft>
              <a:buNone/>
            </a:pPr>
            <a:r>
              <a:rPr lang="en-US" altLang="en-US" sz="3000" dirty="0">
                <a:solidFill>
                  <a:schemeClr val="bg1"/>
                </a:solidFill>
              </a:rPr>
              <a:t>   Ex.19:6</a:t>
            </a:r>
          </a:p>
          <a:p>
            <a:pPr marL="395288" indent="-395288">
              <a:spcAft>
                <a:spcPts val="400"/>
              </a:spcAft>
              <a:buNone/>
            </a:pPr>
            <a:endParaRPr lang="en-US" altLang="en-US" sz="3000" dirty="0">
              <a:solidFill>
                <a:srgbClr val="FFFFCC"/>
              </a:solidFill>
            </a:endParaRPr>
          </a:p>
          <a:p>
            <a:pPr marL="395288" indent="-395288">
              <a:spcAft>
                <a:spcPts val="400"/>
              </a:spcAft>
              <a:buNone/>
            </a:pPr>
            <a:endParaRPr lang="en-US" altLang="en-US" sz="3000" dirty="0">
              <a:solidFill>
                <a:srgbClr val="CCFFCC"/>
              </a:solidFill>
            </a:endParaRPr>
          </a:p>
          <a:p>
            <a:pPr marL="395288" indent="-395288">
              <a:spcAft>
                <a:spcPts val="400"/>
              </a:spcAft>
              <a:buNone/>
            </a:pPr>
            <a:endParaRPr lang="en-US" altLang="en-US" sz="3000" dirty="0">
              <a:solidFill>
                <a:srgbClr val="CCFFCC"/>
              </a:solidFill>
            </a:endParaRPr>
          </a:p>
          <a:p>
            <a:pPr marL="395288" indent="-395288">
              <a:spcAft>
                <a:spcPts val="400"/>
              </a:spcAft>
              <a:buNone/>
            </a:pPr>
            <a:endParaRPr lang="en-US" altLang="en-US" sz="3100" dirty="0">
              <a:solidFill>
                <a:schemeClr val="bg1"/>
              </a:solidFill>
            </a:endParaRPr>
          </a:p>
        </p:txBody>
      </p:sp>
      <p:graphicFrame>
        <p:nvGraphicFramePr>
          <p:cNvPr id="2" name="Table 2">
            <a:extLst>
              <a:ext uri="{FF2B5EF4-FFF2-40B4-BE49-F238E27FC236}">
                <a16:creationId xmlns:a16="http://schemas.microsoft.com/office/drawing/2014/main" id="{97140186-BCC9-C114-D28A-4B9AFCC95BB0}"/>
              </a:ext>
            </a:extLst>
          </p:cNvPr>
          <p:cNvGraphicFramePr>
            <a:graphicFrameLocks noGrp="1"/>
          </p:cNvGraphicFramePr>
          <p:nvPr>
            <p:extLst>
              <p:ext uri="{D42A27DB-BD31-4B8C-83A1-F6EECF244321}">
                <p14:modId xmlns:p14="http://schemas.microsoft.com/office/powerpoint/2010/main" val="444767713"/>
              </p:ext>
            </p:extLst>
          </p:nvPr>
        </p:nvGraphicFramePr>
        <p:xfrm>
          <a:off x="515112" y="5029200"/>
          <a:ext cx="8113776" cy="944880"/>
        </p:xfrm>
        <a:graphic>
          <a:graphicData uri="http://schemas.openxmlformats.org/drawingml/2006/table">
            <a:tbl>
              <a:tblPr firstRow="1" bandRow="1">
                <a:tableStyleId>{5C22544A-7EE6-4342-B048-85BDC9FD1C3A}</a:tableStyleId>
              </a:tblPr>
              <a:tblGrid>
                <a:gridCol w="2456688">
                  <a:extLst>
                    <a:ext uri="{9D8B030D-6E8A-4147-A177-3AD203B41FA5}">
                      <a16:colId xmlns:a16="http://schemas.microsoft.com/office/drawing/2014/main" val="2014389722"/>
                    </a:ext>
                  </a:extLst>
                </a:gridCol>
                <a:gridCol w="3200400">
                  <a:extLst>
                    <a:ext uri="{9D8B030D-6E8A-4147-A177-3AD203B41FA5}">
                      <a16:colId xmlns:a16="http://schemas.microsoft.com/office/drawing/2014/main" val="3936293144"/>
                    </a:ext>
                  </a:extLst>
                </a:gridCol>
                <a:gridCol w="2456688">
                  <a:extLst>
                    <a:ext uri="{9D8B030D-6E8A-4147-A177-3AD203B41FA5}">
                      <a16:colId xmlns:a16="http://schemas.microsoft.com/office/drawing/2014/main" val="3425202237"/>
                    </a:ext>
                  </a:extLst>
                </a:gridCol>
              </a:tblGrid>
              <a:tr h="675640">
                <a:tc>
                  <a:txBody>
                    <a:bodyPr/>
                    <a:lstStyle/>
                    <a:p>
                      <a:pPr algn="ctr"/>
                      <a:r>
                        <a:rPr lang="en-US" sz="2800" b="0" dirty="0">
                          <a:solidFill>
                            <a:srgbClr val="CCFFFF"/>
                          </a:solidFill>
                        </a:rPr>
                        <a:t>OT priests</a:t>
                      </a:r>
                    </a:p>
                  </a:txBody>
                  <a:tcPr marL="121706" marR="121706" anchor="ctr">
                    <a:solidFill>
                      <a:schemeClr val="tx1"/>
                    </a:solidFill>
                  </a:tcPr>
                </a:tc>
                <a:tc>
                  <a:txBody>
                    <a:bodyPr/>
                    <a:lstStyle/>
                    <a:p>
                      <a:pPr algn="ctr"/>
                      <a:r>
                        <a:rPr lang="en-US" sz="2800" b="0" dirty="0">
                          <a:solidFill>
                            <a:srgbClr val="FFC000"/>
                          </a:solidFill>
                        </a:rPr>
                        <a:t>Jesus:</a:t>
                      </a:r>
                      <a:br>
                        <a:rPr lang="en-US" sz="2800" b="0" dirty="0">
                          <a:solidFill>
                            <a:srgbClr val="FFC000"/>
                          </a:solidFill>
                        </a:rPr>
                      </a:br>
                      <a:r>
                        <a:rPr lang="en-US" sz="2800" b="0" dirty="0">
                          <a:solidFill>
                            <a:srgbClr val="FFC000"/>
                          </a:solidFill>
                        </a:rPr>
                        <a:t>High priest</a:t>
                      </a:r>
                    </a:p>
                  </a:txBody>
                  <a:tcPr marL="121706" marR="121706">
                    <a:solidFill>
                      <a:schemeClr val="tx1"/>
                    </a:solidFill>
                  </a:tcPr>
                </a:tc>
                <a:tc>
                  <a:txBody>
                    <a:bodyPr/>
                    <a:lstStyle/>
                    <a:p>
                      <a:pPr algn="ctr"/>
                      <a:r>
                        <a:rPr lang="en-US" sz="2800" b="0" dirty="0">
                          <a:solidFill>
                            <a:srgbClr val="CCFFCC"/>
                          </a:solidFill>
                        </a:rPr>
                        <a:t>Christians: priests</a:t>
                      </a:r>
                    </a:p>
                  </a:txBody>
                  <a:tcPr marL="121706" marR="121706">
                    <a:solidFill>
                      <a:schemeClr val="tx1"/>
                    </a:solidFill>
                  </a:tcPr>
                </a:tc>
                <a:extLst>
                  <a:ext uri="{0D108BD9-81ED-4DB2-BD59-A6C34878D82A}">
                    <a16:rowId xmlns:a16="http://schemas.microsoft.com/office/drawing/2014/main" val="1029837690"/>
                  </a:ext>
                </a:extLst>
              </a:tr>
            </a:tbl>
          </a:graphicData>
        </a:graphic>
      </p:graphicFrame>
    </p:spTree>
    <p:extLst>
      <p:ext uri="{BB962C8B-B14F-4D97-AF65-F5344CB8AC3E}">
        <p14:creationId xmlns:p14="http://schemas.microsoft.com/office/powerpoint/2010/main" val="1534902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57200" y="457200"/>
            <a:ext cx="8229600" cy="6019800"/>
          </a:xfrm>
        </p:spPr>
        <p:txBody>
          <a:bodyPr/>
          <a:lstStyle/>
          <a:p>
            <a:pPr marL="395288" indent="-395288">
              <a:spcAft>
                <a:spcPts val="400"/>
              </a:spcAft>
              <a:buNone/>
            </a:pPr>
            <a:r>
              <a:rPr lang="en-US" altLang="en-US" sz="3000" dirty="0">
                <a:solidFill>
                  <a:srgbClr val="CCFFCC"/>
                </a:solidFill>
              </a:rPr>
              <a:t>Jesus, the King – all powerful to save…but power alone is not enough</a:t>
            </a:r>
          </a:p>
          <a:p>
            <a:pPr lvl="1">
              <a:spcAft>
                <a:spcPts val="400"/>
              </a:spcAft>
              <a:buFont typeface="Arial" panose="020B0604020202020204" pitchFamily="34" charset="0"/>
              <a:buChar char="•"/>
            </a:pPr>
            <a:r>
              <a:rPr lang="en-US" altLang="en-US" dirty="0">
                <a:solidFill>
                  <a:schemeClr val="bg1"/>
                </a:solidFill>
              </a:rPr>
              <a:t>Marshal may pity murderer, set him free</a:t>
            </a:r>
            <a:r>
              <a:rPr lang="en-US" altLang="en-US" sz="2600" dirty="0">
                <a:solidFill>
                  <a:schemeClr val="bg1"/>
                </a:solidFill>
              </a:rPr>
              <a:t>…</a:t>
            </a:r>
          </a:p>
          <a:p>
            <a:pPr marL="395288" indent="-395288">
              <a:spcAft>
                <a:spcPts val="400"/>
              </a:spcAft>
              <a:buNone/>
            </a:pPr>
            <a:r>
              <a:rPr lang="en-US" altLang="en-US" sz="3000" dirty="0">
                <a:solidFill>
                  <a:srgbClr val="CCFFFF"/>
                </a:solidFill>
              </a:rPr>
              <a:t>To save us, Jesus the King must also be Jesus the Priest</a:t>
            </a:r>
          </a:p>
          <a:p>
            <a:pPr marL="395288" indent="-395288">
              <a:spcAft>
                <a:spcPts val="400"/>
              </a:spcAft>
              <a:buNone/>
            </a:pPr>
            <a:endParaRPr lang="en-US" altLang="en-US" sz="3000" dirty="0">
              <a:solidFill>
                <a:srgbClr val="FFFFCC"/>
              </a:solidFill>
            </a:endParaRPr>
          </a:p>
          <a:p>
            <a:pPr marL="395288" indent="-395288">
              <a:spcAft>
                <a:spcPts val="400"/>
              </a:spcAft>
              <a:buNone/>
            </a:pPr>
            <a:endParaRPr lang="en-US" altLang="en-US" sz="3000" dirty="0">
              <a:solidFill>
                <a:srgbClr val="CCFFCC"/>
              </a:solidFill>
            </a:endParaRPr>
          </a:p>
          <a:p>
            <a:pPr marL="395288" indent="-395288">
              <a:spcAft>
                <a:spcPts val="400"/>
              </a:spcAft>
              <a:buNone/>
            </a:pPr>
            <a:endParaRPr lang="en-US" altLang="en-US" sz="3000" dirty="0">
              <a:solidFill>
                <a:srgbClr val="CCFFCC"/>
              </a:solidFill>
            </a:endParaRPr>
          </a:p>
          <a:p>
            <a:pPr marL="395288" indent="-395288">
              <a:spcAft>
                <a:spcPts val="400"/>
              </a:spcAft>
              <a:buNone/>
            </a:pPr>
            <a:endParaRPr lang="en-US" altLang="en-US" sz="3100" dirty="0">
              <a:solidFill>
                <a:schemeClr val="bg1"/>
              </a:solidFill>
            </a:endParaRPr>
          </a:p>
        </p:txBody>
      </p:sp>
    </p:spTree>
    <p:extLst>
      <p:ext uri="{BB962C8B-B14F-4D97-AF65-F5344CB8AC3E}">
        <p14:creationId xmlns:p14="http://schemas.microsoft.com/office/powerpoint/2010/main" val="3767746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Christ our Priest . . .</a:t>
            </a:r>
          </a:p>
        </p:txBody>
      </p:sp>
      <p:sp>
        <p:nvSpPr>
          <p:cNvPr id="3075" name="Rectangle 3"/>
          <p:cNvSpPr>
            <a:spLocks noGrp="1" noChangeArrowheads="1"/>
          </p:cNvSpPr>
          <p:nvPr>
            <p:ph type="body" idx="1"/>
          </p:nvPr>
        </p:nvSpPr>
        <p:spPr>
          <a:xfrm>
            <a:off x="362146" y="914400"/>
            <a:ext cx="8419708" cy="5562600"/>
          </a:xfrm>
        </p:spPr>
        <p:txBody>
          <a:bodyPr/>
          <a:lstStyle/>
          <a:p>
            <a:pPr>
              <a:spcAft>
                <a:spcPts val="600"/>
              </a:spcAft>
              <a:buFont typeface="Arial" panose="020B0604020202020204" pitchFamily="34" charset="0"/>
              <a:buChar char="•"/>
            </a:pPr>
            <a:r>
              <a:rPr lang="en-US" altLang="en-US" sz="3000" dirty="0">
                <a:solidFill>
                  <a:schemeClr val="bg1"/>
                </a:solidFill>
              </a:rPr>
              <a:t>Hb.1:1-3 – </a:t>
            </a:r>
            <a:r>
              <a:rPr lang="en-US" altLang="en-US" sz="3000" dirty="0">
                <a:solidFill>
                  <a:srgbClr val="CCFFFF"/>
                </a:solidFill>
              </a:rPr>
              <a:t>purged our sins</a:t>
            </a:r>
          </a:p>
          <a:p>
            <a:pPr>
              <a:spcAft>
                <a:spcPts val="600"/>
              </a:spcAft>
              <a:buFont typeface="Arial" panose="020B0604020202020204" pitchFamily="34" charset="0"/>
              <a:buChar char="•"/>
            </a:pPr>
            <a:r>
              <a:rPr lang="en-US" altLang="en-US" sz="3000" dirty="0">
                <a:solidFill>
                  <a:schemeClr val="bg1"/>
                </a:solidFill>
              </a:rPr>
              <a:t>Hb.2:17 – </a:t>
            </a:r>
            <a:r>
              <a:rPr lang="en-US" altLang="en-US" sz="3000" dirty="0">
                <a:solidFill>
                  <a:srgbClr val="CCFFFF"/>
                </a:solidFill>
              </a:rPr>
              <a:t>merciful / faithful High Priest</a:t>
            </a:r>
          </a:p>
          <a:p>
            <a:pPr marL="0" indent="0">
              <a:spcAft>
                <a:spcPts val="600"/>
              </a:spcAft>
              <a:buNone/>
            </a:pPr>
            <a:r>
              <a:rPr lang="en-US" altLang="en-US" sz="3000" dirty="0">
                <a:solidFill>
                  <a:schemeClr val="bg1"/>
                </a:solidFill>
              </a:rPr>
              <a:t>    </a:t>
            </a:r>
            <a:r>
              <a:rPr lang="en-US" altLang="en-US" sz="2400" dirty="0">
                <a:solidFill>
                  <a:srgbClr val="CCECFF"/>
                </a:solidFill>
              </a:rPr>
              <a:t>1.  </a:t>
            </a:r>
            <a:r>
              <a:rPr lang="en-US" altLang="en-US" sz="3000" dirty="0">
                <a:solidFill>
                  <a:srgbClr val="FFFFCC"/>
                </a:solidFill>
              </a:rPr>
              <a:t>Priest aids sinners</a:t>
            </a:r>
          </a:p>
          <a:p>
            <a:pPr marL="857250" indent="-857250">
              <a:spcAft>
                <a:spcPts val="600"/>
              </a:spcAft>
              <a:buNone/>
            </a:pPr>
            <a:r>
              <a:rPr lang="en-US" altLang="en-US" sz="3000" dirty="0">
                <a:solidFill>
                  <a:schemeClr val="bg1"/>
                </a:solidFill>
              </a:rPr>
              <a:t>    </a:t>
            </a:r>
            <a:r>
              <a:rPr lang="en-US" altLang="en-US" sz="2400" dirty="0">
                <a:solidFill>
                  <a:srgbClr val="CCECFF"/>
                </a:solidFill>
              </a:rPr>
              <a:t>2.  </a:t>
            </a:r>
            <a:r>
              <a:rPr lang="en-US" altLang="en-US" sz="3000" dirty="0">
                <a:solidFill>
                  <a:srgbClr val="FFFFCC"/>
                </a:solidFill>
              </a:rPr>
              <a:t>Priest: one who can offer a sacrifice that God will accept</a:t>
            </a:r>
          </a:p>
          <a:p>
            <a:pPr marL="0" indent="0">
              <a:spcAft>
                <a:spcPts val="600"/>
              </a:spcAft>
              <a:buNone/>
            </a:pPr>
            <a:endParaRPr lang="en-US" altLang="en-US" sz="3000" dirty="0">
              <a:solidFill>
                <a:srgbClr val="CCFFFF"/>
              </a:solidFill>
            </a:endParaRPr>
          </a:p>
          <a:p>
            <a:pPr marL="0" indent="0">
              <a:spcAft>
                <a:spcPts val="0"/>
              </a:spcAft>
              <a:buNone/>
            </a:pPr>
            <a:endParaRPr lang="en-US" altLang="en-US" sz="3100" dirty="0">
              <a:solidFill>
                <a:schemeClr val="bg1"/>
              </a:solidFill>
            </a:endParaRPr>
          </a:p>
        </p:txBody>
      </p:sp>
    </p:spTree>
    <p:extLst>
      <p:ext uri="{BB962C8B-B14F-4D97-AF65-F5344CB8AC3E}">
        <p14:creationId xmlns:p14="http://schemas.microsoft.com/office/powerpoint/2010/main" val="296071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45F3659-E2DA-4CEE-B76A-52D3293C301C}"/>
              </a:ext>
            </a:extLst>
          </p:cNvPr>
          <p:cNvSpPr/>
          <p:nvPr/>
        </p:nvSpPr>
        <p:spPr>
          <a:xfrm>
            <a:off x="1161854" y="990600"/>
            <a:ext cx="6829719" cy="11430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rgbClr val="FFFFCC"/>
                </a:solidFill>
                <a:effectLst/>
                <a:uLnTx/>
                <a:uFillTx/>
                <a:latin typeface="Verdana" panose="020B0604030504040204" pitchFamily="34" charset="0"/>
                <a:ea typeface="Verdana" panose="020B0604030504040204" pitchFamily="34" charset="0"/>
              </a:rPr>
              <a:t>I.</a:t>
            </a:r>
            <a:r>
              <a:rPr kumimoji="0" lang="en-US" sz="3100" b="0" i="0" u="none" strike="noStrike" kern="1200" cap="none" spc="0" normalizeH="0" baseline="0" noProof="0" dirty="0">
                <a:ln>
                  <a:noFill/>
                </a:ln>
                <a:solidFill>
                  <a:srgbClr val="FFFFCC"/>
                </a:solidFill>
                <a:effectLst/>
                <a:uLnTx/>
                <a:uFillTx/>
                <a:latin typeface="Arial"/>
                <a:ea typeface="+mn-ea"/>
                <a:cs typeface="+mn-cs"/>
              </a:rPr>
              <a:t> </a:t>
            </a:r>
            <a:r>
              <a:rPr kumimoji="0" lang="en-US" sz="3600" b="0" i="0" u="none" strike="noStrike" kern="1200" cap="none" spc="0" normalizeH="0" baseline="0" noProof="0" dirty="0">
                <a:ln>
                  <a:noFill/>
                </a:ln>
                <a:solidFill>
                  <a:srgbClr val="CCFFFF"/>
                </a:solidFill>
                <a:effectLst/>
                <a:uLnTx/>
                <a:uFillTx/>
                <a:latin typeface="Arial"/>
                <a:ea typeface="+mn-ea"/>
                <a:cs typeface="+mn-cs"/>
              </a:rPr>
              <a:t>Jesus: High Priest Forever, </a:t>
            </a:r>
            <a:r>
              <a:rPr kumimoji="0" lang="en-US" sz="3100" b="0" i="0" u="none" strike="noStrike" kern="1200" cap="none" spc="0" normalizeH="0" baseline="0" noProof="0" dirty="0">
                <a:ln>
                  <a:noFill/>
                </a:ln>
                <a:solidFill>
                  <a:schemeClr val="bg1"/>
                </a:solidFill>
                <a:effectLst/>
                <a:uLnTx/>
                <a:uFillTx/>
                <a:latin typeface="Arial"/>
                <a:ea typeface="+mn-ea"/>
                <a:cs typeface="+mn-cs"/>
              </a:rPr>
              <a:t>Hb.6:20</a:t>
            </a:r>
          </a:p>
        </p:txBody>
      </p:sp>
      <p:sp>
        <p:nvSpPr>
          <p:cNvPr id="3" name="Rectangle 2">
            <a:extLst>
              <a:ext uri="{FF2B5EF4-FFF2-40B4-BE49-F238E27FC236}">
                <a16:creationId xmlns:a16="http://schemas.microsoft.com/office/drawing/2014/main" id="{10783D5E-F8FD-9109-F0E8-AD8671AC77B3}"/>
              </a:ext>
            </a:extLst>
          </p:cNvPr>
          <p:cNvSpPr/>
          <p:nvPr/>
        </p:nvSpPr>
        <p:spPr>
          <a:xfrm>
            <a:off x="1307864" y="2590800"/>
            <a:ext cx="6546342" cy="1905001"/>
          </a:xfrm>
          <a:prstGeom prst="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solidFill>
                  <a:srgbClr val="CCECFF"/>
                </a:solidFill>
              </a:rPr>
              <a:t>…where the forerunner has entered for us, even Jesus, having become High Priest forever according to the order of Melchizedek</a:t>
            </a:r>
            <a:endParaRPr lang="en-US" dirty="0">
              <a:solidFill>
                <a:srgbClr val="CCECFF"/>
              </a:solidFill>
            </a:endParaRPr>
          </a:p>
        </p:txBody>
      </p:sp>
    </p:spTree>
    <p:extLst>
      <p:ext uri="{BB962C8B-B14F-4D97-AF65-F5344CB8AC3E}">
        <p14:creationId xmlns:p14="http://schemas.microsoft.com/office/powerpoint/2010/main" val="2145831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Sin separates from God </a:t>
            </a:r>
          </a:p>
        </p:txBody>
      </p:sp>
      <p:sp>
        <p:nvSpPr>
          <p:cNvPr id="3075" name="Rectangle 3"/>
          <p:cNvSpPr>
            <a:spLocks noGrp="1" noChangeArrowheads="1"/>
          </p:cNvSpPr>
          <p:nvPr>
            <p:ph type="body" idx="1"/>
          </p:nvPr>
        </p:nvSpPr>
        <p:spPr>
          <a:xfrm>
            <a:off x="362146" y="838200"/>
            <a:ext cx="8419708" cy="5562600"/>
          </a:xfrm>
        </p:spPr>
        <p:txBody>
          <a:bodyPr/>
          <a:lstStyle/>
          <a:p>
            <a:pPr>
              <a:spcAft>
                <a:spcPts val="600"/>
              </a:spcAft>
              <a:buFont typeface="Arial" panose="020B0604020202020204" pitchFamily="34" charset="0"/>
              <a:buChar char="•"/>
            </a:pPr>
            <a:r>
              <a:rPr lang="en-US" altLang="en-US" sz="3000" dirty="0">
                <a:solidFill>
                  <a:srgbClr val="FFFFCC"/>
                </a:solidFill>
              </a:rPr>
              <a:t>Gn.3;  Is.59:1-2</a:t>
            </a:r>
          </a:p>
          <a:p>
            <a:pPr>
              <a:spcAft>
                <a:spcPts val="0"/>
              </a:spcAft>
              <a:buFont typeface="Arial" panose="020B0604020202020204" pitchFamily="34" charset="0"/>
              <a:buChar char="•"/>
            </a:pPr>
            <a:r>
              <a:rPr lang="en-US" altLang="en-US" sz="3000" dirty="0">
                <a:solidFill>
                  <a:srgbClr val="CCFFCC"/>
                </a:solidFill>
              </a:rPr>
              <a:t>OT sacrifices could restore God’s favor – His wrath was averted by Jesus (propitiation)</a:t>
            </a:r>
          </a:p>
          <a:p>
            <a:pPr lvl="1">
              <a:spcAft>
                <a:spcPts val="600"/>
              </a:spcAft>
              <a:buFont typeface="Arial" panose="020B0604020202020204" pitchFamily="34" charset="0"/>
              <a:buChar char="•"/>
            </a:pPr>
            <a:r>
              <a:rPr lang="en-US" altLang="en-US" sz="3000" dirty="0">
                <a:solidFill>
                  <a:schemeClr val="bg1"/>
                </a:solidFill>
              </a:rPr>
              <a:t>Gn.4</a:t>
            </a:r>
            <a:r>
              <a:rPr lang="en-US" altLang="en-US" sz="3000" baseline="30000" dirty="0">
                <a:solidFill>
                  <a:schemeClr val="bg1"/>
                </a:solidFill>
              </a:rPr>
              <a:t>4</a:t>
            </a:r>
            <a:r>
              <a:rPr lang="en-US" altLang="en-US" sz="3000" dirty="0">
                <a:solidFill>
                  <a:schemeClr val="bg1"/>
                </a:solidFill>
              </a:rPr>
              <a:t>, first blood sacrifice – Hb.11</a:t>
            </a:r>
            <a:r>
              <a:rPr lang="en-US" altLang="en-US" sz="3000" baseline="30000" dirty="0">
                <a:solidFill>
                  <a:schemeClr val="bg1"/>
                </a:solidFill>
              </a:rPr>
              <a:t>4</a:t>
            </a:r>
            <a:r>
              <a:rPr lang="en-US" altLang="en-US" sz="3000" dirty="0">
                <a:solidFill>
                  <a:schemeClr val="bg1"/>
                </a:solidFill>
              </a:rPr>
              <a:t>, by faith</a:t>
            </a:r>
          </a:p>
          <a:p>
            <a:pPr lvl="1">
              <a:spcAft>
                <a:spcPts val="600"/>
              </a:spcAft>
              <a:buFont typeface="Arial" panose="020B0604020202020204" pitchFamily="34" charset="0"/>
              <a:buChar char="•"/>
            </a:pPr>
            <a:r>
              <a:rPr lang="en-US" altLang="en-US" sz="3000" dirty="0">
                <a:solidFill>
                  <a:schemeClr val="bg1"/>
                </a:solidFill>
              </a:rPr>
              <a:t>Ex.12</a:t>
            </a:r>
            <a:r>
              <a:rPr lang="en-US" altLang="en-US" sz="3000" baseline="30000" dirty="0">
                <a:solidFill>
                  <a:schemeClr val="bg1"/>
                </a:solidFill>
              </a:rPr>
              <a:t>13</a:t>
            </a:r>
            <a:r>
              <a:rPr lang="en-US" altLang="en-US" sz="3000" dirty="0">
                <a:solidFill>
                  <a:schemeClr val="bg1"/>
                </a:solidFill>
              </a:rPr>
              <a:t>, </a:t>
            </a:r>
            <a:r>
              <a:rPr lang="en-US" altLang="en-US" sz="3000" dirty="0">
                <a:solidFill>
                  <a:srgbClr val="FFFFCC"/>
                </a:solidFill>
              </a:rPr>
              <a:t>Passover lamb: God passed over (He saw the blood)</a:t>
            </a:r>
          </a:p>
          <a:p>
            <a:pPr lvl="1">
              <a:spcAft>
                <a:spcPts val="600"/>
              </a:spcAft>
              <a:buFont typeface="Arial" panose="020B0604020202020204" pitchFamily="34" charset="0"/>
              <a:buChar char="•"/>
            </a:pPr>
            <a:r>
              <a:rPr lang="en-US" altLang="en-US" sz="3000" dirty="0">
                <a:solidFill>
                  <a:schemeClr val="bg1"/>
                </a:solidFill>
              </a:rPr>
              <a:t>Lv.1</a:t>
            </a:r>
            <a:r>
              <a:rPr lang="en-US" altLang="en-US" sz="3000" baseline="30000" dirty="0">
                <a:solidFill>
                  <a:schemeClr val="bg1"/>
                </a:solidFill>
              </a:rPr>
              <a:t>10</a:t>
            </a:r>
            <a:r>
              <a:rPr lang="en-US" altLang="en-US" sz="3000" dirty="0">
                <a:solidFill>
                  <a:schemeClr val="bg1"/>
                </a:solidFill>
              </a:rPr>
              <a:t> male, without blemish … killed (11)</a:t>
            </a:r>
          </a:p>
          <a:p>
            <a:pPr lvl="1">
              <a:spcAft>
                <a:spcPts val="600"/>
              </a:spcAft>
              <a:buFont typeface="Arial" panose="020B0604020202020204" pitchFamily="34" charset="0"/>
              <a:buChar char="•"/>
            </a:pPr>
            <a:r>
              <a:rPr lang="en-US" altLang="en-US" sz="3000" dirty="0">
                <a:solidFill>
                  <a:schemeClr val="bg1"/>
                </a:solidFill>
              </a:rPr>
              <a:t>Is.53</a:t>
            </a:r>
            <a:r>
              <a:rPr lang="en-US" altLang="en-US" sz="3000" baseline="30000" dirty="0">
                <a:solidFill>
                  <a:schemeClr val="bg1"/>
                </a:solidFill>
              </a:rPr>
              <a:t>7</a:t>
            </a:r>
            <a:r>
              <a:rPr lang="en-US" altLang="en-US" sz="3000" dirty="0">
                <a:solidFill>
                  <a:schemeClr val="bg1"/>
                </a:solidFill>
              </a:rPr>
              <a:t> </a:t>
            </a:r>
            <a:r>
              <a:rPr lang="en-US" altLang="en-US" sz="2900" dirty="0">
                <a:solidFill>
                  <a:srgbClr val="FFFFCC"/>
                </a:solidFill>
              </a:rPr>
              <a:t>He was led as a Lamb to the slaughter, And as a sheep before its shearers is silent, So He opened not His mouth.    </a:t>
            </a:r>
            <a:r>
              <a:rPr lang="en-US" altLang="en-US" sz="2900" dirty="0">
                <a:solidFill>
                  <a:schemeClr val="bg1"/>
                </a:solidFill>
              </a:rPr>
              <a:t>Jn.1:29</a:t>
            </a:r>
            <a:r>
              <a:rPr lang="en-US" altLang="en-US" sz="2900" dirty="0">
                <a:solidFill>
                  <a:srgbClr val="FFFFCC"/>
                </a:solidFill>
              </a:rPr>
              <a:t> </a:t>
            </a:r>
          </a:p>
          <a:p>
            <a:pPr marL="0" indent="0">
              <a:spcAft>
                <a:spcPts val="0"/>
              </a:spcAft>
              <a:buNone/>
            </a:pPr>
            <a:endParaRPr lang="en-US" altLang="en-US" sz="3100" dirty="0">
              <a:solidFill>
                <a:schemeClr val="bg1"/>
              </a:solidFill>
            </a:endParaRPr>
          </a:p>
        </p:txBody>
      </p:sp>
    </p:spTree>
    <p:extLst>
      <p:ext uri="{BB962C8B-B14F-4D97-AF65-F5344CB8AC3E}">
        <p14:creationId xmlns:p14="http://schemas.microsoft.com/office/powerpoint/2010/main" val="2701493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609600"/>
          </a:xfrm>
        </p:spPr>
        <p:txBody>
          <a:bodyPr/>
          <a:lstStyle/>
          <a:p>
            <a:r>
              <a:rPr lang="en-US" altLang="en-US" sz="3400" dirty="0">
                <a:solidFill>
                  <a:srgbClr val="FFFF00"/>
                </a:solidFill>
              </a:rPr>
              <a:t>Type – Antitype relationship</a:t>
            </a:r>
          </a:p>
        </p:txBody>
      </p:sp>
      <p:sp>
        <p:nvSpPr>
          <p:cNvPr id="3075" name="Rectangle 3"/>
          <p:cNvSpPr>
            <a:spLocks noGrp="1" noChangeArrowheads="1"/>
          </p:cNvSpPr>
          <p:nvPr>
            <p:ph type="body" idx="1"/>
          </p:nvPr>
        </p:nvSpPr>
        <p:spPr>
          <a:xfrm>
            <a:off x="419492" y="838200"/>
            <a:ext cx="8305800" cy="5562600"/>
          </a:xfrm>
        </p:spPr>
        <p:txBody>
          <a:bodyPr/>
          <a:lstStyle/>
          <a:p>
            <a:pPr marL="0" indent="0">
              <a:spcAft>
                <a:spcPts val="0"/>
              </a:spcAft>
              <a:buNone/>
            </a:pPr>
            <a:endParaRPr lang="en-US" altLang="en-US" sz="3100" dirty="0">
              <a:solidFill>
                <a:schemeClr val="bg1"/>
              </a:solidFill>
            </a:endParaRPr>
          </a:p>
        </p:txBody>
      </p:sp>
      <p:sp>
        <p:nvSpPr>
          <p:cNvPr id="3" name="Rectangle 2">
            <a:extLst>
              <a:ext uri="{FF2B5EF4-FFF2-40B4-BE49-F238E27FC236}">
                <a16:creationId xmlns:a16="http://schemas.microsoft.com/office/drawing/2014/main" id="{D93F0CDC-CBD9-E25A-305E-CE05DE6FD4E1}"/>
              </a:ext>
            </a:extLst>
          </p:cNvPr>
          <p:cNvSpPr/>
          <p:nvPr/>
        </p:nvSpPr>
        <p:spPr>
          <a:xfrm>
            <a:off x="419492" y="685800"/>
            <a:ext cx="4152508" cy="1143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High Priest: clean, Lv.21:9-23</a:t>
            </a:r>
          </a:p>
        </p:txBody>
      </p:sp>
      <p:sp>
        <p:nvSpPr>
          <p:cNvPr id="4" name="Rectangle 3">
            <a:extLst>
              <a:ext uri="{FF2B5EF4-FFF2-40B4-BE49-F238E27FC236}">
                <a16:creationId xmlns:a16="http://schemas.microsoft.com/office/drawing/2014/main" id="{CD3D1744-FE12-8172-C81E-AAF7AA8692C0}"/>
              </a:ext>
            </a:extLst>
          </p:cNvPr>
          <p:cNvSpPr/>
          <p:nvPr/>
        </p:nvSpPr>
        <p:spPr>
          <a:xfrm>
            <a:off x="4582211" y="685800"/>
            <a:ext cx="4152508" cy="1143000"/>
          </a:xfrm>
          <a:prstGeom prst="rect">
            <a:avLst/>
          </a:prstGeom>
          <a:solidFill>
            <a:schemeClr val="tx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Jesus, Holy…</a:t>
            </a:r>
            <a:br>
              <a:rPr lang="en-US" sz="2800" dirty="0"/>
            </a:br>
            <a:r>
              <a:rPr lang="en-US" sz="2800" dirty="0"/>
              <a:t>Hb.7:26</a:t>
            </a:r>
          </a:p>
        </p:txBody>
      </p:sp>
      <p:sp>
        <p:nvSpPr>
          <p:cNvPr id="5" name="Rectangle 4">
            <a:extLst>
              <a:ext uri="{FF2B5EF4-FFF2-40B4-BE49-F238E27FC236}">
                <a16:creationId xmlns:a16="http://schemas.microsoft.com/office/drawing/2014/main" id="{B37D7801-C347-1A8C-2B6A-4C718F69BE83}"/>
              </a:ext>
            </a:extLst>
          </p:cNvPr>
          <p:cNvSpPr/>
          <p:nvPr/>
        </p:nvSpPr>
        <p:spPr>
          <a:xfrm>
            <a:off x="419492" y="1848438"/>
            <a:ext cx="4152508" cy="1143000"/>
          </a:xfrm>
          <a:prstGeom prst="rect">
            <a:avLst/>
          </a:prstGeom>
          <a:solidFill>
            <a:schemeClr val="bg1">
              <a:lumMod val="5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Consecrated to office: Ex.29:4-5, 10-14</a:t>
            </a:r>
          </a:p>
        </p:txBody>
      </p:sp>
      <p:sp>
        <p:nvSpPr>
          <p:cNvPr id="6" name="Rectangle 5">
            <a:extLst>
              <a:ext uri="{FF2B5EF4-FFF2-40B4-BE49-F238E27FC236}">
                <a16:creationId xmlns:a16="http://schemas.microsoft.com/office/drawing/2014/main" id="{F34E6A5E-B98F-05D9-154C-FA2694EC6386}"/>
              </a:ext>
            </a:extLst>
          </p:cNvPr>
          <p:cNvSpPr/>
          <p:nvPr/>
        </p:nvSpPr>
        <p:spPr>
          <a:xfrm>
            <a:off x="4582211" y="1848438"/>
            <a:ext cx="4152508" cy="1143000"/>
          </a:xfrm>
          <a:prstGeom prst="rect">
            <a:avLst/>
          </a:prstGeom>
          <a:solidFill>
            <a:schemeClr val="bg1">
              <a:lumMod val="5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Consecrated to office:  anointed, Mt.3, Hb.9:26</a:t>
            </a:r>
          </a:p>
        </p:txBody>
      </p:sp>
      <p:sp>
        <p:nvSpPr>
          <p:cNvPr id="7" name="Rectangle 6">
            <a:extLst>
              <a:ext uri="{FF2B5EF4-FFF2-40B4-BE49-F238E27FC236}">
                <a16:creationId xmlns:a16="http://schemas.microsoft.com/office/drawing/2014/main" id="{66275F92-BAA2-0E64-B959-9921D0F380AA}"/>
              </a:ext>
            </a:extLst>
          </p:cNvPr>
          <p:cNvSpPr/>
          <p:nvPr/>
        </p:nvSpPr>
        <p:spPr>
          <a:xfrm>
            <a:off x="419492" y="4153292"/>
            <a:ext cx="4152508" cy="704654"/>
          </a:xfrm>
          <a:prstGeom prst="rect">
            <a:avLst/>
          </a:prstGeom>
          <a:solidFill>
            <a:schemeClr val="tx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Tabernacle, Hb.9:6-7</a:t>
            </a:r>
          </a:p>
        </p:txBody>
      </p:sp>
      <p:sp>
        <p:nvSpPr>
          <p:cNvPr id="8" name="Rectangle 7">
            <a:extLst>
              <a:ext uri="{FF2B5EF4-FFF2-40B4-BE49-F238E27FC236}">
                <a16:creationId xmlns:a16="http://schemas.microsoft.com/office/drawing/2014/main" id="{FA1430B0-4FE7-AEA0-9F19-466128690007}"/>
              </a:ext>
            </a:extLst>
          </p:cNvPr>
          <p:cNvSpPr/>
          <p:nvPr/>
        </p:nvSpPr>
        <p:spPr>
          <a:xfrm>
            <a:off x="4582211" y="4153292"/>
            <a:ext cx="4152508" cy="704654"/>
          </a:xfrm>
          <a:prstGeom prst="rect">
            <a:avLst/>
          </a:prstGeom>
          <a:solidFill>
            <a:schemeClr val="tx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Church, Hb.10:21</a:t>
            </a:r>
          </a:p>
        </p:txBody>
      </p:sp>
      <p:sp>
        <p:nvSpPr>
          <p:cNvPr id="9" name="Rectangle 8">
            <a:extLst>
              <a:ext uri="{FF2B5EF4-FFF2-40B4-BE49-F238E27FC236}">
                <a16:creationId xmlns:a16="http://schemas.microsoft.com/office/drawing/2014/main" id="{39E41B98-777D-334B-1C0C-893A3AB6F382}"/>
              </a:ext>
            </a:extLst>
          </p:cNvPr>
          <p:cNvSpPr/>
          <p:nvPr/>
        </p:nvSpPr>
        <p:spPr>
          <a:xfrm>
            <a:off x="419492" y="4876800"/>
            <a:ext cx="4152508" cy="704654"/>
          </a:xfrm>
          <a:prstGeom prst="rect">
            <a:avLst/>
          </a:prstGeom>
          <a:solidFill>
            <a:schemeClr val="bg1">
              <a:lumMod val="5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Judge, Ps.82:6</a:t>
            </a:r>
          </a:p>
        </p:txBody>
      </p:sp>
      <p:sp>
        <p:nvSpPr>
          <p:cNvPr id="10" name="Rectangle 9">
            <a:extLst>
              <a:ext uri="{FF2B5EF4-FFF2-40B4-BE49-F238E27FC236}">
                <a16:creationId xmlns:a16="http://schemas.microsoft.com/office/drawing/2014/main" id="{B26144E5-6969-DD53-66FE-EB598F5834F1}"/>
              </a:ext>
            </a:extLst>
          </p:cNvPr>
          <p:cNvSpPr/>
          <p:nvPr/>
        </p:nvSpPr>
        <p:spPr>
          <a:xfrm>
            <a:off x="4582211" y="4876800"/>
            <a:ext cx="4152508" cy="704654"/>
          </a:xfrm>
          <a:prstGeom prst="rect">
            <a:avLst/>
          </a:prstGeom>
          <a:solidFill>
            <a:schemeClr val="bg1">
              <a:lumMod val="5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All authority, Mt.28:18</a:t>
            </a:r>
          </a:p>
        </p:txBody>
      </p:sp>
      <p:sp>
        <p:nvSpPr>
          <p:cNvPr id="11" name="Rectangle 10">
            <a:extLst>
              <a:ext uri="{FF2B5EF4-FFF2-40B4-BE49-F238E27FC236}">
                <a16:creationId xmlns:a16="http://schemas.microsoft.com/office/drawing/2014/main" id="{1DF028F5-AA49-2049-EA7F-B039ABF0507E}"/>
              </a:ext>
            </a:extLst>
          </p:cNvPr>
          <p:cNvSpPr/>
          <p:nvPr/>
        </p:nvSpPr>
        <p:spPr>
          <a:xfrm>
            <a:off x="419492" y="5602660"/>
            <a:ext cx="4152508" cy="1143000"/>
          </a:xfrm>
          <a:prstGeom prst="rect">
            <a:avLst/>
          </a:prstGeom>
          <a:solidFill>
            <a:schemeClr val="accent6">
              <a:lumMod val="5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Successors after death, Hb.7:23</a:t>
            </a:r>
          </a:p>
        </p:txBody>
      </p:sp>
      <p:sp>
        <p:nvSpPr>
          <p:cNvPr id="12" name="Rectangle 11">
            <a:extLst>
              <a:ext uri="{FF2B5EF4-FFF2-40B4-BE49-F238E27FC236}">
                <a16:creationId xmlns:a16="http://schemas.microsoft.com/office/drawing/2014/main" id="{CC27E297-4602-8D00-C99B-61295ADF8F9F}"/>
              </a:ext>
            </a:extLst>
          </p:cNvPr>
          <p:cNvSpPr/>
          <p:nvPr/>
        </p:nvSpPr>
        <p:spPr>
          <a:xfrm>
            <a:off x="4582211" y="5601876"/>
            <a:ext cx="4152508" cy="1143000"/>
          </a:xfrm>
          <a:prstGeom prst="rect">
            <a:avLst/>
          </a:prstGeom>
          <a:solidFill>
            <a:schemeClr val="accent6">
              <a:lumMod val="5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He lives,</a:t>
            </a:r>
            <a:br>
              <a:rPr lang="en-US" sz="2800" dirty="0">
                <a:solidFill>
                  <a:schemeClr val="bg1"/>
                </a:solidFill>
              </a:rPr>
            </a:br>
            <a:r>
              <a:rPr lang="en-US" sz="2800" dirty="0">
                <a:solidFill>
                  <a:schemeClr val="bg1"/>
                </a:solidFill>
              </a:rPr>
              <a:t>Hb.7:24, 28</a:t>
            </a:r>
          </a:p>
        </p:txBody>
      </p:sp>
      <p:sp>
        <p:nvSpPr>
          <p:cNvPr id="13" name="Rectangle 12">
            <a:extLst>
              <a:ext uri="{FF2B5EF4-FFF2-40B4-BE49-F238E27FC236}">
                <a16:creationId xmlns:a16="http://schemas.microsoft.com/office/drawing/2014/main" id="{5C191B51-B1C3-E4DD-3A12-D7AF9C12FA9D}"/>
              </a:ext>
            </a:extLst>
          </p:cNvPr>
          <p:cNvSpPr/>
          <p:nvPr/>
        </p:nvSpPr>
        <p:spPr>
          <a:xfrm>
            <a:off x="419492" y="3000865"/>
            <a:ext cx="4152508" cy="1143000"/>
          </a:xfrm>
          <a:prstGeom prst="rect">
            <a:avLst/>
          </a:prstGeom>
          <a:solidFill>
            <a:schemeClr val="accent6">
              <a:lumMod val="5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Annual atonement for people, Lv.16:3-16</a:t>
            </a:r>
          </a:p>
        </p:txBody>
      </p:sp>
      <p:sp>
        <p:nvSpPr>
          <p:cNvPr id="14" name="Rectangle 13">
            <a:extLst>
              <a:ext uri="{FF2B5EF4-FFF2-40B4-BE49-F238E27FC236}">
                <a16:creationId xmlns:a16="http://schemas.microsoft.com/office/drawing/2014/main" id="{D04628C2-8062-BA97-0336-9EFFE365AA7F}"/>
              </a:ext>
            </a:extLst>
          </p:cNvPr>
          <p:cNvSpPr/>
          <p:nvPr/>
        </p:nvSpPr>
        <p:spPr>
          <a:xfrm>
            <a:off x="4582211" y="3000865"/>
            <a:ext cx="4152508" cy="1143000"/>
          </a:xfrm>
          <a:prstGeom prst="rect">
            <a:avLst/>
          </a:prstGeom>
          <a:solidFill>
            <a:schemeClr val="accent6">
              <a:lumMod val="5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One atonement for all time, Hb.9:7-14</a:t>
            </a:r>
          </a:p>
        </p:txBody>
      </p:sp>
    </p:spTree>
    <p:extLst>
      <p:ext uri="{BB962C8B-B14F-4D97-AF65-F5344CB8AC3E}">
        <p14:creationId xmlns:p14="http://schemas.microsoft.com/office/powerpoint/2010/main" val="3548004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300" dirty="0">
                <a:solidFill>
                  <a:srgbClr val="FFFF00"/>
                </a:solidFill>
              </a:rPr>
              <a:t>Branch – priest on throne</a:t>
            </a:r>
            <a:endParaRPr lang="en-US" altLang="en-US" sz="3300" dirty="0">
              <a:solidFill>
                <a:srgbClr val="CCFFFF"/>
              </a:solidFill>
            </a:endParaRPr>
          </a:p>
        </p:txBody>
      </p:sp>
      <p:sp>
        <p:nvSpPr>
          <p:cNvPr id="3075" name="Rectangle 3"/>
          <p:cNvSpPr>
            <a:spLocks noGrp="1" noChangeArrowheads="1"/>
          </p:cNvSpPr>
          <p:nvPr>
            <p:ph type="body" idx="1"/>
          </p:nvPr>
        </p:nvSpPr>
        <p:spPr>
          <a:xfrm>
            <a:off x="419492" y="762000"/>
            <a:ext cx="8305800" cy="5638800"/>
          </a:xfrm>
        </p:spPr>
        <p:txBody>
          <a:bodyPr/>
          <a:lstStyle/>
          <a:p>
            <a:pPr lvl="1">
              <a:spcBef>
                <a:spcPts val="600"/>
              </a:spcBef>
              <a:spcAft>
                <a:spcPts val="600"/>
              </a:spcAft>
            </a:pPr>
            <a:r>
              <a:rPr lang="en-US" altLang="en-US" sz="3000" dirty="0">
                <a:solidFill>
                  <a:schemeClr val="bg1"/>
                </a:solidFill>
              </a:rPr>
              <a:t>Zec.6:13</a:t>
            </a:r>
          </a:p>
          <a:p>
            <a:pPr lvl="1">
              <a:spcBef>
                <a:spcPts val="600"/>
              </a:spcBef>
              <a:spcAft>
                <a:spcPts val="600"/>
              </a:spcAft>
            </a:pPr>
            <a:r>
              <a:rPr lang="en-US" altLang="en-US" sz="3000" dirty="0">
                <a:solidFill>
                  <a:schemeClr val="bg1"/>
                </a:solidFill>
              </a:rPr>
              <a:t>Ps.110:4</a:t>
            </a:r>
          </a:p>
          <a:p>
            <a:pPr lvl="1">
              <a:spcBef>
                <a:spcPts val="600"/>
              </a:spcBef>
              <a:spcAft>
                <a:spcPts val="600"/>
              </a:spcAft>
            </a:pPr>
            <a:r>
              <a:rPr lang="en-US" altLang="en-US" sz="3000" dirty="0">
                <a:solidFill>
                  <a:schemeClr val="bg1"/>
                </a:solidFill>
              </a:rPr>
              <a:t>Hb.7:…11, 15</a:t>
            </a:r>
          </a:p>
          <a:p>
            <a:pPr marL="457200" lvl="1" indent="0">
              <a:spcBef>
                <a:spcPts val="600"/>
              </a:spcBef>
              <a:spcAft>
                <a:spcPts val="600"/>
              </a:spcAft>
              <a:buNone/>
            </a:pPr>
            <a:endParaRPr lang="en-US" altLang="en-US" sz="2600" dirty="0">
              <a:solidFill>
                <a:srgbClr val="CCFFFF"/>
              </a:solidFill>
            </a:endParaRPr>
          </a:p>
        </p:txBody>
      </p:sp>
      <p:sp>
        <p:nvSpPr>
          <p:cNvPr id="4" name="Rectangle: Rounded Corners 3">
            <a:extLst>
              <a:ext uri="{FF2B5EF4-FFF2-40B4-BE49-F238E27FC236}">
                <a16:creationId xmlns:a16="http://schemas.microsoft.com/office/drawing/2014/main" id="{DD672569-7371-970E-79BA-958920438E98}"/>
              </a:ext>
            </a:extLst>
          </p:cNvPr>
          <p:cNvSpPr/>
          <p:nvPr/>
        </p:nvSpPr>
        <p:spPr>
          <a:xfrm>
            <a:off x="1190135" y="2895600"/>
            <a:ext cx="6781800" cy="1600200"/>
          </a:xfrm>
          <a:prstGeom prst="round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CCFFCC"/>
                </a:solidFill>
              </a:rPr>
              <a:t>If perfection came through Levitical priesthood, why need another priest</a:t>
            </a:r>
            <a:br>
              <a:rPr lang="en-US" sz="3000" dirty="0">
                <a:solidFill>
                  <a:srgbClr val="CCFFCC"/>
                </a:solidFill>
              </a:rPr>
            </a:br>
            <a:r>
              <a:rPr lang="en-US" sz="3000" dirty="0">
                <a:solidFill>
                  <a:srgbClr val="CCFFCC"/>
                </a:solidFill>
              </a:rPr>
              <a:t>after Melchizedek?</a:t>
            </a:r>
          </a:p>
        </p:txBody>
      </p:sp>
    </p:spTree>
    <p:extLst>
      <p:ext uri="{BB962C8B-B14F-4D97-AF65-F5344CB8AC3E}">
        <p14:creationId xmlns:p14="http://schemas.microsoft.com/office/powerpoint/2010/main" val="2142650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400" dirty="0">
                <a:solidFill>
                  <a:srgbClr val="FFFF00"/>
                </a:solidFill>
              </a:rPr>
              <a:t>On earth: Jesus not high priest</a:t>
            </a:r>
            <a:endParaRPr lang="en-US" altLang="en-US" sz="3400" dirty="0">
              <a:solidFill>
                <a:srgbClr val="CCFFFF"/>
              </a:solidFill>
            </a:endParaRPr>
          </a:p>
        </p:txBody>
      </p:sp>
      <p:sp>
        <p:nvSpPr>
          <p:cNvPr id="3075" name="Rectangle 3"/>
          <p:cNvSpPr>
            <a:spLocks noGrp="1" noChangeArrowheads="1"/>
          </p:cNvSpPr>
          <p:nvPr>
            <p:ph type="body" idx="1"/>
          </p:nvPr>
        </p:nvSpPr>
        <p:spPr>
          <a:xfrm>
            <a:off x="419492" y="857054"/>
            <a:ext cx="8305800" cy="5638800"/>
          </a:xfrm>
        </p:spPr>
        <p:txBody>
          <a:bodyPr/>
          <a:lstStyle/>
          <a:p>
            <a:pPr>
              <a:spcBef>
                <a:spcPts val="600"/>
              </a:spcBef>
              <a:spcAft>
                <a:spcPts val="1200"/>
              </a:spcAft>
            </a:pPr>
            <a:r>
              <a:rPr lang="en-US" altLang="en-US" sz="3000" dirty="0">
                <a:solidFill>
                  <a:schemeClr val="bg1"/>
                </a:solidFill>
              </a:rPr>
              <a:t>Hb.7:12-14; 8:4</a:t>
            </a:r>
          </a:p>
          <a:p>
            <a:pPr marL="0" indent="0" algn="ctr">
              <a:spcBef>
                <a:spcPts val="600"/>
              </a:spcBef>
              <a:spcAft>
                <a:spcPts val="0"/>
              </a:spcAft>
              <a:buNone/>
            </a:pPr>
            <a:r>
              <a:rPr lang="en-US" altLang="en-US" sz="3400" dirty="0">
                <a:solidFill>
                  <a:srgbClr val="FFFF00"/>
                </a:solidFill>
              </a:rPr>
              <a:t>Great High Priest</a:t>
            </a:r>
          </a:p>
          <a:p>
            <a:pPr>
              <a:spcBef>
                <a:spcPts val="600"/>
              </a:spcBef>
              <a:spcAft>
                <a:spcPts val="600"/>
              </a:spcAft>
            </a:pPr>
            <a:r>
              <a:rPr lang="en-US" altLang="en-US" sz="3000" dirty="0">
                <a:solidFill>
                  <a:schemeClr val="bg1"/>
                </a:solidFill>
              </a:rPr>
              <a:t>Hb.4:14</a:t>
            </a:r>
          </a:p>
          <a:p>
            <a:pPr>
              <a:spcBef>
                <a:spcPts val="600"/>
              </a:spcBef>
              <a:spcAft>
                <a:spcPts val="600"/>
              </a:spcAft>
            </a:pPr>
            <a:r>
              <a:rPr lang="en-US" altLang="en-US" sz="3000" dirty="0">
                <a:solidFill>
                  <a:schemeClr val="bg1"/>
                </a:solidFill>
              </a:rPr>
              <a:t>Over house of God, Hb.10:21</a:t>
            </a:r>
          </a:p>
          <a:p>
            <a:pPr marL="457200" lvl="1" indent="0">
              <a:spcBef>
                <a:spcPts val="600"/>
              </a:spcBef>
              <a:spcAft>
                <a:spcPts val="600"/>
              </a:spcAft>
              <a:buNone/>
            </a:pPr>
            <a:endParaRPr lang="en-US" altLang="en-US" sz="2600" dirty="0">
              <a:solidFill>
                <a:srgbClr val="CCFFFF"/>
              </a:solidFill>
            </a:endParaRPr>
          </a:p>
        </p:txBody>
      </p:sp>
    </p:spTree>
    <p:extLst>
      <p:ext uri="{BB962C8B-B14F-4D97-AF65-F5344CB8AC3E}">
        <p14:creationId xmlns:p14="http://schemas.microsoft.com/office/powerpoint/2010/main" val="190320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300" dirty="0">
                <a:solidFill>
                  <a:srgbClr val="FFFF00"/>
                </a:solidFill>
              </a:rPr>
              <a:t>Great High Priest</a:t>
            </a:r>
            <a:endParaRPr lang="en-US" altLang="en-US" sz="3300" dirty="0">
              <a:solidFill>
                <a:srgbClr val="CCFFFF"/>
              </a:solidFill>
            </a:endParaRPr>
          </a:p>
        </p:txBody>
      </p:sp>
      <p:sp>
        <p:nvSpPr>
          <p:cNvPr id="3075" name="Rectangle 3"/>
          <p:cNvSpPr>
            <a:spLocks noGrp="1" noChangeArrowheads="1"/>
          </p:cNvSpPr>
          <p:nvPr>
            <p:ph type="body" idx="1"/>
          </p:nvPr>
        </p:nvSpPr>
        <p:spPr>
          <a:xfrm>
            <a:off x="362146" y="762000"/>
            <a:ext cx="8419708" cy="5638800"/>
          </a:xfrm>
        </p:spPr>
        <p:txBody>
          <a:bodyPr/>
          <a:lstStyle/>
          <a:p>
            <a:pPr>
              <a:spcBef>
                <a:spcPts val="600"/>
              </a:spcBef>
              <a:spcAft>
                <a:spcPts val="600"/>
              </a:spcAft>
            </a:pPr>
            <a:r>
              <a:rPr lang="en-US" altLang="en-US" sz="3000" dirty="0">
                <a:solidFill>
                  <a:srgbClr val="CCFFCC"/>
                </a:solidFill>
              </a:rPr>
              <a:t>Tempted without sin,</a:t>
            </a:r>
            <a:r>
              <a:rPr lang="en-US" altLang="en-US" sz="3000" dirty="0">
                <a:solidFill>
                  <a:schemeClr val="bg1"/>
                </a:solidFill>
              </a:rPr>
              <a:t> Hb.4:15 – sympathetic</a:t>
            </a:r>
          </a:p>
          <a:p>
            <a:pPr>
              <a:spcBef>
                <a:spcPts val="600"/>
              </a:spcBef>
              <a:spcAft>
                <a:spcPts val="300"/>
              </a:spcAft>
            </a:pPr>
            <a:r>
              <a:rPr lang="en-US" altLang="en-US" sz="3000" dirty="0">
                <a:solidFill>
                  <a:srgbClr val="CCFFCC"/>
                </a:solidFill>
              </a:rPr>
              <a:t>Mercy,</a:t>
            </a:r>
            <a:r>
              <a:rPr lang="en-US" altLang="en-US" sz="3000" dirty="0">
                <a:solidFill>
                  <a:schemeClr val="bg1"/>
                </a:solidFill>
              </a:rPr>
              <a:t> Hb.4:15-16</a:t>
            </a:r>
          </a:p>
          <a:p>
            <a:pPr lvl="1">
              <a:spcBef>
                <a:spcPts val="600"/>
              </a:spcBef>
              <a:spcAft>
                <a:spcPts val="0"/>
              </a:spcAft>
            </a:pPr>
            <a:r>
              <a:rPr lang="en-US" altLang="en-US" sz="3000" dirty="0">
                <a:solidFill>
                  <a:schemeClr val="bg1"/>
                </a:solidFill>
              </a:rPr>
              <a:t>Being tempted, He can sympathize with us</a:t>
            </a:r>
          </a:p>
          <a:p>
            <a:pPr lvl="1">
              <a:spcBef>
                <a:spcPts val="600"/>
              </a:spcBef>
              <a:spcAft>
                <a:spcPts val="600"/>
              </a:spcAft>
            </a:pPr>
            <a:r>
              <a:rPr lang="en-US" altLang="en-US" sz="3000" dirty="0">
                <a:solidFill>
                  <a:schemeClr val="bg1"/>
                </a:solidFill>
              </a:rPr>
              <a:t>Being sinless, He can plead for us</a:t>
            </a:r>
          </a:p>
          <a:p>
            <a:pPr>
              <a:spcBef>
                <a:spcPts val="600"/>
              </a:spcBef>
              <a:spcAft>
                <a:spcPts val="300"/>
              </a:spcAft>
            </a:pPr>
            <a:r>
              <a:rPr lang="en-US" altLang="en-US" sz="3000" dirty="0">
                <a:solidFill>
                  <a:srgbClr val="CCFFCC"/>
                </a:solidFill>
              </a:rPr>
              <a:t>Advocate, </a:t>
            </a:r>
            <a:r>
              <a:rPr lang="en-US" altLang="en-US" sz="3000" dirty="0">
                <a:solidFill>
                  <a:schemeClr val="bg1"/>
                </a:solidFill>
              </a:rPr>
              <a:t>1 Jn.1-2.  Intercession.   Num.14:19</a:t>
            </a:r>
          </a:p>
          <a:p>
            <a:pPr lvl="1">
              <a:spcBef>
                <a:spcPts val="600"/>
              </a:spcBef>
              <a:spcAft>
                <a:spcPts val="0"/>
              </a:spcAft>
            </a:pPr>
            <a:r>
              <a:rPr lang="en-US" altLang="en-US" sz="3000" dirty="0">
                <a:solidFill>
                  <a:srgbClr val="FFFF99"/>
                </a:solidFill>
              </a:rPr>
              <a:t>God knows…yet must be asked </a:t>
            </a:r>
            <a:r>
              <a:rPr lang="en-US" altLang="en-US" sz="3000" dirty="0">
                <a:solidFill>
                  <a:schemeClr val="bg1"/>
                </a:solidFill>
              </a:rPr>
              <a:t>(Mt.7:…</a:t>
            </a:r>
            <a:r>
              <a:rPr lang="en-US" altLang="en-US" sz="3000" u="sng" dirty="0">
                <a:solidFill>
                  <a:schemeClr val="bg1"/>
                </a:solidFill>
              </a:rPr>
              <a:t>11</a:t>
            </a:r>
            <a:r>
              <a:rPr lang="en-US" altLang="en-US" sz="3000" dirty="0">
                <a:solidFill>
                  <a:schemeClr val="bg1"/>
                </a:solidFill>
              </a:rPr>
              <a:t>); Ps.86:5</a:t>
            </a:r>
          </a:p>
          <a:p>
            <a:pPr lvl="1">
              <a:spcBef>
                <a:spcPts val="600"/>
              </a:spcBef>
              <a:spcAft>
                <a:spcPts val="600"/>
              </a:spcAft>
            </a:pPr>
            <a:r>
              <a:rPr lang="en-US" altLang="en-US" sz="3000" dirty="0">
                <a:solidFill>
                  <a:srgbClr val="FFFF99"/>
                </a:solidFill>
              </a:rPr>
              <a:t>Advocate:</a:t>
            </a:r>
            <a:r>
              <a:rPr lang="en-US" altLang="en-US" sz="3000" dirty="0">
                <a:solidFill>
                  <a:schemeClr val="bg1"/>
                </a:solidFill>
              </a:rPr>
              <a:t> appears in another’s behalf, </a:t>
            </a:r>
            <a:r>
              <a:rPr lang="en-US" altLang="en-US" sz="3000" i="1" dirty="0">
                <a:solidFill>
                  <a:schemeClr val="bg1"/>
                </a:solidFill>
              </a:rPr>
              <a:t>mediator, intercessor, helper </a:t>
            </a:r>
            <a:r>
              <a:rPr lang="en-US" altLang="en-US" sz="3000" dirty="0">
                <a:solidFill>
                  <a:schemeClr val="bg1"/>
                </a:solidFill>
              </a:rPr>
              <a:t>– Hb.7:25; 9:24</a:t>
            </a:r>
          </a:p>
          <a:p>
            <a:pPr lvl="1">
              <a:spcBef>
                <a:spcPts val="600"/>
              </a:spcBef>
              <a:spcAft>
                <a:spcPts val="600"/>
              </a:spcAft>
            </a:pPr>
            <a:r>
              <a:rPr lang="en-US" altLang="en-US" sz="3000" dirty="0">
                <a:solidFill>
                  <a:schemeClr val="bg1"/>
                </a:solidFill>
              </a:rPr>
              <a:t>Lk.22:31-34 – </a:t>
            </a:r>
            <a:r>
              <a:rPr lang="en-US" altLang="en-US" sz="3000" baseline="30000" dirty="0">
                <a:solidFill>
                  <a:srgbClr val="FF0000"/>
                </a:solidFill>
              </a:rPr>
              <a:t>1</a:t>
            </a:r>
            <a:r>
              <a:rPr lang="en-US" altLang="en-US" sz="3000" dirty="0">
                <a:solidFill>
                  <a:schemeClr val="bg1"/>
                </a:solidFill>
              </a:rPr>
              <a:t>satan ...  </a:t>
            </a:r>
            <a:r>
              <a:rPr lang="en-US" altLang="en-US" sz="3000" baseline="30000" dirty="0">
                <a:solidFill>
                  <a:srgbClr val="FF0000"/>
                </a:solidFill>
              </a:rPr>
              <a:t>2</a:t>
            </a:r>
            <a:r>
              <a:rPr lang="en-US" altLang="en-US" sz="3000" dirty="0">
                <a:solidFill>
                  <a:schemeClr val="bg1"/>
                </a:solidFill>
              </a:rPr>
              <a:t>Jesus ...  </a:t>
            </a:r>
            <a:r>
              <a:rPr lang="en-US" altLang="en-US" sz="3000" dirty="0">
                <a:solidFill>
                  <a:srgbClr val="CCFFCC"/>
                </a:solidFill>
              </a:rPr>
              <a:t>[</a:t>
            </a:r>
            <a:r>
              <a:rPr lang="en-US" altLang="en-US" sz="3000" baseline="30000" dirty="0">
                <a:solidFill>
                  <a:srgbClr val="FF0000"/>
                </a:solidFill>
              </a:rPr>
              <a:t>3</a:t>
            </a:r>
            <a:r>
              <a:rPr lang="en-US" altLang="en-US" sz="3000" dirty="0">
                <a:solidFill>
                  <a:schemeClr val="bg1"/>
                </a:solidFill>
              </a:rPr>
              <a:t> Peter</a:t>
            </a:r>
            <a:r>
              <a:rPr lang="en-US" altLang="en-US" sz="3000" dirty="0">
                <a:solidFill>
                  <a:srgbClr val="CCFFCC"/>
                </a:solidFill>
              </a:rPr>
              <a:t>]</a:t>
            </a:r>
          </a:p>
          <a:p>
            <a:pPr lvl="1">
              <a:spcBef>
                <a:spcPts val="600"/>
              </a:spcBef>
              <a:spcAft>
                <a:spcPts val="600"/>
              </a:spcAft>
            </a:pPr>
            <a:endParaRPr lang="en-US" altLang="en-US" sz="3000" dirty="0">
              <a:solidFill>
                <a:srgbClr val="CCFFFF"/>
              </a:solidFill>
            </a:endParaRPr>
          </a:p>
        </p:txBody>
      </p:sp>
    </p:spTree>
    <p:extLst>
      <p:ext uri="{BB962C8B-B14F-4D97-AF65-F5344CB8AC3E}">
        <p14:creationId xmlns:p14="http://schemas.microsoft.com/office/powerpoint/2010/main" val="3739913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300" dirty="0">
                <a:solidFill>
                  <a:srgbClr val="FFFF00"/>
                </a:solidFill>
              </a:rPr>
              <a:t>Great High Priest</a:t>
            </a:r>
            <a:endParaRPr lang="en-US" altLang="en-US" sz="3300" dirty="0">
              <a:solidFill>
                <a:srgbClr val="CCFFFF"/>
              </a:solidFill>
            </a:endParaRPr>
          </a:p>
        </p:txBody>
      </p:sp>
      <p:sp>
        <p:nvSpPr>
          <p:cNvPr id="3075" name="Rectangle 3"/>
          <p:cNvSpPr>
            <a:spLocks noGrp="1" noChangeArrowheads="1"/>
          </p:cNvSpPr>
          <p:nvPr>
            <p:ph type="body" idx="1"/>
          </p:nvPr>
        </p:nvSpPr>
        <p:spPr>
          <a:xfrm>
            <a:off x="362146" y="762000"/>
            <a:ext cx="8419708" cy="5638800"/>
          </a:xfrm>
        </p:spPr>
        <p:txBody>
          <a:bodyPr/>
          <a:lstStyle/>
          <a:p>
            <a:pPr>
              <a:spcBef>
                <a:spcPts val="600"/>
              </a:spcBef>
              <a:spcAft>
                <a:spcPts val="0"/>
              </a:spcAft>
            </a:pPr>
            <a:r>
              <a:rPr lang="en-US" altLang="en-US" sz="3000" dirty="0">
                <a:solidFill>
                  <a:schemeClr val="bg1"/>
                </a:solidFill>
              </a:rPr>
              <a:t>Sat down in heaven </a:t>
            </a:r>
          </a:p>
          <a:p>
            <a:pPr lvl="1">
              <a:spcBef>
                <a:spcPts val="600"/>
              </a:spcBef>
              <a:spcAft>
                <a:spcPts val="800"/>
              </a:spcAft>
            </a:pPr>
            <a:r>
              <a:rPr lang="en-US" altLang="en-US" sz="3000" dirty="0">
                <a:solidFill>
                  <a:srgbClr val="CCFFFF"/>
                </a:solidFill>
              </a:rPr>
              <a:t>Not rest </a:t>
            </a:r>
            <a:r>
              <a:rPr lang="en-US" altLang="en-US" sz="3000" dirty="0">
                <a:solidFill>
                  <a:schemeClr val="bg1"/>
                </a:solidFill>
              </a:rPr>
              <a:t>(10:12) . . . </a:t>
            </a:r>
          </a:p>
          <a:p>
            <a:pPr lvl="1">
              <a:spcBef>
                <a:spcPts val="600"/>
              </a:spcBef>
              <a:spcAft>
                <a:spcPts val="600"/>
              </a:spcAft>
            </a:pPr>
            <a:r>
              <a:rPr lang="en-US" altLang="en-US" sz="3000" dirty="0">
                <a:solidFill>
                  <a:srgbClr val="CCFFFF"/>
                </a:solidFill>
              </a:rPr>
              <a:t>But</a:t>
            </a:r>
            <a:r>
              <a:rPr lang="en-US" altLang="en-US" sz="3000" dirty="0">
                <a:solidFill>
                  <a:schemeClr val="bg1"/>
                </a:solidFill>
              </a:rPr>
              <a:t> </a:t>
            </a:r>
            <a:r>
              <a:rPr lang="en-US" altLang="en-US" sz="3000" dirty="0">
                <a:solidFill>
                  <a:srgbClr val="CCFFFF"/>
                </a:solidFill>
              </a:rPr>
              <a:t>power</a:t>
            </a:r>
            <a:r>
              <a:rPr lang="en-US" altLang="en-US" sz="3000" dirty="0">
                <a:solidFill>
                  <a:schemeClr val="bg1"/>
                </a:solidFill>
              </a:rPr>
              <a:t> (8:1) and </a:t>
            </a:r>
            <a:r>
              <a:rPr lang="en-US" altLang="en-US" sz="3000" dirty="0">
                <a:solidFill>
                  <a:srgbClr val="CCFFFF"/>
                </a:solidFill>
              </a:rPr>
              <a:t>petition</a:t>
            </a:r>
            <a:r>
              <a:rPr lang="en-US" altLang="en-US" sz="3000" dirty="0">
                <a:solidFill>
                  <a:schemeClr val="bg1"/>
                </a:solidFill>
              </a:rPr>
              <a:t> (7:25)</a:t>
            </a:r>
          </a:p>
          <a:p>
            <a:pPr lvl="2">
              <a:spcBef>
                <a:spcPts val="600"/>
              </a:spcBef>
              <a:spcAft>
                <a:spcPts val="800"/>
              </a:spcAft>
            </a:pPr>
            <a:r>
              <a:rPr lang="en-US" altLang="en-US" sz="3000" dirty="0">
                <a:solidFill>
                  <a:schemeClr val="bg1"/>
                </a:solidFill>
              </a:rPr>
              <a:t>Hb.8:2, </a:t>
            </a:r>
            <a:r>
              <a:rPr lang="en-US" altLang="en-US" sz="3000" dirty="0">
                <a:solidFill>
                  <a:srgbClr val="FFFFCC"/>
                </a:solidFill>
              </a:rPr>
              <a:t>minister of true tabernacle</a:t>
            </a:r>
          </a:p>
          <a:p>
            <a:pPr lvl="2">
              <a:spcBef>
                <a:spcPts val="600"/>
              </a:spcBef>
              <a:spcAft>
                <a:spcPts val="600"/>
              </a:spcAft>
            </a:pPr>
            <a:r>
              <a:rPr lang="en-US" altLang="en-US" sz="3000" dirty="0">
                <a:solidFill>
                  <a:schemeClr val="bg1"/>
                </a:solidFill>
              </a:rPr>
              <a:t>Hb.8:5, </a:t>
            </a:r>
            <a:r>
              <a:rPr lang="en-US" altLang="en-US" sz="3000" dirty="0">
                <a:solidFill>
                  <a:srgbClr val="FFFFCC"/>
                </a:solidFill>
              </a:rPr>
              <a:t>heavenly – good things that have come </a:t>
            </a:r>
            <a:r>
              <a:rPr lang="en-US" altLang="en-US" sz="3000" dirty="0">
                <a:solidFill>
                  <a:schemeClr val="bg1"/>
                </a:solidFill>
              </a:rPr>
              <a:t>(9:11)</a:t>
            </a:r>
          </a:p>
          <a:p>
            <a:pPr lvl="1">
              <a:spcBef>
                <a:spcPts val="600"/>
              </a:spcBef>
              <a:spcAft>
                <a:spcPts val="600"/>
              </a:spcAft>
            </a:pPr>
            <a:r>
              <a:rPr lang="en-US" altLang="en-US" sz="3000" dirty="0">
                <a:solidFill>
                  <a:srgbClr val="CCFFFF"/>
                </a:solidFill>
              </a:rPr>
              <a:t>Animal sacrifice </a:t>
            </a:r>
            <a:r>
              <a:rPr lang="en-US" altLang="en-US" sz="3000" dirty="0">
                <a:solidFill>
                  <a:schemeClr val="bg1"/>
                </a:solidFill>
              </a:rPr>
              <a:t>(token-money) </a:t>
            </a:r>
            <a:r>
              <a:rPr lang="en-US" altLang="en-US" sz="3000" dirty="0">
                <a:solidFill>
                  <a:srgbClr val="CCFFFF"/>
                </a:solidFill>
              </a:rPr>
              <a:t>accepted at face value till day of settlement</a:t>
            </a:r>
          </a:p>
        </p:txBody>
      </p:sp>
    </p:spTree>
    <p:extLst>
      <p:ext uri="{BB962C8B-B14F-4D97-AF65-F5344CB8AC3E}">
        <p14:creationId xmlns:p14="http://schemas.microsoft.com/office/powerpoint/2010/main" val="1832121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12153</TotalTime>
  <Words>891</Words>
  <Application>Microsoft Office PowerPoint</Application>
  <PresentationFormat>On-screen Show (4:3)</PresentationFormat>
  <Paragraphs>105</Paragraphs>
  <Slides>17</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Verdana</vt:lpstr>
      <vt:lpstr>Wingdings</vt:lpstr>
      <vt:lpstr>Default Design</vt:lpstr>
      <vt:lpstr>PowerPoint Presentation</vt:lpstr>
      <vt:lpstr>Christ our Priest . . .</vt:lpstr>
      <vt:lpstr>PowerPoint Presentation</vt:lpstr>
      <vt:lpstr>Sin separates from God </vt:lpstr>
      <vt:lpstr>Type – Antitype relationship</vt:lpstr>
      <vt:lpstr>Branch – priest on throne</vt:lpstr>
      <vt:lpstr>On earth: Jesus not high priest</vt:lpstr>
      <vt:lpstr>Great High Priest</vt:lpstr>
      <vt:lpstr>Great High Priest</vt:lpstr>
      <vt:lpstr>PowerPoint Presentation</vt:lpstr>
      <vt:lpstr>Mk.10:45</vt:lpstr>
      <vt:lpstr>Jesus’ death – propitiation </vt:lpstr>
      <vt:lpstr>PowerPoint Presentation</vt:lpstr>
      <vt:lpstr>PowerPoint Presentation</vt:lpstr>
      <vt:lpstr>PowerPoint Presentation</vt:lpstr>
      <vt:lpstr>PowerPoint Presentation</vt:lpstr>
      <vt:lpstr>PowerPoint Presentation</vt:lpstr>
    </vt:vector>
  </TitlesOfParts>
  <Company>Duggin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1165</cp:revision>
  <dcterms:created xsi:type="dcterms:W3CDTF">2011-08-18T15:42:19Z</dcterms:created>
  <dcterms:modified xsi:type="dcterms:W3CDTF">2023-07-01T03:04:20Z</dcterms:modified>
</cp:coreProperties>
</file>