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307" r:id="rId2"/>
    <p:sldId id="313" r:id="rId3"/>
    <p:sldId id="374" r:id="rId4"/>
    <p:sldId id="375" r:id="rId5"/>
    <p:sldId id="259" r:id="rId6"/>
    <p:sldId id="373" r:id="rId7"/>
    <p:sldId id="341" r:id="rId8"/>
    <p:sldId id="325" r:id="rId9"/>
    <p:sldId id="376" r:id="rId10"/>
    <p:sldId id="377" r:id="rId11"/>
    <p:sldId id="385" r:id="rId12"/>
    <p:sldId id="378" r:id="rId13"/>
    <p:sldId id="379" r:id="rId14"/>
    <p:sldId id="367" r:id="rId15"/>
    <p:sldId id="380" r:id="rId16"/>
    <p:sldId id="381" r:id="rId17"/>
    <p:sldId id="382" r:id="rId18"/>
    <p:sldId id="384" r:id="rId19"/>
    <p:sldId id="38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990000"/>
    <a:srgbClr val="808080"/>
    <a:srgbClr val="FFFF99"/>
    <a:srgbClr val="000066"/>
    <a:srgbClr val="00FFFF"/>
    <a:srgbClr val="CCE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 snapToObjects="1" showGuides="1">
      <p:cViewPr varScale="1">
        <p:scale>
          <a:sx n="94" d="100"/>
          <a:sy n="94" d="100"/>
        </p:scale>
        <p:origin x="1152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8B894B-7960-4D24-B58B-F60D50EB2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3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C91-2B40-4A92-9B96-F53FD34F7DAE}" type="slidenum">
              <a:rPr lang="en-US"/>
              <a:pPr/>
              <a:t>12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15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48A348-F764-4027-93E5-50EDA6BF1C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99473B-6E2B-44B0-9AE8-A5ED2C8EDA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4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60DFC3-3C7C-4180-BF6F-8517666D04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93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7B515F8-71B0-472D-887A-239091356F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5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F3B88-9178-4F37-819D-9A00BC7E1D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9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182199-33B0-4495-A86D-C884FE228A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2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69C72D-86C2-4051-B16B-D138B0069E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7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9497A1-742C-4E57-8AF3-736A8F4378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CFF45D-6DFA-4FD1-9245-CF0B143DE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7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113F87-4736-461E-8519-1FE2C4DE63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6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17B4E-6D93-4083-A7F5-B7B3E5A209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44125-0CA2-4809-AFBB-C79CA0EB28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8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5709673-6BBF-44D0-A09C-EE9E25C1CBA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Simon’s Sink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Mt.14:22-33</a:t>
            </a:r>
          </a:p>
        </p:txBody>
      </p:sp>
    </p:spTree>
    <p:extLst>
      <p:ext uri="{BB962C8B-B14F-4D97-AF65-F5344CB8AC3E}">
        <p14:creationId xmlns:p14="http://schemas.microsoft.com/office/powerpoint/2010/main" val="41572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2400" dirty="0"/>
              <a:t>1. Peter is not a bad person</a:t>
            </a:r>
            <a:br>
              <a:rPr lang="en-US" sz="3600" b="1" dirty="0"/>
            </a:br>
            <a:r>
              <a:rPr lang="en-US" sz="2400" dirty="0"/>
              <a:t>2. Peter did some things right</a:t>
            </a:r>
            <a:br>
              <a:rPr lang="en-US" sz="3600" b="1" dirty="0"/>
            </a:br>
            <a:r>
              <a:rPr lang="en-US" sz="3600" b="1" dirty="0"/>
              <a:t>3. Peter sank because of . . . 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‘</a:t>
            </a:r>
            <a:r>
              <a:rPr lang="en-US" sz="3600" b="1" u="sng" dirty="0">
                <a:solidFill>
                  <a:schemeClr val="bg2">
                    <a:lumMod val="75000"/>
                  </a:schemeClr>
                </a:solidFill>
              </a:rPr>
              <a:t>little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b="1" u="sng" dirty="0">
                <a:solidFill>
                  <a:schemeClr val="bg2">
                    <a:lumMod val="75000"/>
                  </a:schemeClr>
                </a:solidFill>
              </a:rPr>
              <a:t>faith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’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b="1" dirty="0"/>
              <a:t>(31)</a:t>
            </a:r>
          </a:p>
          <a:p>
            <a:pPr marL="231775" indent="-231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400" b="1" dirty="0"/>
              <a:t>Mt.6:30</a:t>
            </a:r>
          </a:p>
          <a:p>
            <a:pPr marL="231775" indent="-231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400" b="1" dirty="0"/>
              <a:t>Mt.8:26</a:t>
            </a:r>
          </a:p>
          <a:p>
            <a:pPr marL="231775" indent="-2317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b="1" dirty="0"/>
              <a:t>Mt.16:8</a:t>
            </a:r>
          </a:p>
          <a:p>
            <a:pPr marL="631825" lvl="1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819400" y="2362200"/>
            <a:ext cx="4572000" cy="1066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Faith easier to</a:t>
            </a:r>
            <a:b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profess than practice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819400" y="3505199"/>
            <a:ext cx="4572000" cy="1066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Little faith seen</a:t>
            </a:r>
            <a:br>
              <a:rPr lang="en-US" sz="3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sz="3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in three ways</a:t>
            </a:r>
          </a:p>
        </p:txBody>
      </p:sp>
    </p:spTree>
    <p:extLst>
      <p:ext uri="{BB962C8B-B14F-4D97-AF65-F5344CB8AC3E}">
        <p14:creationId xmlns:p14="http://schemas.microsoft.com/office/powerpoint/2010/main" val="339264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2400" dirty="0"/>
              <a:t>1. Peter is not a bad person</a:t>
            </a:r>
            <a:br>
              <a:rPr lang="en-US" sz="3600" b="1" dirty="0"/>
            </a:br>
            <a:r>
              <a:rPr lang="en-US" sz="2400" dirty="0"/>
              <a:t>2. Peter did some things right</a:t>
            </a:r>
            <a:br>
              <a:rPr lang="en-US" sz="3600" b="1" dirty="0"/>
            </a:br>
            <a:r>
              <a:rPr lang="en-US" sz="3600" b="1" dirty="0"/>
              <a:t>3. Peter sank . . . little faith 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300" b="1" dirty="0"/>
              <a:t>(30): he </a:t>
            </a:r>
            <a:r>
              <a:rPr lang="en-US" sz="3300" b="1" dirty="0">
                <a:solidFill>
                  <a:srgbClr val="800000"/>
                </a:solidFill>
              </a:rPr>
              <a:t>saw</a:t>
            </a:r>
            <a:r>
              <a:rPr lang="en-US" sz="3300" b="1" dirty="0"/>
              <a:t> wind / waves…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/>
              <a:t>He did not launch boat w/o Lord’s command or jump rashly into sea (29)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He let wind/waves take eyes off Jesus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/>
              <a:t>Hb.12:2,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b="1" dirty="0"/>
              <a:t>our focus?  (Nu.21)</a:t>
            </a:r>
          </a:p>
          <a:p>
            <a:pPr marL="631825" lvl="1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bg2">
                  <a:lumMod val="75000"/>
                </a:schemeClr>
              </a:solidFill>
            </a:endParaRPr>
          </a:p>
          <a:p>
            <a:pPr marL="631825" lvl="1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914400" y="4619298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Problems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429000" y="4619298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Health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943600" y="4619298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Money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914400" y="5470634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Job</a:t>
            </a:r>
            <a:endParaRPr kumimoji="0" lang="en-US" sz="34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429000" y="5470634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Family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943600" y="5470634"/>
            <a:ext cx="22860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Doubt</a:t>
            </a:r>
          </a:p>
        </p:txBody>
      </p:sp>
    </p:spTree>
    <p:extLst>
      <p:ext uri="{BB962C8B-B14F-4D97-AF65-F5344CB8AC3E}">
        <p14:creationId xmlns:p14="http://schemas.microsoft.com/office/powerpoint/2010/main" val="114695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2400" dirty="0"/>
              <a:t>1. Peter is not a bad person</a:t>
            </a:r>
            <a:br>
              <a:rPr lang="en-US" sz="3600" b="1" dirty="0"/>
            </a:br>
            <a:r>
              <a:rPr lang="en-US" sz="2400" dirty="0"/>
              <a:t>2. Peter did some things right</a:t>
            </a:r>
            <a:br>
              <a:rPr lang="en-US" sz="3600" b="1" dirty="0"/>
            </a:br>
            <a:r>
              <a:rPr lang="en-US" sz="3600" b="1" dirty="0"/>
              <a:t>3. Peter sank . . . little faith 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dirty="0"/>
              <a:t>Focus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/>
              <a:t>(30): he saw…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</a:t>
            </a:r>
            <a:r>
              <a:rPr lang="en-US" sz="3300" b="1" dirty="0"/>
              <a:t> (30): he was </a:t>
            </a:r>
            <a:r>
              <a:rPr lang="en-US" sz="3300" b="1" dirty="0">
                <a:solidFill>
                  <a:srgbClr val="800000"/>
                </a:solidFill>
              </a:rPr>
              <a:t>afraid</a:t>
            </a:r>
            <a:r>
              <a:rPr lang="en-US" sz="3300" b="1" dirty="0"/>
              <a:t>…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He panicked; terror replaced trust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/>
              <a:t>Rv.21:8</a:t>
            </a:r>
          </a:p>
        </p:txBody>
      </p:sp>
    </p:spTree>
    <p:extLst>
      <p:ext uri="{BB962C8B-B14F-4D97-AF65-F5344CB8AC3E}">
        <p14:creationId xmlns:p14="http://schemas.microsoft.com/office/powerpoint/2010/main" val="234860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2400" dirty="0"/>
              <a:t>1. Peter is not a bad person</a:t>
            </a:r>
            <a:br>
              <a:rPr lang="en-US" sz="3600" b="1" dirty="0"/>
            </a:br>
            <a:r>
              <a:rPr lang="en-US" sz="2400" dirty="0"/>
              <a:t>2. Peter did some things right</a:t>
            </a:r>
            <a:br>
              <a:rPr lang="en-US" sz="3600" b="1" dirty="0"/>
            </a:br>
            <a:r>
              <a:rPr lang="en-US" sz="3600" b="1" dirty="0"/>
              <a:t>3. Peter sank . . . little faith 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dirty="0"/>
              <a:t>Focus (30): he saw…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dirty="0"/>
              <a:t>Fear (30): he was afraid…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waters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/>
              <a:t>He knows dangers of sea (no one walks it)  Mt.8:23-27</a:t>
            </a:r>
            <a:endParaRPr lang="en-US" sz="3200" b="1" dirty="0">
              <a:solidFill>
                <a:schemeClr val="bg2">
                  <a:lumMod val="75000"/>
                </a:schemeClr>
              </a:solidFill>
            </a:endParaRPr>
          </a:p>
          <a:p>
            <a:pPr marL="631825" lvl="1" indent="-2317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67102" y="4495800"/>
            <a:ext cx="73914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With God, impossibility is opportunity,</a:t>
            </a:r>
            <a:b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but not w/o dangers.  </a:t>
            </a: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Mt.26.   1 Pt.4:2-4</a:t>
            </a:r>
          </a:p>
        </p:txBody>
      </p:sp>
    </p:spTree>
    <p:extLst>
      <p:ext uri="{BB962C8B-B14F-4D97-AF65-F5344CB8AC3E}">
        <p14:creationId xmlns:p14="http://schemas.microsoft.com/office/powerpoint/2010/main" val="69253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300" b="1" dirty="0"/>
              <a:t>1. We relate to Peter: 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 bwMode="auto">
          <a:xfrm>
            <a:off x="457200" y="1981200"/>
            <a:ext cx="40386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We want to do our best . . .</a:t>
            </a:r>
            <a:endParaRPr kumimoji="0" lang="en-US" sz="32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32434" y="1981200"/>
            <a:ext cx="40386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We often sink</a:t>
            </a:r>
            <a:r>
              <a:rPr kumimoji="0" lang="en-US" sz="3200" b="1" i="0" u="none" strike="noStrike" cap="none" normalizeH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 . . 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baseline="0" dirty="0"/>
              <a:t>Ga.5:17; Ja.3:1-2</a:t>
            </a:r>
            <a:endParaRPr kumimoji="0" lang="en-US" sz="3200" b="1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790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1. We relate to Peter</a:t>
            </a:r>
          </a:p>
          <a:p>
            <a:pPr marL="0" indent="0">
              <a:buNone/>
            </a:pPr>
            <a:r>
              <a:rPr lang="en-US" sz="3300" b="1" dirty="0"/>
              <a:t>2. Peter kept falling, but kept getting up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49166" y="2590800"/>
            <a:ext cx="8029902" cy="2057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Mt.14: to walk on water, Peter must: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/>
              <a:t>1. </a:t>
            </a:r>
            <a:r>
              <a:rPr lang="en-US" sz="3200" b="1" dirty="0">
                <a:solidFill>
                  <a:srgbClr val="800000"/>
                </a:solidFill>
              </a:rPr>
              <a:t>Trust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, not doubt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effectLst/>
              </a:rPr>
              <a:t>2.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</a:rPr>
              <a:t>Travel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, not despair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/>
              <a:t>3. </a:t>
            </a:r>
            <a:r>
              <a:rPr lang="en-US" sz="3200" b="1" dirty="0">
                <a:solidFill>
                  <a:srgbClr val="800000"/>
                </a:solidFill>
              </a:rPr>
              <a:t>Triumph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, not decline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49166" y="4800600"/>
            <a:ext cx="4020204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Mt.26, to remain</a:t>
            </a:r>
            <a:r>
              <a:rPr kumimoji="0" lang="en-US" sz="3200" b="1" i="0" u="none" strike="noStrike" cap="none" normalizeH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 loyal to Christ… must Trust….</a:t>
            </a:r>
            <a:endParaRPr kumimoji="0" lang="en-US" sz="32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40468" y="4800600"/>
            <a:ext cx="40386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Lord could use Peter. 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effectLst/>
              </a:rPr>
              <a:t>Jn.21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/>
              <a:t>Ac.2; 4:13; 1 Pt.5:10</a:t>
            </a:r>
            <a:endParaRPr kumimoji="0" lang="en-US" sz="3200" b="1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4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1. We relate to Peter</a:t>
            </a:r>
          </a:p>
          <a:p>
            <a:pPr marL="0" indent="0">
              <a:buNone/>
            </a:pPr>
            <a:r>
              <a:rPr lang="en-US" sz="2800" dirty="0"/>
              <a:t>2. Peter kept falling, but kept getting up</a:t>
            </a:r>
          </a:p>
          <a:p>
            <a:pPr marL="0" indent="0">
              <a:buNone/>
            </a:pPr>
            <a:r>
              <a:rPr lang="en-US" sz="3300" b="1" dirty="0"/>
              <a:t>3. Lord saw disciples’ trouble / anguish</a:t>
            </a:r>
          </a:p>
          <a:p>
            <a:pPr marL="0" lvl="1" indent="0" algn="ctr" defTabSz="520700">
              <a:spcBef>
                <a:spcPts val="600"/>
              </a:spcBef>
              <a:buNone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No one else could . . 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4932" y="3581400"/>
            <a:ext cx="8001000" cy="2590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393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>
                <a:solidFill>
                  <a:srgbClr val="800000"/>
                </a:solidFill>
              </a:rPr>
              <a:t>1. 	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have </a:t>
            </a:r>
            <a:r>
              <a:rPr lang="en-US" sz="3200" b="1" u="sng" dirty="0">
                <a:solidFill>
                  <a:schemeClr val="bg2">
                    <a:lumMod val="75000"/>
                  </a:schemeClr>
                </a:solidFill>
              </a:rPr>
              <a:t>seen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 them </a:t>
            </a:r>
            <a:r>
              <a:rPr lang="en-US" sz="3000" b="1" dirty="0"/>
              <a:t>(1 Pt.3:12).   </a:t>
            </a:r>
            <a:r>
              <a:rPr lang="en-US" sz="3000" b="1" u="sng" dirty="0">
                <a:solidFill>
                  <a:srgbClr val="800000"/>
                </a:solidFill>
              </a:rPr>
              <a:t>Perception</a:t>
            </a:r>
          </a:p>
          <a:p>
            <a:pPr marR="0" defTabSz="393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>
                <a:solidFill>
                  <a:srgbClr val="800000"/>
                </a:solidFill>
              </a:rPr>
              <a:t>2. 	</a:t>
            </a:r>
            <a:r>
              <a:rPr lang="en-US" sz="3200" b="1" u="sng" dirty="0">
                <a:solidFill>
                  <a:schemeClr val="bg2">
                    <a:lumMod val="75000"/>
                  </a:schemeClr>
                </a:solidFill>
              </a:rPr>
              <a:t>come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 to them </a:t>
            </a:r>
            <a:r>
              <a:rPr lang="en-US" sz="3200" b="1" dirty="0"/>
              <a:t>(no boat).   </a:t>
            </a:r>
            <a:r>
              <a:rPr lang="en-US" sz="3000" b="1" u="sng" dirty="0">
                <a:solidFill>
                  <a:srgbClr val="800000"/>
                </a:solidFill>
              </a:rPr>
              <a:t>Power</a:t>
            </a:r>
          </a:p>
          <a:p>
            <a:pPr marR="0" defTabSz="393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>
                <a:solidFill>
                  <a:srgbClr val="800000"/>
                </a:solidFill>
              </a:rPr>
              <a:t>3. 	</a:t>
            </a:r>
            <a:r>
              <a:rPr lang="en-US" sz="3200" b="1" u="sng" dirty="0">
                <a:solidFill>
                  <a:schemeClr val="bg2">
                    <a:lumMod val="75000"/>
                  </a:schemeClr>
                </a:solidFill>
              </a:rPr>
              <a:t>help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 them after coming.   </a:t>
            </a:r>
            <a:r>
              <a:rPr lang="en-US" sz="3000" b="1" u="sng" dirty="0">
                <a:solidFill>
                  <a:srgbClr val="800000"/>
                </a:solidFill>
              </a:rPr>
              <a:t>Permission</a:t>
            </a:r>
          </a:p>
          <a:p>
            <a:pPr marR="0" defTabSz="393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</a:rPr>
              <a:t>4. 	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have </a:t>
            </a:r>
            <a:r>
              <a:rPr kumimoji="0" lang="en-US" sz="3200" b="1" i="0" u="sng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waited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 so long </a:t>
            </a:r>
            <a:r>
              <a:rPr kumimoji="0" lang="en-US" sz="3000" b="1" i="0" u="none" strike="noStrike" cap="none" normalizeH="0" baseline="0" dirty="0">
                <a:ln>
                  <a:noFill/>
                </a:ln>
                <a:effectLst/>
              </a:rPr>
              <a:t>(Jn.11).   </a:t>
            </a:r>
            <a:r>
              <a:rPr kumimoji="0" lang="en-US" sz="3000" b="1" i="0" u="sng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</a:rPr>
              <a:t>Patience</a:t>
            </a:r>
          </a:p>
        </p:txBody>
      </p:sp>
    </p:spTree>
    <p:extLst>
      <p:ext uri="{BB962C8B-B14F-4D97-AF65-F5344CB8AC3E}">
        <p14:creationId xmlns:p14="http://schemas.microsoft.com/office/powerpoint/2010/main" val="90556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300" b="1" dirty="0">
                <a:solidFill>
                  <a:srgbClr val="800000"/>
                </a:solidFill>
              </a:rPr>
              <a:t>“I pray…but nothing happens”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300" b="1" u="sng" dirty="0">
                <a:solidFill>
                  <a:schemeClr val="bg2">
                    <a:lumMod val="75000"/>
                  </a:schemeClr>
                </a:solidFill>
              </a:rPr>
              <a:t>Focus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 on Him, not wind or waves, </a:t>
            </a:r>
            <a:r>
              <a:rPr lang="en-US" sz="3300" b="1" dirty="0"/>
              <a:t>27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3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33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33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33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/>
              <a:t>33: </a:t>
            </a:r>
            <a:r>
              <a:rPr lang="en-US" sz="3200" b="1" i="1" dirty="0">
                <a:solidFill>
                  <a:schemeClr val="bg2">
                    <a:lumMod val="75000"/>
                  </a:schemeClr>
                </a:solidFill>
              </a:rPr>
              <a:t>worshipped Him . . . Son of God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200" b="1" dirty="0"/>
              <a:t>Mt.8:27 – 2 Pt.3:11 – Ac.4:13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30468" y="2667000"/>
            <a:ext cx="7651532" cy="2057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1. </a:t>
            </a:r>
            <a:r>
              <a:rPr lang="en-US" sz="3400" b="1" dirty="0"/>
              <a:t>“I AM” recalls Ex.3:14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2. </a:t>
            </a:r>
            <a:r>
              <a:rPr kumimoji="0" lang="en-US" sz="3400" b="1" i="0" u="none" strike="noStrike" cap="none" normalizeH="0" baseline="0" dirty="0">
                <a:ln>
                  <a:noFill/>
                </a:ln>
                <a:effectLst/>
              </a:rPr>
              <a:t>Three miracles:</a:t>
            </a:r>
          </a:p>
          <a:p>
            <a:pPr marL="514350" marR="0" indent="-514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34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90600" y="3930868"/>
            <a:ext cx="2133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Jesus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0" y="3930868"/>
            <a:ext cx="2133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Peter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19800" y="3930868"/>
            <a:ext cx="2133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Storm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9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300" b="1" dirty="0">
                <a:solidFill>
                  <a:srgbClr val="800000"/>
                </a:solidFill>
              </a:rPr>
              <a:t>“I pray…but nothing happens”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Focus on Him, not wind or waves, 27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300" b="1" u="sng" dirty="0">
                <a:solidFill>
                  <a:schemeClr val="bg2">
                    <a:lumMod val="75000"/>
                  </a:schemeClr>
                </a:solidFill>
              </a:rPr>
              <a:t>Trust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 Him...even when He does not come as soon as we want </a:t>
            </a:r>
            <a:r>
              <a:rPr lang="en-US" b="1" dirty="0"/>
              <a:t>(25)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.  </a:t>
            </a:r>
            <a:r>
              <a:rPr lang="en-US" sz="3300" b="1" dirty="0"/>
              <a:t>Ro.8:31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38200" y="4191000"/>
            <a:ext cx="24384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For us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352800" y="4191000"/>
            <a:ext cx="24384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Forgiving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867400" y="4191000"/>
            <a:ext cx="2438400" cy="609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Patient</a:t>
            </a:r>
          </a:p>
        </p:txBody>
      </p:sp>
    </p:spTree>
    <p:extLst>
      <p:ext uri="{BB962C8B-B14F-4D97-AF65-F5344CB8AC3E}">
        <p14:creationId xmlns:p14="http://schemas.microsoft.com/office/powerpoint/2010/main" val="411426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300" b="1" dirty="0">
                <a:solidFill>
                  <a:srgbClr val="800000"/>
                </a:solidFill>
              </a:rPr>
              <a:t>“I pray…but nothing happens”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Focus on Him, not wind or waves, 27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Trust Him...even when He does not come as soon as we want (25).  Ro.8:31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300" b="1" u="sng" dirty="0">
                <a:solidFill>
                  <a:schemeClr val="bg2">
                    <a:lumMod val="75000"/>
                  </a:schemeClr>
                </a:solidFill>
              </a:rPr>
              <a:t>Obey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 Him.   </a:t>
            </a:r>
            <a:endParaRPr lang="en-US" sz="3300" b="1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838200" y="4038600"/>
            <a:ext cx="7467600" cy="1295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spcBef>
                <a:spcPct val="20000"/>
              </a:spcBef>
              <a:buClr>
                <a:srgbClr val="00007D"/>
              </a:buClr>
              <a:buSzPct val="75000"/>
            </a:pPr>
            <a:r>
              <a:rPr lang="en-US" sz="3300" b="1" kern="0" dirty="0">
                <a:solidFill>
                  <a:schemeClr val="bg2">
                    <a:lumMod val="75000"/>
                  </a:schemeClr>
                </a:solidFill>
                <a:latin typeface="Arial"/>
              </a:rPr>
              <a:t>Keep rowing until He comes for us.</a:t>
            </a:r>
          </a:p>
          <a:p>
            <a:pPr lvl="0" algn="ctr" eaLnBrk="1" hangingPunct="1">
              <a:spcBef>
                <a:spcPct val="20000"/>
              </a:spcBef>
              <a:buClr>
                <a:srgbClr val="00007D"/>
              </a:buClr>
              <a:buSzPct val="75000"/>
            </a:pPr>
            <a:r>
              <a:rPr lang="en-US" sz="3300" b="1" kern="0" dirty="0">
                <a:solidFill>
                  <a:srgbClr val="000000"/>
                </a:solidFill>
                <a:latin typeface="Arial"/>
              </a:rPr>
              <a:t>2 Pt.3;  Rv.21:1, 4</a:t>
            </a:r>
          </a:p>
        </p:txBody>
      </p:sp>
    </p:spTree>
    <p:extLst>
      <p:ext uri="{BB962C8B-B14F-4D97-AF65-F5344CB8AC3E}">
        <p14:creationId xmlns:p14="http://schemas.microsoft.com/office/powerpoint/2010/main" val="329605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22-23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Dismissed disciples:  </a:t>
            </a:r>
            <a:r>
              <a:rPr lang="en-US" sz="3300" b="1" i="1" dirty="0">
                <a:solidFill>
                  <a:schemeClr val="bg2">
                    <a:lumMod val="75000"/>
                  </a:schemeClr>
                </a:solidFill>
              </a:rPr>
              <a:t>compel, force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Jn.6:14-15, political danger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24-25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Tormented (8:29)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“Middle of sea” (long way from land)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Mk.6:48, straining at oars . . . wind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“Fourth watch” – 3-6 a.m.  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51987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26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267200"/>
          </a:xfrm>
        </p:spPr>
        <p:txBody>
          <a:bodyPr/>
          <a:lstStyle/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No mere man can walk on water…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27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“Do not be afraid”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28-30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Peter: mixture of faith &amp; doubt</a:t>
            </a:r>
            <a:endParaRPr lang="en-US" sz="3400" b="1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501868" y="4724400"/>
            <a:ext cx="3962400" cy="1143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Walked on water; came to Jesus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663966" y="4724400"/>
            <a:ext cx="3962400" cy="1143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Saw waves; </a:t>
            </a:r>
            <a:b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began to sink</a:t>
            </a:r>
          </a:p>
        </p:txBody>
      </p:sp>
    </p:spTree>
    <p:extLst>
      <p:ext uri="{BB962C8B-B14F-4D97-AF65-F5344CB8AC3E}">
        <p14:creationId xmlns:p14="http://schemas.microsoft.com/office/powerpoint/2010/main" val="220446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31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267200"/>
          </a:xfrm>
        </p:spPr>
        <p:txBody>
          <a:bodyPr/>
          <a:lstStyle/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Jesus saved as soon as Peter called    . . . then addressed his faith / heart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32-33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“Wind ceased” 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Saved other disciples as well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3300" b="1" dirty="0"/>
              <a:t>Worthy of worship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31765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099458" y="533400"/>
            <a:ext cx="6934200" cy="15240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>
              <a:buFontTx/>
              <a:buAutoNum type="romanUcPeriod"/>
            </a:pPr>
            <a:r>
              <a:rPr lang="en-US" sz="4000" b="1" dirty="0">
                <a:solidFill>
                  <a:schemeClr val="bg1"/>
                </a:solidFill>
              </a:rPr>
              <a:t> Simon Sank In Sin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/>
              <a:t>Mt.14, Peter’s faith drowns in doubt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/>
              <a:t>Mt.16:21-23, sets Jesus straight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/>
              <a:t>Mt.17:24-27, answers for Jesus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/>
              <a:t>Mt.26:31-35, wins boasting contest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/>
              <a:t>Mt.26:40, instead of dying, dozing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/>
              <a:t>Jn.18:10, must cut out his cutting up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/>
              <a:t>Mt.26:69-75, loses his memory (3 x)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>
                <a:solidFill>
                  <a:srgbClr val="800000"/>
                </a:solidFill>
              </a:rPr>
              <a:t>Mt.18:21, 32, forgiveness (7 x)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b="1" dirty="0"/>
              <a:t>Ga.2:11-14, the actor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398037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099458" y="533400"/>
            <a:ext cx="6934200" cy="5334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>
              <a:buFontTx/>
              <a:buAutoNum type="romanUcPeriod"/>
            </a:pPr>
            <a:r>
              <a:rPr lang="en-US" sz="2400" dirty="0">
                <a:solidFill>
                  <a:schemeClr val="bg1"/>
                </a:solidFill>
              </a:rPr>
              <a:t> Simon Sank In Sin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099458" y="1219200"/>
            <a:ext cx="6934200" cy="15240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II.  Simon Sank In The Sea</a:t>
            </a:r>
          </a:p>
        </p:txBody>
      </p:sp>
    </p:spTree>
    <p:extLst>
      <p:ext uri="{BB962C8B-B14F-4D97-AF65-F5344CB8AC3E}">
        <p14:creationId xmlns:p14="http://schemas.microsoft.com/office/powerpoint/2010/main" val="339301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/>
              <a:t>1. Peter is not a bad person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Left all to follow Jesus, </a:t>
            </a:r>
            <a:r>
              <a:rPr lang="en-US" sz="3300" b="1" dirty="0"/>
              <a:t>Mt.19:27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More zeal than knowledge, </a:t>
            </a:r>
            <a:r>
              <a:rPr lang="en-US" sz="3300" b="1" dirty="0"/>
              <a:t>Ro.10:1-3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Kept falling </a:t>
            </a:r>
            <a:r>
              <a:rPr lang="en-US" sz="3300" b="1" u="sng" dirty="0">
                <a:solidFill>
                  <a:schemeClr val="bg2">
                    <a:lumMod val="75000"/>
                  </a:schemeClr>
                </a:solidFill>
              </a:rPr>
              <a:t>because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 kept getting up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Not afraid to try anything, </a:t>
            </a:r>
            <a:r>
              <a:rPr lang="en-US" sz="3300" b="1" dirty="0"/>
              <a:t>Mt.14 / 26</a:t>
            </a:r>
          </a:p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Not alone: every other disciple failed</a:t>
            </a:r>
            <a:endParaRPr lang="en-US" sz="3300" b="1" dirty="0">
              <a:solidFill>
                <a:schemeClr val="bg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marL="798513" lvl="1" indent="-398463">
              <a:buAutoNum type="arabicPeriod"/>
            </a:pP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marL="798513" lvl="1" indent="-398463">
              <a:buAutoNum type="arabicPeriod"/>
            </a:pP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2400" dirty="0"/>
              <a:t>1. Peter is not a bad person</a:t>
            </a:r>
            <a:br>
              <a:rPr lang="en-US" sz="3600" b="1" dirty="0"/>
            </a:br>
            <a:r>
              <a:rPr lang="en-US" sz="3600" b="1" dirty="0"/>
              <a:t>2. Peter did some things right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Walked on water </a:t>
            </a:r>
            <a:r>
              <a:rPr lang="en-US" sz="3300" b="1" dirty="0"/>
              <a:t>(courage: left boat)</a:t>
            </a:r>
          </a:p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Believed Lord’s power  </a:t>
            </a:r>
            <a:r>
              <a:rPr lang="en-US" sz="3300" b="1" dirty="0"/>
              <a:t>(Mt.8:27; Lk.5:8).   Mt.10</a:t>
            </a:r>
          </a:p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Walked </a:t>
            </a:r>
            <a:r>
              <a:rPr lang="en-US" sz="3300" b="1" u="sng" dirty="0">
                <a:solidFill>
                  <a:schemeClr val="bg2">
                    <a:lumMod val="75000"/>
                  </a:schemeClr>
                </a:solidFill>
              </a:rPr>
              <a:t>to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 Jesus, not away from Him</a:t>
            </a:r>
          </a:p>
          <a:p>
            <a:pPr marL="231775" indent="-231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Learned from his mistakes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marL="798513" lvl="1" indent="-398463">
              <a:buAutoNum type="arabicPeriod"/>
            </a:pP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marL="798513" lvl="1" indent="-398463">
              <a:buAutoNum type="arabicPeriod"/>
            </a:pP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" y="4724400"/>
            <a:ext cx="8229600" cy="1219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3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Acts 2, </a:t>
            </a:r>
            <a:r>
              <a:rPr kumimoji="0" lang="en-US" sz="35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preached truth to hostile</a:t>
            </a:r>
            <a:r>
              <a:rPr kumimoji="0" lang="en-US" sz="3500" b="1" i="0" u="none" strike="noStrike" cap="none" normalizeH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audience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500" b="1" baseline="0" dirty="0">
                <a:latin typeface="Calibri" panose="020F0502020204030204" pitchFamily="34" charset="0"/>
              </a:rPr>
              <a:t>Acts 3-5, </a:t>
            </a:r>
            <a:r>
              <a:rPr lang="en-US" sz="3500" b="1" baseline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stood w/o compromise…  </a:t>
            </a:r>
            <a:r>
              <a:rPr lang="en-US" sz="3500" b="1" baseline="0" dirty="0">
                <a:latin typeface="Calibri" panose="020F0502020204030204" pitchFamily="34" charset="0"/>
              </a:rPr>
              <a:t>Acts 12</a:t>
            </a:r>
            <a:endParaRPr kumimoji="0" lang="en-US" sz="3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1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2881</TotalTime>
  <Words>969</Words>
  <Application>Microsoft Office PowerPoint</Application>
  <PresentationFormat>On-screen Show (4:3)</PresentationFormat>
  <Paragraphs>149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Wingdings</vt:lpstr>
      <vt:lpstr>Pixel</vt:lpstr>
      <vt:lpstr>Simon’s Sink</vt:lpstr>
      <vt:lpstr>22-23</vt:lpstr>
      <vt:lpstr>26</vt:lpstr>
      <vt:lpstr>31</vt:lpstr>
      <vt:lpstr>PowerPoint Presentation</vt:lpstr>
      <vt:lpstr>PowerPoint Presentation</vt:lpstr>
      <vt:lpstr>PowerPoint Presentation</vt:lpstr>
      <vt:lpstr>1. Peter is not a bad person</vt:lpstr>
      <vt:lpstr>1. Peter is not a bad person 2. Peter did some things right</vt:lpstr>
      <vt:lpstr>1. Peter is not a bad person 2. Peter did some things right 3. Peter sank because of . . . </vt:lpstr>
      <vt:lpstr>1. Peter is not a bad person 2. Peter did some things right 3. Peter sank . . . little faith </vt:lpstr>
      <vt:lpstr>1. Peter is not a bad person 2. Peter did some things right 3. Peter sank . . . little faith </vt:lpstr>
      <vt:lpstr>1. Peter is not a bad person 2. Peter did some things right 3. Peter sank . . . little faith </vt:lpstr>
      <vt:lpstr>Conclusions</vt:lpstr>
      <vt:lpstr>Conclusions</vt:lpstr>
      <vt:lpstr>Conclusions</vt:lpstr>
      <vt:lpstr>Conclusions</vt:lpstr>
      <vt:lpstr>Conclusions</vt:lpstr>
      <vt:lpstr>Conclusions</vt:lpstr>
    </vt:vector>
  </TitlesOfParts>
  <Company>Catspaw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Ty Johnson</cp:lastModifiedBy>
  <cp:revision>367</cp:revision>
  <dcterms:created xsi:type="dcterms:W3CDTF">2009-04-13T13:56:20Z</dcterms:created>
  <dcterms:modified xsi:type="dcterms:W3CDTF">2023-07-22T01:56:25Z</dcterms:modified>
</cp:coreProperties>
</file>