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9"/>
  </p:notesMasterIdLst>
  <p:sldIdLst>
    <p:sldId id="305" r:id="rId2"/>
    <p:sldId id="609" r:id="rId3"/>
    <p:sldId id="647" r:id="rId4"/>
    <p:sldId id="610" r:id="rId5"/>
    <p:sldId id="648" r:id="rId6"/>
    <p:sldId id="613" r:id="rId7"/>
    <p:sldId id="614" r:id="rId8"/>
    <p:sldId id="616" r:id="rId9"/>
    <p:sldId id="617" r:id="rId10"/>
    <p:sldId id="621" r:id="rId11"/>
    <p:sldId id="620" r:id="rId12"/>
    <p:sldId id="622" r:id="rId13"/>
    <p:sldId id="623" r:id="rId14"/>
    <p:sldId id="624" r:id="rId15"/>
    <p:sldId id="649" r:id="rId16"/>
    <p:sldId id="366" r:id="rId17"/>
    <p:sldId id="576" r:id="rId18"/>
    <p:sldId id="625" r:id="rId19"/>
    <p:sldId id="577" r:id="rId20"/>
    <p:sldId id="627" r:id="rId21"/>
    <p:sldId id="636" r:id="rId22"/>
    <p:sldId id="626" r:id="rId23"/>
    <p:sldId id="628" r:id="rId24"/>
    <p:sldId id="630" r:id="rId25"/>
    <p:sldId id="629" r:id="rId26"/>
    <p:sldId id="631" r:id="rId27"/>
    <p:sldId id="633" r:id="rId28"/>
    <p:sldId id="650" r:id="rId29"/>
    <p:sldId id="634" r:id="rId30"/>
    <p:sldId id="643" r:id="rId31"/>
    <p:sldId id="638" r:id="rId32"/>
    <p:sldId id="635" r:id="rId33"/>
    <p:sldId id="639" r:id="rId34"/>
    <p:sldId id="640" r:id="rId35"/>
    <p:sldId id="642" r:id="rId36"/>
    <p:sldId id="644" r:id="rId37"/>
    <p:sldId id="645" r:id="rId3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CCFFFF"/>
    <a:srgbClr val="FFFF99"/>
    <a:srgbClr val="CCFFCC"/>
    <a:srgbClr val="339966"/>
    <a:srgbClr val="FFFF00"/>
    <a:srgbClr val="006600"/>
    <a:srgbClr val="FF9933"/>
    <a:srgbClr val="99FF33"/>
    <a:srgbClr val="C0C0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623" autoAdjust="0"/>
    <p:restoredTop sz="94660"/>
  </p:normalViewPr>
  <p:slideViewPr>
    <p:cSldViewPr showGuides="1">
      <p:cViewPr varScale="1">
        <p:scale>
          <a:sx n="94" d="100"/>
          <a:sy n="94" d="100"/>
        </p:scale>
        <p:origin x="816" y="9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EE0F358-7D01-4D68-BB99-394C091459F0}" type="datetimeFigureOut">
              <a:rPr lang="en-US" smtClean="0"/>
              <a:t>9/17/2023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3C5D134-76E8-4430-B990-5385720D373D}" type="slidenum">
              <a:rPr lang="en-US" smtClean="0"/>
              <a:t>‹#›</a:t>
            </a:fld>
            <a:endParaRPr lang="en-US"/>
          </a:p>
        </p:txBody>
      </p:sp>
    </p:spTree>
    <p:extLst>
      <p:ext uri="{BB962C8B-B14F-4D97-AF65-F5344CB8AC3E}">
        <p14:creationId xmlns:p14="http://schemas.microsoft.com/office/powerpoint/2010/main" val="39495397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096063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145490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2792730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2015601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984576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6180069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403491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44904681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96542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598464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18985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6294467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8280288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4232107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0558753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3024232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3504911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10836119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07747079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236165981"/>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2956591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636998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5397992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33951053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3953545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2114435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48697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597797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140712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643697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276257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78804458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8401512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23343019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740258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16257068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3826006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3418772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724892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5299842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408971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586946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7352750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6340563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png"/><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image" Target="../media/image4.emf"/><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ref.ly/logosres/nkjv?ref=BibleNKJV.Je6.15&amp;off=3&amp;ctx=ere+is+no+peace.%0a15+~Were+they+r%EF%BB%BFashamed+"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26.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6">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629995" y="1600200"/>
            <a:ext cx="5888182" cy="1447800"/>
          </a:xfrm>
          <a:prstGeom prst="roundRect">
            <a:avLst/>
          </a:prstGeom>
          <a:solidFill>
            <a:schemeClr val="tx1"/>
          </a:solidFill>
          <a:ln w="3175">
            <a:solidFill>
              <a:srgbClr val="99FF33"/>
            </a:solid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a:solidFill>
                  <a:srgbClr val="FFFF00"/>
                </a:solidFill>
              </a:rPr>
              <a:t>Clothes Make The Man</a:t>
            </a:r>
          </a:p>
          <a:p>
            <a:pPr algn="ctr"/>
            <a:r>
              <a:rPr lang="en-US" sz="3000" dirty="0">
                <a:solidFill>
                  <a:schemeClr val="bg1"/>
                </a:solidFill>
              </a:rPr>
              <a:t>(or The Woman)</a:t>
            </a: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Clothes make the man?</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rgbClr val="CCFFCC"/>
                </a:solidFill>
              </a:rPr>
              <a:t>Mother’s / wife’s care</a:t>
            </a: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A37EF4DA-82F0-4753-9D9E-8B7A288AAFFB}"/>
              </a:ext>
            </a:extLst>
          </p:cNvPr>
          <p:cNvSpPr/>
          <p:nvPr/>
        </p:nvSpPr>
        <p:spPr>
          <a:xfrm>
            <a:off x="457200" y="1524000"/>
            <a:ext cx="8229600" cy="3276600"/>
          </a:xfrm>
          <a:prstGeom prst="rect">
            <a:avLst/>
          </a:prstGeom>
          <a:solidFill>
            <a:schemeClr val="tx1"/>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dirty="0"/>
              <a:t>She is not afraid of snow for her household, For all her household is clothed with scarlet.  She makes tapestry for herself; Her clothing is fine linen and purple</a:t>
            </a:r>
            <a:r>
              <a:rPr lang="en-US" sz="3200" i="1" dirty="0"/>
              <a:t>.</a:t>
            </a:r>
            <a:r>
              <a:rPr lang="en-US" sz="3200" dirty="0"/>
              <a:t>  Her husband is known in the gates, When he sits among the elders of the land </a:t>
            </a:r>
            <a:r>
              <a:rPr lang="en-US" sz="2400" dirty="0">
                <a:solidFill>
                  <a:srgbClr val="FFFF99"/>
                </a:solidFill>
              </a:rPr>
              <a:t>– Prov.31:21-23</a:t>
            </a:r>
            <a:endParaRPr lang="en-US" sz="3100" dirty="0">
              <a:solidFill>
                <a:srgbClr val="FFFF99"/>
              </a:solidFill>
            </a:endParaRPr>
          </a:p>
        </p:txBody>
      </p:sp>
    </p:spTree>
    <p:extLst>
      <p:ext uri="{BB962C8B-B14F-4D97-AF65-F5344CB8AC3E}">
        <p14:creationId xmlns:p14="http://schemas.microsoft.com/office/powerpoint/2010/main" val="2885992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Clothes make the man?</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rgbClr val="CCFFCC"/>
                </a:solidFill>
              </a:rPr>
              <a:t>Royal status</a:t>
            </a: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A37EF4DA-82F0-4753-9D9E-8B7A288AAFFB}"/>
              </a:ext>
            </a:extLst>
          </p:cNvPr>
          <p:cNvSpPr/>
          <p:nvPr/>
        </p:nvSpPr>
        <p:spPr>
          <a:xfrm>
            <a:off x="457200" y="1600200"/>
            <a:ext cx="8229600" cy="1752600"/>
          </a:xfrm>
          <a:prstGeom prst="rect">
            <a:avLst/>
          </a:prstGeom>
          <a:solidFill>
            <a:schemeClr val="tx1"/>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t>But what did you go out to see?  A man clothed in soft garments?  Indeed, those who wear soft clothing are in kings’ houses </a:t>
            </a:r>
            <a:r>
              <a:rPr lang="en-US" sz="2400" dirty="0">
                <a:solidFill>
                  <a:srgbClr val="FFFF99"/>
                </a:solidFill>
              </a:rPr>
              <a:t>– Mt.11:8</a:t>
            </a:r>
            <a:endParaRPr lang="en-US" sz="3100" dirty="0">
              <a:solidFill>
                <a:srgbClr val="FFFF99"/>
              </a:solidFill>
            </a:endParaRPr>
          </a:p>
        </p:txBody>
      </p:sp>
    </p:spTree>
    <p:extLst>
      <p:ext uri="{BB962C8B-B14F-4D97-AF65-F5344CB8AC3E}">
        <p14:creationId xmlns:p14="http://schemas.microsoft.com/office/powerpoint/2010/main" val="12945623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Clothes make the man?</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rgbClr val="CCFFCC"/>
                </a:solidFill>
              </a:rPr>
              <a:t>Fashion gaffe </a:t>
            </a: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A37EF4DA-82F0-4753-9D9E-8B7A288AAFFB}"/>
              </a:ext>
            </a:extLst>
          </p:cNvPr>
          <p:cNvSpPr/>
          <p:nvPr/>
        </p:nvSpPr>
        <p:spPr>
          <a:xfrm>
            <a:off x="457200" y="1600200"/>
            <a:ext cx="8229600" cy="4343400"/>
          </a:xfrm>
          <a:prstGeom prst="rect">
            <a:avLst/>
          </a:prstGeom>
          <a:solidFill>
            <a:schemeClr val="tx1"/>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t>But when the king came in to see the guests, he saw a man there who did not have on a wedding garment.  So he said to him,  Friend, how did you come in here without a wedding garment?  And he was speechless.  Then the king said to the servants, ‘Bind him hand and foot, take him away, and cast him into outer darkness; there will be weeping and gnashing of teeth’</a:t>
            </a:r>
            <a:r>
              <a:rPr lang="en-US" sz="3100" i="1" dirty="0"/>
              <a:t> </a:t>
            </a:r>
            <a:r>
              <a:rPr lang="en-US" sz="2400" dirty="0">
                <a:solidFill>
                  <a:srgbClr val="FFFF99"/>
                </a:solidFill>
              </a:rPr>
              <a:t>– Mt.22:11-13</a:t>
            </a:r>
            <a:endParaRPr lang="en-US" sz="3100" dirty="0">
              <a:solidFill>
                <a:srgbClr val="FFFF99"/>
              </a:solidFill>
            </a:endParaRPr>
          </a:p>
        </p:txBody>
      </p:sp>
    </p:spTree>
    <p:extLst>
      <p:ext uri="{BB962C8B-B14F-4D97-AF65-F5344CB8AC3E}">
        <p14:creationId xmlns:p14="http://schemas.microsoft.com/office/powerpoint/2010/main" val="37655645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Clothes make the man?</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rgbClr val="CCFFCC"/>
                </a:solidFill>
              </a:rPr>
              <a:t>False piety</a:t>
            </a: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A37EF4DA-82F0-4753-9D9E-8B7A288AAFFB}"/>
              </a:ext>
            </a:extLst>
          </p:cNvPr>
          <p:cNvSpPr/>
          <p:nvPr/>
        </p:nvSpPr>
        <p:spPr>
          <a:xfrm>
            <a:off x="457200" y="1600200"/>
            <a:ext cx="8229600" cy="1752600"/>
          </a:xfrm>
          <a:prstGeom prst="rect">
            <a:avLst/>
          </a:prstGeom>
          <a:solidFill>
            <a:schemeClr val="tx1"/>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t>But all their works they do to be seen by men. They make their phylacteries broad and enlarge the borders of their garments </a:t>
            </a:r>
            <a:r>
              <a:rPr lang="en-US" sz="2400" dirty="0">
                <a:solidFill>
                  <a:srgbClr val="FFFF99"/>
                </a:solidFill>
              </a:rPr>
              <a:t>– Mt.23:5</a:t>
            </a:r>
            <a:endParaRPr lang="en-US" sz="3100" dirty="0">
              <a:solidFill>
                <a:srgbClr val="FFFF99"/>
              </a:solidFill>
            </a:endParaRPr>
          </a:p>
        </p:txBody>
      </p:sp>
    </p:spTree>
    <p:extLst>
      <p:ext uri="{BB962C8B-B14F-4D97-AF65-F5344CB8AC3E}">
        <p14:creationId xmlns:p14="http://schemas.microsoft.com/office/powerpoint/2010/main" val="35514396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Clothes make the man?</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rgbClr val="CCFFCC"/>
                </a:solidFill>
              </a:rPr>
              <a:t>Character gauge</a:t>
            </a: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A37EF4DA-82F0-4753-9D9E-8B7A288AAFFB}"/>
              </a:ext>
            </a:extLst>
          </p:cNvPr>
          <p:cNvSpPr/>
          <p:nvPr/>
        </p:nvSpPr>
        <p:spPr>
          <a:xfrm>
            <a:off x="457200" y="1600200"/>
            <a:ext cx="8229600" cy="3200400"/>
          </a:xfrm>
          <a:prstGeom prst="rect">
            <a:avLst/>
          </a:prstGeom>
          <a:solidFill>
            <a:schemeClr val="tx1"/>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t>In like manner also, that the women adorn themselves in modest apparel, with propriety and moderation, not with braided hair or gold or pearls or costly clothing, but, which is proper for women professing godliness, with good works </a:t>
            </a:r>
            <a:r>
              <a:rPr lang="en-US" sz="2400" dirty="0">
                <a:solidFill>
                  <a:srgbClr val="FFFF99"/>
                </a:solidFill>
              </a:rPr>
              <a:t>– 1 Tim.2:9-10</a:t>
            </a:r>
            <a:endParaRPr lang="en-US" sz="3100" dirty="0">
              <a:solidFill>
                <a:srgbClr val="FFFF99"/>
              </a:solidFill>
            </a:endParaRPr>
          </a:p>
        </p:txBody>
      </p:sp>
    </p:spTree>
    <p:extLst>
      <p:ext uri="{BB962C8B-B14F-4D97-AF65-F5344CB8AC3E}">
        <p14:creationId xmlns:p14="http://schemas.microsoft.com/office/powerpoint/2010/main" val="19300935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Clothes make the man?</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rgbClr val="CCFFCC"/>
                </a:solidFill>
              </a:rPr>
              <a:t>Holiness</a:t>
            </a: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A37EF4DA-82F0-4753-9D9E-8B7A288AAFFB}"/>
              </a:ext>
            </a:extLst>
          </p:cNvPr>
          <p:cNvSpPr/>
          <p:nvPr/>
        </p:nvSpPr>
        <p:spPr>
          <a:xfrm>
            <a:off x="457200" y="1600200"/>
            <a:ext cx="8229600" cy="3200400"/>
          </a:xfrm>
          <a:prstGeom prst="rect">
            <a:avLst/>
          </a:prstGeom>
          <a:solidFill>
            <a:schemeClr val="tx1"/>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t>Do not let your adornment be merely outward — arranging the hair, wearing gold, or putting on fine apparel – rather let it be the hidden person of the heart, with the incorruptible beauty of a gentle and quiet spirit, which is very precious in the sight of God </a:t>
            </a:r>
            <a:r>
              <a:rPr lang="en-US" sz="2400" dirty="0">
                <a:solidFill>
                  <a:srgbClr val="FFFF99"/>
                </a:solidFill>
              </a:rPr>
              <a:t>– 1 Pt.3:3-4</a:t>
            </a:r>
            <a:endParaRPr lang="en-US" sz="3100" dirty="0">
              <a:solidFill>
                <a:srgbClr val="FFFF99"/>
              </a:solidFill>
            </a:endParaRPr>
          </a:p>
        </p:txBody>
      </p:sp>
    </p:spTree>
    <p:extLst>
      <p:ext uri="{BB962C8B-B14F-4D97-AF65-F5344CB8AC3E}">
        <p14:creationId xmlns:p14="http://schemas.microsoft.com/office/powerpoint/2010/main" val="34352141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1253208" y="609600"/>
            <a:ext cx="6643885" cy="1295400"/>
          </a:xfrm>
          <a:solidFill>
            <a:schemeClr val="tx1">
              <a:lumMod val="95000"/>
              <a:lumOff val="5000"/>
            </a:schemeClr>
          </a:solidFill>
          <a:ln>
            <a:solidFill>
              <a:srgbClr val="C00000"/>
            </a:solidFill>
          </a:ln>
          <a:effectLst/>
        </p:spPr>
        <p:txBody>
          <a:bodyPr anchor="ctr" anchorCtr="0"/>
          <a:lstStyle/>
          <a:p>
            <a:r>
              <a:rPr lang="en-US" sz="3400" dirty="0">
                <a:solidFill>
                  <a:srgbClr val="FFFF99"/>
                </a:solidFill>
                <a:latin typeface="Verdana" panose="020B0604030504040204" pitchFamily="34" charset="0"/>
                <a:ea typeface="Verdana" panose="020B0604030504040204" pitchFamily="34" charset="0"/>
                <a:cs typeface="Verdana" panose="020B0604030504040204" pitchFamily="34" charset="0"/>
              </a:rPr>
              <a:t>I. </a:t>
            </a:r>
            <a:r>
              <a:rPr lang="en-US" sz="3600" dirty="0">
                <a:solidFill>
                  <a:srgbClr val="CCFFFF"/>
                </a:solidFill>
                <a:latin typeface="Verdana" panose="020B0604030504040204" pitchFamily="34" charset="0"/>
                <a:ea typeface="Verdana" panose="020B0604030504040204" pitchFamily="34" charset="0"/>
                <a:cs typeface="Verdana" panose="020B0604030504040204" pitchFamily="34" charset="0"/>
              </a:rPr>
              <a:t>The Standard</a:t>
            </a:r>
            <a:endParaRPr lang="en-US" sz="3000" dirty="0">
              <a:solidFill>
                <a:srgbClr val="CCFFFF"/>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0948657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39256"/>
            <a:ext cx="8229600" cy="570344"/>
          </a:xfrm>
        </p:spPr>
        <p:txBody>
          <a:bodyPr/>
          <a:lstStyle/>
          <a:p>
            <a:r>
              <a:rPr lang="en-US" altLang="en-US" sz="3600" dirty="0">
                <a:solidFill>
                  <a:srgbClr val="CCFFFF"/>
                </a:solidFill>
              </a:rPr>
              <a:t>The standard is not…</a:t>
            </a:r>
            <a:endParaRPr lang="en-US" altLang="en-US" sz="3200" dirty="0">
              <a:solidFill>
                <a:srgbClr val="CCFFFF"/>
              </a:solidFill>
            </a:endParaRPr>
          </a:p>
        </p:txBody>
      </p:sp>
      <p:sp>
        <p:nvSpPr>
          <p:cNvPr id="3075" name="Rectangle 3"/>
          <p:cNvSpPr>
            <a:spLocks noGrp="1" noChangeArrowheads="1"/>
          </p:cNvSpPr>
          <p:nvPr>
            <p:ph type="body" idx="1"/>
          </p:nvPr>
        </p:nvSpPr>
        <p:spPr>
          <a:xfrm>
            <a:off x="457200" y="609600"/>
            <a:ext cx="8229600" cy="5791200"/>
          </a:xfrm>
        </p:spPr>
        <p:txBody>
          <a:bodyPr/>
          <a:lstStyle/>
          <a:p>
            <a:pPr marL="396875" indent="-396875">
              <a:spcAft>
                <a:spcPts val="500"/>
              </a:spcAft>
              <a:buNone/>
            </a:pPr>
            <a:r>
              <a:rPr lang="en-US" altLang="en-US" sz="2400" dirty="0">
                <a:solidFill>
                  <a:srgbClr val="FFC000"/>
                </a:solidFill>
              </a:rPr>
              <a:t>1.</a:t>
            </a:r>
            <a:r>
              <a:rPr lang="en-US" altLang="en-US" dirty="0">
                <a:solidFill>
                  <a:schemeClr val="bg1"/>
                </a:solidFill>
              </a:rPr>
              <a:t> </a:t>
            </a:r>
            <a:r>
              <a:rPr lang="en-US" altLang="en-US" dirty="0">
                <a:solidFill>
                  <a:srgbClr val="CCFFCC"/>
                </a:solidFill>
              </a:rPr>
              <a:t>Peer pressure  </a:t>
            </a:r>
            <a:endParaRPr lang="en-US" altLang="en-US" dirty="0">
              <a:solidFill>
                <a:schemeClr val="bg1"/>
              </a:solidFill>
            </a:endParaRPr>
          </a:p>
          <a:p>
            <a:pPr marL="396875" indent="-396875">
              <a:spcAft>
                <a:spcPts val="500"/>
              </a:spcAft>
              <a:buNone/>
            </a:pPr>
            <a:r>
              <a:rPr lang="en-US" altLang="en-US" sz="2400" dirty="0">
                <a:solidFill>
                  <a:srgbClr val="FFC000"/>
                </a:solidFill>
              </a:rPr>
              <a:t>2. </a:t>
            </a:r>
            <a:r>
              <a:rPr lang="en-US" altLang="en-US" dirty="0">
                <a:solidFill>
                  <a:srgbClr val="CCFFCC"/>
                </a:solidFill>
              </a:rPr>
              <a:t>Parental pushes</a:t>
            </a:r>
            <a:endParaRPr lang="en-US" altLang="en-US" sz="3000" dirty="0">
              <a:solidFill>
                <a:srgbClr val="FFFF99"/>
              </a:solidFill>
            </a:endParaRPr>
          </a:p>
          <a:p>
            <a:pPr marL="396875" indent="-396875">
              <a:spcAft>
                <a:spcPts val="500"/>
              </a:spcAft>
              <a:buNone/>
            </a:pPr>
            <a:r>
              <a:rPr lang="en-US" altLang="en-US" sz="2400" dirty="0">
                <a:solidFill>
                  <a:srgbClr val="FFC000"/>
                </a:solidFill>
              </a:rPr>
              <a:t>3. </a:t>
            </a:r>
            <a:r>
              <a:rPr lang="en-US" altLang="en-US" dirty="0">
                <a:solidFill>
                  <a:srgbClr val="CCFFCC"/>
                </a:solidFill>
              </a:rPr>
              <a:t>Preacher popularity </a:t>
            </a:r>
            <a:endParaRPr lang="en-US" altLang="en-US" dirty="0">
              <a:solidFill>
                <a:schemeClr val="bg1"/>
              </a:solidFill>
            </a:endParaRPr>
          </a:p>
          <a:p>
            <a:pPr marL="396875" indent="-396875">
              <a:spcAft>
                <a:spcPts val="500"/>
              </a:spcAft>
              <a:buNone/>
            </a:pPr>
            <a:r>
              <a:rPr lang="en-US" altLang="en-US" sz="2400" dirty="0">
                <a:solidFill>
                  <a:srgbClr val="FFC000"/>
                </a:solidFill>
              </a:rPr>
              <a:t>4. </a:t>
            </a:r>
            <a:r>
              <a:rPr lang="en-US" altLang="en-US" dirty="0">
                <a:solidFill>
                  <a:srgbClr val="CCFFCC"/>
                </a:solidFill>
              </a:rPr>
              <a:t>Prolonged prejudices</a:t>
            </a:r>
          </a:p>
          <a:p>
            <a:pPr marL="396875" indent="-396875" algn="ctr">
              <a:spcBef>
                <a:spcPts val="600"/>
              </a:spcBef>
              <a:spcAft>
                <a:spcPts val="600"/>
              </a:spcAft>
              <a:buNone/>
            </a:pPr>
            <a:r>
              <a:rPr lang="en-US" altLang="en-US" sz="3600" dirty="0">
                <a:solidFill>
                  <a:srgbClr val="CCFFFF"/>
                </a:solidFill>
              </a:rPr>
              <a:t>The standard </a:t>
            </a:r>
            <a:r>
              <a:rPr lang="en-US" altLang="en-US" sz="3600" u="sng" dirty="0">
                <a:solidFill>
                  <a:srgbClr val="CCFFFF"/>
                </a:solidFill>
              </a:rPr>
              <a:t>is</a:t>
            </a:r>
            <a:r>
              <a:rPr lang="en-US" altLang="en-US" sz="3600" dirty="0">
                <a:solidFill>
                  <a:srgbClr val="CCFFFF"/>
                </a:solidFill>
              </a:rPr>
              <a:t> . . . Word of God</a:t>
            </a:r>
          </a:p>
          <a:p>
            <a:pPr marL="396875" indent="-396875">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91B424DD-C399-4480-8E00-1E0DF7697CB8}"/>
              </a:ext>
            </a:extLst>
          </p:cNvPr>
          <p:cNvSpPr/>
          <p:nvPr/>
        </p:nvSpPr>
        <p:spPr>
          <a:xfrm>
            <a:off x="457200" y="4114800"/>
            <a:ext cx="8229600" cy="1981200"/>
          </a:xfrm>
          <a:prstGeom prst="rect">
            <a:avLst/>
          </a:prstGeom>
          <a:solidFill>
            <a:schemeClr val="tx1"/>
          </a:solidFill>
          <a:ln>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baseline="30000" dirty="0">
                <a:solidFill>
                  <a:srgbClr val="FFFF00"/>
                </a:solidFill>
              </a:rPr>
              <a:t>31 </a:t>
            </a:r>
            <a:r>
              <a:rPr lang="en-US" sz="3000" dirty="0">
                <a:solidFill>
                  <a:schemeClr val="bg1"/>
                </a:solidFill>
              </a:rPr>
              <a:t>Then Jesus said to those Jews who believed Him, If you abide in My word, you are My disciples indeed.  </a:t>
            </a:r>
            <a:r>
              <a:rPr lang="en-US" sz="2800" baseline="30000" dirty="0">
                <a:solidFill>
                  <a:srgbClr val="FFFF00"/>
                </a:solidFill>
              </a:rPr>
              <a:t>32</a:t>
            </a:r>
            <a:r>
              <a:rPr lang="en-US" sz="2800" dirty="0">
                <a:solidFill>
                  <a:schemeClr val="bg1"/>
                </a:solidFill>
              </a:rPr>
              <a:t> </a:t>
            </a:r>
            <a:r>
              <a:rPr lang="en-US" sz="3000" dirty="0">
                <a:solidFill>
                  <a:schemeClr val="bg1"/>
                </a:solidFill>
              </a:rPr>
              <a:t>And you shall know the truth, and the truth shall make you free </a:t>
            </a:r>
            <a:r>
              <a:rPr lang="en-US" sz="2600" dirty="0">
                <a:solidFill>
                  <a:srgbClr val="FFFF99"/>
                </a:solidFill>
              </a:rPr>
              <a:t>– John 8</a:t>
            </a:r>
          </a:p>
        </p:txBody>
      </p:sp>
    </p:spTree>
    <p:extLst>
      <p:ext uri="{BB962C8B-B14F-4D97-AF65-F5344CB8AC3E}">
        <p14:creationId xmlns:p14="http://schemas.microsoft.com/office/powerpoint/2010/main" val="22326250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2485" y="914400"/>
            <a:ext cx="4125330" cy="457200"/>
          </a:xfrm>
          <a:solidFill>
            <a:schemeClr val="tx1">
              <a:lumMod val="95000"/>
              <a:lumOff val="5000"/>
            </a:schemeClr>
          </a:solidFill>
          <a:ln>
            <a:solidFill>
              <a:schemeClr val="bg1"/>
            </a:solidFill>
          </a:ln>
          <a:effectLst/>
        </p:spPr>
        <p:txBody>
          <a:bodyPr anchor="ctr" anchorCtr="0"/>
          <a:lstStyle/>
          <a:p>
            <a:r>
              <a:rPr lang="en-US" sz="2600" dirty="0">
                <a:solidFill>
                  <a:schemeClr val="bg1"/>
                </a:solidFill>
                <a:latin typeface="Verdana" panose="020B0604030504040204" pitchFamily="34" charset="0"/>
                <a:ea typeface="Verdana" panose="020B0604030504040204" pitchFamily="34" charset="0"/>
                <a:cs typeface="Verdana" panose="020B0604030504040204" pitchFamily="34" charset="0"/>
              </a:rPr>
              <a:t>I. The Standard</a:t>
            </a:r>
            <a:endParaRPr lang="en-US" sz="2600" dirty="0">
              <a:solidFill>
                <a:schemeClr val="bg1"/>
              </a:solidFill>
              <a:latin typeface="+mn-lt"/>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id="{1CA0A3EB-950E-448A-B4B3-734C79F777F1}"/>
              </a:ext>
            </a:extLst>
          </p:cNvPr>
          <p:cNvSpPr txBox="1">
            <a:spLocks/>
          </p:cNvSpPr>
          <p:nvPr/>
        </p:nvSpPr>
        <p:spPr bwMode="auto">
          <a:xfrm>
            <a:off x="1256144" y="1600200"/>
            <a:ext cx="6643885" cy="1295400"/>
          </a:xfrm>
          <a:prstGeom prst="rect">
            <a:avLst/>
          </a:prstGeom>
          <a:solidFill>
            <a:schemeClr val="tx1">
              <a:lumMod val="95000"/>
              <a:lumOff val="5000"/>
            </a:schemeClr>
          </a:solidFill>
          <a:ln>
            <a:solidFill>
              <a:srgbClr val="C0000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rgbClr val="FFFF99"/>
                </a:solidFill>
                <a:latin typeface="Verdana" panose="020B0604030504040204" pitchFamily="34" charset="0"/>
                <a:ea typeface="Verdana" panose="020B0604030504040204" pitchFamily="34" charset="0"/>
                <a:cs typeface="Verdana" panose="020B0604030504040204" pitchFamily="34" charset="0"/>
              </a:rPr>
              <a:t>II. </a:t>
            </a:r>
            <a:r>
              <a:rPr lang="en-US" sz="3600" dirty="0">
                <a:solidFill>
                  <a:srgbClr val="CCFFFF"/>
                </a:solidFill>
                <a:latin typeface="Verdana" panose="020B0604030504040204" pitchFamily="34" charset="0"/>
                <a:ea typeface="Verdana" panose="020B0604030504040204" pitchFamily="34" charset="0"/>
                <a:cs typeface="Verdana" panose="020B0604030504040204" pitchFamily="34" charset="0"/>
              </a:rPr>
              <a:t>The Scriptures</a:t>
            </a:r>
            <a:endParaRPr lang="en-US" sz="3000" dirty="0">
              <a:solidFill>
                <a:srgbClr val="CCFFFF"/>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83427357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400" dirty="0">
                <a:solidFill>
                  <a:srgbClr val="FFFF00"/>
                </a:solidFill>
              </a:rPr>
              <a:t>Genesis 3:…7, </a:t>
            </a:r>
            <a:r>
              <a:rPr lang="en-US" altLang="en-US" sz="3400" dirty="0">
                <a:solidFill>
                  <a:srgbClr val="CCFFCC"/>
                </a:solidFill>
              </a:rPr>
              <a:t>naked</a:t>
            </a:r>
          </a:p>
        </p:txBody>
      </p:sp>
      <p:sp>
        <p:nvSpPr>
          <p:cNvPr id="3075" name="Rectangle 3"/>
          <p:cNvSpPr>
            <a:spLocks noGrp="1" noChangeArrowheads="1"/>
          </p:cNvSpPr>
          <p:nvPr>
            <p:ph type="body" idx="1"/>
          </p:nvPr>
        </p:nvSpPr>
        <p:spPr>
          <a:xfrm>
            <a:off x="457200" y="685800"/>
            <a:ext cx="8229600" cy="5562600"/>
          </a:xfrm>
        </p:spPr>
        <p:txBody>
          <a:bodyPr/>
          <a:lstStyle/>
          <a:p>
            <a:pPr marL="0" indent="0" algn="ctr">
              <a:spcAft>
                <a:spcPts val="0"/>
              </a:spcAft>
              <a:buNone/>
            </a:pPr>
            <a:r>
              <a:rPr lang="en-US" altLang="en-US" sz="3400" dirty="0">
                <a:solidFill>
                  <a:srgbClr val="FFFF00"/>
                </a:solidFill>
              </a:rPr>
              <a:t>Genesis 3:10-11, </a:t>
            </a:r>
            <a:r>
              <a:rPr lang="en-US" altLang="en-US" sz="3400" dirty="0">
                <a:solidFill>
                  <a:srgbClr val="CCFFCC"/>
                </a:solidFill>
              </a:rPr>
              <a:t>naked</a:t>
            </a:r>
          </a:p>
          <a:p>
            <a:pPr marL="0" indent="0" algn="ctr">
              <a:spcBef>
                <a:spcPts val="600"/>
              </a:spcBef>
              <a:spcAft>
                <a:spcPts val="600"/>
              </a:spcAft>
              <a:buNone/>
            </a:pPr>
            <a:r>
              <a:rPr lang="en-US" altLang="en-US" sz="3400" dirty="0">
                <a:solidFill>
                  <a:srgbClr val="FFFF00"/>
                </a:solidFill>
              </a:rPr>
              <a:t>Genesis 3:21, </a:t>
            </a:r>
            <a:r>
              <a:rPr lang="en-US" altLang="en-US" sz="3400" dirty="0">
                <a:solidFill>
                  <a:srgbClr val="CCFFCC"/>
                </a:solidFill>
              </a:rPr>
              <a:t>clothed</a:t>
            </a:r>
          </a:p>
          <a:p>
            <a:pPr marL="0" indent="0">
              <a:spcAft>
                <a:spcPts val="600"/>
              </a:spcAft>
              <a:buNone/>
            </a:pPr>
            <a:endParaRPr lang="en-US" altLang="en-US" dirty="0">
              <a:solidFill>
                <a:schemeClr val="bg1"/>
              </a:solidFill>
            </a:endParaRPr>
          </a:p>
          <a:p>
            <a:pPr marL="0" indent="0">
              <a:spcAft>
                <a:spcPts val="600"/>
              </a:spcAft>
              <a:buNone/>
            </a:pPr>
            <a:endParaRPr lang="en-US" altLang="en-US" dirty="0">
              <a:solidFill>
                <a:schemeClr val="bg1"/>
              </a:solidFill>
            </a:endParaRPr>
          </a:p>
        </p:txBody>
      </p:sp>
      <p:pic>
        <p:nvPicPr>
          <p:cNvPr id="3" name="Picture 2">
            <a:extLst>
              <a:ext uri="{FF2B5EF4-FFF2-40B4-BE49-F238E27FC236}">
                <a16:creationId xmlns:a16="http://schemas.microsoft.com/office/drawing/2014/main" id="{9422FF0F-192F-43EB-9DEB-1986DD1060C5}"/>
              </a:ext>
            </a:extLst>
          </p:cNvPr>
          <p:cNvPicPr>
            <a:picLocks noChangeAspect="1"/>
          </p:cNvPicPr>
          <p:nvPr/>
        </p:nvPicPr>
        <p:blipFill>
          <a:blip r:embed="rId3"/>
          <a:stretch>
            <a:fillRect/>
          </a:stretch>
        </p:blipFill>
        <p:spPr>
          <a:xfrm>
            <a:off x="886853" y="2593498"/>
            <a:ext cx="1322947" cy="4035902"/>
          </a:xfrm>
          <a:prstGeom prst="rect">
            <a:avLst/>
          </a:prstGeom>
        </p:spPr>
      </p:pic>
      <p:pic>
        <p:nvPicPr>
          <p:cNvPr id="4" name="Picture 3">
            <a:extLst>
              <a:ext uri="{FF2B5EF4-FFF2-40B4-BE49-F238E27FC236}">
                <a16:creationId xmlns:a16="http://schemas.microsoft.com/office/drawing/2014/main" id="{5C7D3DE5-AD46-4AA3-BB1E-244A41F87ED3}"/>
              </a:ext>
            </a:extLst>
          </p:cNvPr>
          <p:cNvPicPr>
            <a:picLocks noChangeAspect="1"/>
          </p:cNvPicPr>
          <p:nvPr/>
        </p:nvPicPr>
        <p:blipFill>
          <a:blip r:embed="rId4"/>
          <a:stretch>
            <a:fillRect/>
          </a:stretch>
        </p:blipFill>
        <p:spPr>
          <a:xfrm>
            <a:off x="2483959" y="2057400"/>
            <a:ext cx="1783241" cy="4517528"/>
          </a:xfrm>
          <a:prstGeom prst="rect">
            <a:avLst/>
          </a:prstGeom>
        </p:spPr>
      </p:pic>
      <p:pic>
        <p:nvPicPr>
          <p:cNvPr id="5" name="Picture 4">
            <a:extLst>
              <a:ext uri="{FF2B5EF4-FFF2-40B4-BE49-F238E27FC236}">
                <a16:creationId xmlns:a16="http://schemas.microsoft.com/office/drawing/2014/main" id="{0BE24EC4-6747-4CCC-92F1-C67D8B42BD91}"/>
              </a:ext>
            </a:extLst>
          </p:cNvPr>
          <p:cNvPicPr>
            <a:picLocks noChangeAspect="1"/>
          </p:cNvPicPr>
          <p:nvPr/>
        </p:nvPicPr>
        <p:blipFill>
          <a:blip r:embed="rId5"/>
          <a:stretch>
            <a:fillRect/>
          </a:stretch>
        </p:blipFill>
        <p:spPr>
          <a:xfrm>
            <a:off x="4459089" y="2087420"/>
            <a:ext cx="1560711" cy="4471612"/>
          </a:xfrm>
          <a:prstGeom prst="rect">
            <a:avLst/>
          </a:prstGeom>
        </p:spPr>
      </p:pic>
      <p:pic>
        <p:nvPicPr>
          <p:cNvPr id="6" name="Picture 5">
            <a:extLst>
              <a:ext uri="{FF2B5EF4-FFF2-40B4-BE49-F238E27FC236}">
                <a16:creationId xmlns:a16="http://schemas.microsoft.com/office/drawing/2014/main" id="{AECFF680-2B03-4671-B2A9-4F3E7584BDBB}"/>
              </a:ext>
            </a:extLst>
          </p:cNvPr>
          <p:cNvPicPr>
            <a:picLocks noChangeAspect="1"/>
          </p:cNvPicPr>
          <p:nvPr/>
        </p:nvPicPr>
        <p:blipFill>
          <a:blip r:embed="rId6"/>
          <a:stretch>
            <a:fillRect/>
          </a:stretch>
        </p:blipFill>
        <p:spPr>
          <a:xfrm>
            <a:off x="6361176" y="2819400"/>
            <a:ext cx="1716024" cy="2286000"/>
          </a:xfrm>
          <a:prstGeom prst="rect">
            <a:avLst/>
          </a:prstGeom>
          <a:solidFill>
            <a:schemeClr val="bg1"/>
          </a:solidFill>
        </p:spPr>
      </p:pic>
      <p:pic>
        <p:nvPicPr>
          <p:cNvPr id="7" name="Picture 6">
            <a:extLst>
              <a:ext uri="{FF2B5EF4-FFF2-40B4-BE49-F238E27FC236}">
                <a16:creationId xmlns:a16="http://schemas.microsoft.com/office/drawing/2014/main" id="{F0EBD496-EACC-43E1-A63F-E6CCF14EEDDD}"/>
              </a:ext>
            </a:extLst>
          </p:cNvPr>
          <p:cNvPicPr>
            <a:picLocks noChangeAspect="1"/>
          </p:cNvPicPr>
          <p:nvPr/>
        </p:nvPicPr>
        <p:blipFill>
          <a:blip r:embed="rId7"/>
          <a:stretch>
            <a:fillRect/>
          </a:stretch>
        </p:blipFill>
        <p:spPr>
          <a:xfrm>
            <a:off x="2969886" y="4057072"/>
            <a:ext cx="755970" cy="621846"/>
          </a:xfrm>
          <a:prstGeom prst="rect">
            <a:avLst/>
          </a:prstGeom>
          <a:ln w="3175">
            <a:solidFill>
              <a:schemeClr val="tx1"/>
            </a:solidFill>
          </a:ln>
        </p:spPr>
      </p:pic>
    </p:spTree>
    <p:extLst>
      <p:ext uri="{BB962C8B-B14F-4D97-AF65-F5344CB8AC3E}">
        <p14:creationId xmlns:p14="http://schemas.microsoft.com/office/powerpoint/2010/main" val="3324983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990600"/>
          </a:xfrm>
        </p:spPr>
        <p:txBody>
          <a:bodyPr/>
          <a:lstStyle/>
          <a:p>
            <a:r>
              <a:rPr lang="en-US" altLang="en-US" sz="3200" dirty="0">
                <a:solidFill>
                  <a:srgbClr val="FFFF00"/>
                </a:solidFill>
              </a:rPr>
              <a:t>“I hold that gentleman to be the best dressed whose dress no one observes”</a:t>
            </a:r>
            <a:endParaRPr lang="en-US" altLang="en-US" sz="3200" dirty="0">
              <a:solidFill>
                <a:schemeClr val="bg1"/>
              </a:solidFill>
            </a:endParaRPr>
          </a:p>
        </p:txBody>
      </p:sp>
      <p:sp>
        <p:nvSpPr>
          <p:cNvPr id="3075" name="Rectangle 3"/>
          <p:cNvSpPr>
            <a:spLocks noGrp="1" noChangeArrowheads="1"/>
          </p:cNvSpPr>
          <p:nvPr>
            <p:ph type="body" idx="1"/>
          </p:nvPr>
        </p:nvSpPr>
        <p:spPr>
          <a:xfrm>
            <a:off x="420256" y="1219200"/>
            <a:ext cx="8305800" cy="5181600"/>
          </a:xfrm>
        </p:spPr>
        <p:txBody>
          <a:bodyPr/>
          <a:lstStyle/>
          <a:p>
            <a:pPr marL="0" indent="0">
              <a:spcAft>
                <a:spcPts val="600"/>
              </a:spcAft>
              <a:buNone/>
            </a:pPr>
            <a:r>
              <a:rPr lang="en-US" altLang="en-US" dirty="0">
                <a:solidFill>
                  <a:schemeClr val="bg1"/>
                </a:solidFill>
              </a:rPr>
              <a:t>An opposite attitude dresses in a way that calls attention to the body</a:t>
            </a:r>
          </a:p>
          <a:p>
            <a:pPr marL="0" indent="0">
              <a:spcAft>
                <a:spcPts val="600"/>
              </a:spcAft>
              <a:buNone/>
            </a:pPr>
            <a:r>
              <a:rPr lang="en-US" altLang="en-US" dirty="0">
                <a:solidFill>
                  <a:schemeClr val="bg1"/>
                </a:solidFill>
              </a:rPr>
              <a:t>Body of the Christian is </a:t>
            </a:r>
            <a:r>
              <a:rPr lang="en-US" altLang="en-US" i="1" dirty="0">
                <a:solidFill>
                  <a:schemeClr val="bg1"/>
                </a:solidFill>
              </a:rPr>
              <a:t>temple of the Holy Spirit </a:t>
            </a:r>
            <a:r>
              <a:rPr lang="en-US" altLang="en-US" sz="2800" dirty="0">
                <a:solidFill>
                  <a:schemeClr val="bg1"/>
                </a:solidFill>
              </a:rPr>
              <a:t>– 1 Co.6:19, </a:t>
            </a:r>
            <a:r>
              <a:rPr lang="en-US" altLang="en-US" sz="2800" dirty="0">
                <a:solidFill>
                  <a:srgbClr val="FFFFCC"/>
                </a:solidFill>
              </a:rPr>
              <a:t>do you not know that your body is the temple of the Holy Spirit who is in you, whom you have from God, and you are not your own?</a:t>
            </a:r>
          </a:p>
          <a:p>
            <a:pPr marL="0" indent="0">
              <a:spcAft>
                <a:spcPts val="600"/>
              </a:spcAft>
              <a:buNone/>
            </a:pPr>
            <a:endParaRPr lang="en-US" altLang="en-US" sz="2800" dirty="0">
              <a:solidFill>
                <a:schemeClr val="bg1"/>
              </a:solidFill>
            </a:endParaRPr>
          </a:p>
        </p:txBody>
      </p:sp>
    </p:spTree>
    <p:extLst>
      <p:ext uri="{BB962C8B-B14F-4D97-AF65-F5344CB8AC3E}">
        <p14:creationId xmlns:p14="http://schemas.microsoft.com/office/powerpoint/2010/main" val="14358971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400" dirty="0">
                <a:solidFill>
                  <a:srgbClr val="FFFF00"/>
                </a:solidFill>
              </a:rPr>
              <a:t>Genesis 3:…7, </a:t>
            </a:r>
            <a:r>
              <a:rPr lang="en-US" altLang="en-US" sz="3400" dirty="0">
                <a:solidFill>
                  <a:schemeClr val="bg1"/>
                </a:solidFill>
              </a:rPr>
              <a:t>naked</a:t>
            </a:r>
          </a:p>
        </p:txBody>
      </p:sp>
      <p:sp>
        <p:nvSpPr>
          <p:cNvPr id="3075" name="Rectangle 3"/>
          <p:cNvSpPr>
            <a:spLocks noGrp="1" noChangeArrowheads="1"/>
          </p:cNvSpPr>
          <p:nvPr>
            <p:ph type="body" idx="1"/>
          </p:nvPr>
        </p:nvSpPr>
        <p:spPr>
          <a:xfrm>
            <a:off x="457200" y="685800"/>
            <a:ext cx="8229600" cy="5562600"/>
          </a:xfrm>
        </p:spPr>
        <p:txBody>
          <a:bodyPr/>
          <a:lstStyle/>
          <a:p>
            <a:pPr marL="0" indent="0" algn="ctr">
              <a:spcAft>
                <a:spcPts val="0"/>
              </a:spcAft>
              <a:buNone/>
            </a:pPr>
            <a:r>
              <a:rPr lang="en-US" altLang="en-US" sz="3400" dirty="0">
                <a:solidFill>
                  <a:srgbClr val="FFFF00"/>
                </a:solidFill>
              </a:rPr>
              <a:t>Genesis 3:10-11, </a:t>
            </a:r>
            <a:r>
              <a:rPr lang="en-US" altLang="en-US" sz="3400" dirty="0">
                <a:solidFill>
                  <a:schemeClr val="bg1"/>
                </a:solidFill>
              </a:rPr>
              <a:t>naked</a:t>
            </a:r>
          </a:p>
          <a:p>
            <a:pPr marL="0" indent="0" algn="ctr">
              <a:spcBef>
                <a:spcPts val="600"/>
              </a:spcBef>
              <a:spcAft>
                <a:spcPts val="600"/>
              </a:spcAft>
              <a:buNone/>
            </a:pPr>
            <a:r>
              <a:rPr lang="en-US" altLang="en-US" sz="3400" dirty="0">
                <a:solidFill>
                  <a:srgbClr val="FFFF00"/>
                </a:solidFill>
              </a:rPr>
              <a:t>Genesis 3:21, </a:t>
            </a:r>
            <a:r>
              <a:rPr lang="en-US" altLang="en-US" sz="3400" dirty="0">
                <a:solidFill>
                  <a:schemeClr val="bg1"/>
                </a:solidFill>
              </a:rPr>
              <a:t>clothed</a:t>
            </a:r>
          </a:p>
          <a:p>
            <a:pPr>
              <a:spcAft>
                <a:spcPts val="600"/>
              </a:spcAft>
              <a:buFont typeface="Arial" panose="020B0604020202020204" pitchFamily="34" charset="0"/>
              <a:buChar char="•"/>
            </a:pPr>
            <a:r>
              <a:rPr lang="en-US" altLang="en-US" sz="3100" dirty="0">
                <a:solidFill>
                  <a:srgbClr val="CCFFCC"/>
                </a:solidFill>
              </a:rPr>
              <a:t>BDB: </a:t>
            </a:r>
            <a:r>
              <a:rPr lang="en-US" altLang="en-US" sz="3100" dirty="0">
                <a:solidFill>
                  <a:schemeClr val="bg1"/>
                </a:solidFill>
              </a:rPr>
              <a:t>Gn.3:21 tunics of skin. </a:t>
            </a:r>
            <a:br>
              <a:rPr lang="en-US" altLang="en-US" sz="3100" dirty="0">
                <a:solidFill>
                  <a:schemeClr val="bg1"/>
                </a:solidFill>
              </a:rPr>
            </a:br>
            <a:r>
              <a:rPr lang="en-US" altLang="en-US" sz="3100" dirty="0">
                <a:solidFill>
                  <a:schemeClr val="bg1"/>
                </a:solidFill>
              </a:rPr>
              <a:t>Gn.37:3…tunic with long skirts and sleeves.</a:t>
            </a:r>
          </a:p>
          <a:p>
            <a:pPr marL="0" indent="0">
              <a:spcAft>
                <a:spcPts val="600"/>
              </a:spcAft>
              <a:buNone/>
            </a:pPr>
            <a:endParaRPr lang="en-US" altLang="en-US" dirty="0">
              <a:solidFill>
                <a:schemeClr val="bg1"/>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4302289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400" dirty="0">
                <a:solidFill>
                  <a:srgbClr val="FFFF00"/>
                </a:solidFill>
              </a:rPr>
              <a:t>Genesis 3:…7, </a:t>
            </a:r>
            <a:r>
              <a:rPr lang="en-US" altLang="en-US" sz="3400" dirty="0">
                <a:solidFill>
                  <a:schemeClr val="bg1"/>
                </a:solidFill>
              </a:rPr>
              <a:t>naked</a:t>
            </a:r>
          </a:p>
        </p:txBody>
      </p:sp>
      <p:sp>
        <p:nvSpPr>
          <p:cNvPr id="3075" name="Rectangle 3"/>
          <p:cNvSpPr>
            <a:spLocks noGrp="1" noChangeArrowheads="1"/>
          </p:cNvSpPr>
          <p:nvPr>
            <p:ph type="body" idx="1"/>
          </p:nvPr>
        </p:nvSpPr>
        <p:spPr>
          <a:xfrm>
            <a:off x="457200" y="685800"/>
            <a:ext cx="8229600" cy="5562600"/>
          </a:xfrm>
        </p:spPr>
        <p:txBody>
          <a:bodyPr/>
          <a:lstStyle/>
          <a:p>
            <a:pPr marL="0" indent="0" algn="ctr">
              <a:spcAft>
                <a:spcPts val="0"/>
              </a:spcAft>
              <a:buNone/>
            </a:pPr>
            <a:r>
              <a:rPr lang="en-US" altLang="en-US" sz="3400" dirty="0">
                <a:solidFill>
                  <a:srgbClr val="FFFF00"/>
                </a:solidFill>
              </a:rPr>
              <a:t>Genesis 3:10-11, </a:t>
            </a:r>
            <a:r>
              <a:rPr lang="en-US" altLang="en-US" sz="3400" dirty="0">
                <a:solidFill>
                  <a:schemeClr val="bg1"/>
                </a:solidFill>
              </a:rPr>
              <a:t>naked</a:t>
            </a:r>
          </a:p>
          <a:p>
            <a:pPr marL="0" indent="0" algn="ctr">
              <a:spcBef>
                <a:spcPts val="600"/>
              </a:spcBef>
              <a:spcAft>
                <a:spcPts val="600"/>
              </a:spcAft>
              <a:buNone/>
            </a:pPr>
            <a:r>
              <a:rPr lang="en-US" altLang="en-US" sz="3400" dirty="0">
                <a:solidFill>
                  <a:srgbClr val="FFFF00"/>
                </a:solidFill>
              </a:rPr>
              <a:t>Genesis 3:21, </a:t>
            </a:r>
            <a:r>
              <a:rPr lang="en-US" altLang="en-US" sz="3400" dirty="0">
                <a:solidFill>
                  <a:schemeClr val="bg1"/>
                </a:solidFill>
              </a:rPr>
              <a:t>clothed</a:t>
            </a:r>
          </a:p>
          <a:p>
            <a:pPr>
              <a:spcAft>
                <a:spcPts val="600"/>
              </a:spcAft>
              <a:buFont typeface="Arial" panose="020B0604020202020204" pitchFamily="34" charset="0"/>
              <a:buChar char="•"/>
            </a:pPr>
            <a:r>
              <a:rPr lang="en-US" altLang="en-US" sz="3000" dirty="0">
                <a:solidFill>
                  <a:srgbClr val="CCFFCC"/>
                </a:solidFill>
              </a:rPr>
              <a:t>ISBE:</a:t>
            </a:r>
            <a:r>
              <a:rPr lang="en-US" altLang="en-US" sz="3100" dirty="0">
                <a:solidFill>
                  <a:schemeClr val="bg1"/>
                </a:solidFill>
              </a:rPr>
              <a:t>  Dress:  resembled the Roman tunic, corresponding most nearly to our long shirt, reaching below the knee always, and, in case it was designed for dress occasions, reaching almost to the ground </a:t>
            </a:r>
            <a:r>
              <a:rPr lang="en-US" altLang="en-US" sz="2400" dirty="0">
                <a:solidFill>
                  <a:schemeClr val="bg1"/>
                </a:solidFill>
              </a:rPr>
              <a:t>(</a:t>
            </a:r>
            <a:r>
              <a:rPr lang="en-US" altLang="en-US" sz="2400" dirty="0">
                <a:solidFill>
                  <a:schemeClr val="bg1"/>
                </a:solidFill>
                <a:latin typeface="Verdana" panose="020B0604030504040204" pitchFamily="34" charset="0"/>
                <a:ea typeface="Verdana" panose="020B0604030504040204" pitchFamily="34" charset="0"/>
              </a:rPr>
              <a:t>II</a:t>
            </a:r>
            <a:r>
              <a:rPr lang="en-US" altLang="en-US" sz="2400" dirty="0">
                <a:solidFill>
                  <a:schemeClr val="bg1"/>
                </a:solidFill>
              </a:rPr>
              <a:t>. 877)</a:t>
            </a:r>
            <a:endParaRPr lang="en-US" altLang="en-US" dirty="0">
              <a:solidFill>
                <a:schemeClr val="bg1"/>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72149261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200" dirty="0">
                <a:solidFill>
                  <a:schemeClr val="bg1"/>
                </a:solidFill>
              </a:rPr>
              <a:t>1 Tim.2:9-10, </a:t>
            </a:r>
            <a:r>
              <a:rPr lang="en-US" altLang="en-US" sz="3200" dirty="0">
                <a:solidFill>
                  <a:srgbClr val="FFFF00"/>
                </a:solidFill>
              </a:rPr>
              <a:t>modest apparel</a:t>
            </a:r>
            <a:endParaRPr lang="en-US" altLang="en-US" sz="3200" dirty="0">
              <a:solidFill>
                <a:schemeClr val="bg1"/>
              </a:solidFill>
            </a:endParaRPr>
          </a:p>
        </p:txBody>
      </p:sp>
      <p:sp>
        <p:nvSpPr>
          <p:cNvPr id="3075" name="Rectangle 3"/>
          <p:cNvSpPr>
            <a:spLocks noGrp="1" noChangeArrowheads="1"/>
          </p:cNvSpPr>
          <p:nvPr>
            <p:ph type="body" idx="1"/>
          </p:nvPr>
        </p:nvSpPr>
        <p:spPr>
          <a:xfrm>
            <a:off x="457200" y="762000"/>
            <a:ext cx="8229600" cy="5562600"/>
          </a:xfrm>
        </p:spPr>
        <p:txBody>
          <a:bodyPr/>
          <a:lstStyle/>
          <a:p>
            <a:pPr>
              <a:spcAft>
                <a:spcPts val="0"/>
              </a:spcAft>
              <a:buFont typeface="Arial" panose="020B0604020202020204" pitchFamily="34" charset="0"/>
              <a:buChar char="•"/>
            </a:pPr>
            <a:r>
              <a:rPr lang="en-US" altLang="en-US" dirty="0">
                <a:solidFill>
                  <a:schemeClr val="bg1"/>
                </a:solidFill>
              </a:rPr>
              <a:t>Respectable, honorable </a:t>
            </a:r>
            <a:r>
              <a:rPr lang="en-US" altLang="en-US" sz="2400" dirty="0">
                <a:solidFill>
                  <a:schemeClr val="bg1"/>
                </a:solidFill>
              </a:rPr>
              <a:t>(BDAG)   </a:t>
            </a:r>
          </a:p>
          <a:p>
            <a:pPr>
              <a:spcAft>
                <a:spcPts val="600"/>
              </a:spcAft>
              <a:buFont typeface="Arial" panose="020B0604020202020204" pitchFamily="34" charset="0"/>
              <a:buChar char="•"/>
            </a:pPr>
            <a:r>
              <a:rPr lang="en-US" altLang="en-US" dirty="0">
                <a:solidFill>
                  <a:schemeClr val="bg1"/>
                </a:solidFill>
              </a:rPr>
              <a:t>Proper, suitable </a:t>
            </a:r>
            <a:r>
              <a:rPr lang="en-US" altLang="en-US" sz="2400" dirty="0">
                <a:solidFill>
                  <a:schemeClr val="bg1"/>
                </a:solidFill>
              </a:rPr>
              <a:t>(L-N)</a:t>
            </a:r>
            <a:endParaRPr lang="en-US" altLang="en-US" dirty="0">
              <a:solidFill>
                <a:schemeClr val="bg1"/>
              </a:solidFill>
            </a:endParaRP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88F1BAA4-821F-4AC7-A428-96333368BADD}"/>
              </a:ext>
            </a:extLst>
          </p:cNvPr>
          <p:cNvSpPr/>
          <p:nvPr/>
        </p:nvSpPr>
        <p:spPr>
          <a:xfrm>
            <a:off x="457200" y="2057400"/>
            <a:ext cx="8229600" cy="3733800"/>
          </a:xfrm>
          <a:prstGeom prst="rect">
            <a:avLst/>
          </a:prstGeom>
          <a:solidFill>
            <a:schemeClr val="tx1"/>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200" baseline="30000" dirty="0">
                <a:solidFill>
                  <a:srgbClr val="FFC000"/>
                </a:solidFill>
              </a:rPr>
              <a:t>3</a:t>
            </a:r>
            <a:r>
              <a:rPr lang="en-US" sz="3200" dirty="0"/>
              <a:t> </a:t>
            </a:r>
            <a:r>
              <a:rPr lang="en-US" sz="3200" dirty="0">
                <a:solidFill>
                  <a:srgbClr val="FFFFCC"/>
                </a:solidFill>
              </a:rPr>
              <a:t>Do not let your adornment be merely outward — arranging the hair, wearing gold, or putting on fine apparel — </a:t>
            </a:r>
            <a:r>
              <a:rPr lang="en-US" sz="3200" baseline="30000" dirty="0">
                <a:solidFill>
                  <a:srgbClr val="FFC000"/>
                </a:solidFill>
              </a:rPr>
              <a:t>4</a:t>
            </a:r>
            <a:r>
              <a:rPr lang="en-US" sz="3200" dirty="0"/>
              <a:t> </a:t>
            </a:r>
            <a:r>
              <a:rPr lang="en-US" sz="3200" dirty="0">
                <a:solidFill>
                  <a:srgbClr val="FFFFCC"/>
                </a:solidFill>
              </a:rPr>
              <a:t>rather let it be the hidden person of the heart, with the incorruptible beauty of a gentle and quiet spirit, which is very precious in the sight of God </a:t>
            </a:r>
            <a:r>
              <a:rPr lang="en-US" sz="2800" dirty="0"/>
              <a:t>– 1 Peter 3</a:t>
            </a:r>
            <a:endParaRPr lang="en-US" dirty="0"/>
          </a:p>
        </p:txBody>
      </p:sp>
    </p:spTree>
    <p:extLst>
      <p:ext uri="{BB962C8B-B14F-4D97-AF65-F5344CB8AC3E}">
        <p14:creationId xmlns:p14="http://schemas.microsoft.com/office/powerpoint/2010/main" val="2959205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200" dirty="0">
                <a:solidFill>
                  <a:schemeClr val="bg1"/>
                </a:solidFill>
              </a:rPr>
              <a:t>1 Tim.2:9-10, </a:t>
            </a:r>
            <a:r>
              <a:rPr lang="en-US" altLang="en-US" sz="3200" dirty="0">
                <a:solidFill>
                  <a:srgbClr val="FFFF00"/>
                </a:solidFill>
              </a:rPr>
              <a:t>propriety</a:t>
            </a:r>
            <a:endParaRPr lang="en-US" altLang="en-US" sz="3200" dirty="0">
              <a:solidFill>
                <a:schemeClr val="bg1"/>
              </a:solidFill>
            </a:endParaRPr>
          </a:p>
        </p:txBody>
      </p:sp>
      <p:sp>
        <p:nvSpPr>
          <p:cNvPr id="3075" name="Rectangle 3"/>
          <p:cNvSpPr>
            <a:spLocks noGrp="1" noChangeArrowheads="1"/>
          </p:cNvSpPr>
          <p:nvPr>
            <p:ph type="body" idx="1"/>
          </p:nvPr>
        </p:nvSpPr>
        <p:spPr>
          <a:xfrm>
            <a:off x="457200" y="762000"/>
            <a:ext cx="8229600" cy="5562600"/>
          </a:xfrm>
        </p:spPr>
        <p:txBody>
          <a:bodyPr/>
          <a:lstStyle/>
          <a:p>
            <a:pPr>
              <a:spcAft>
                <a:spcPts val="0"/>
              </a:spcAft>
              <a:buFont typeface="Arial" panose="020B0604020202020204" pitchFamily="34" charset="0"/>
              <a:buChar char="•"/>
            </a:pPr>
            <a:r>
              <a:rPr lang="en-US" altLang="en-US" sz="3000" dirty="0">
                <a:solidFill>
                  <a:srgbClr val="CCFFFF"/>
                </a:solidFill>
              </a:rPr>
              <a:t>Modesty</a:t>
            </a:r>
            <a:r>
              <a:rPr lang="en-US" altLang="en-US" sz="3000" dirty="0">
                <a:solidFill>
                  <a:schemeClr val="bg1"/>
                </a:solidFill>
              </a:rPr>
              <a:t> of women</a:t>
            </a:r>
            <a:r>
              <a:rPr lang="en-US" altLang="en-US" dirty="0">
                <a:solidFill>
                  <a:schemeClr val="bg1"/>
                </a:solidFill>
              </a:rPr>
              <a:t> </a:t>
            </a:r>
            <a:r>
              <a:rPr lang="en-US" altLang="en-US" sz="2400" dirty="0">
                <a:solidFill>
                  <a:schemeClr val="bg1"/>
                </a:solidFill>
              </a:rPr>
              <a:t>(BDAG)    </a:t>
            </a:r>
          </a:p>
          <a:p>
            <a:pPr>
              <a:spcBef>
                <a:spcPts val="600"/>
              </a:spcBef>
              <a:spcAft>
                <a:spcPts val="0"/>
              </a:spcAft>
              <a:buFont typeface="Arial" panose="020B0604020202020204" pitchFamily="34" charset="0"/>
              <a:buChar char="•"/>
            </a:pPr>
            <a:r>
              <a:rPr lang="en-US" altLang="en-US" sz="3000" dirty="0" err="1">
                <a:solidFill>
                  <a:srgbClr val="CCFFFF"/>
                </a:solidFill>
              </a:rPr>
              <a:t>Shamefastness</a:t>
            </a:r>
            <a:r>
              <a:rPr lang="en-US" altLang="en-US" sz="3000" dirty="0">
                <a:solidFill>
                  <a:schemeClr val="bg1"/>
                </a:solidFill>
              </a:rPr>
              <a:t>; a sense of shame </a:t>
            </a:r>
            <a:r>
              <a:rPr lang="en-US" altLang="en-US" sz="2400" dirty="0">
                <a:solidFill>
                  <a:schemeClr val="bg1"/>
                </a:solidFill>
              </a:rPr>
              <a:t>(A-S)  </a:t>
            </a:r>
          </a:p>
          <a:p>
            <a:pPr>
              <a:spcBef>
                <a:spcPts val="600"/>
              </a:spcBef>
              <a:spcAft>
                <a:spcPts val="0"/>
              </a:spcAft>
              <a:buFont typeface="Arial" panose="020B0604020202020204" pitchFamily="34" charset="0"/>
              <a:buChar char="•"/>
            </a:pPr>
            <a:r>
              <a:rPr lang="en-US" altLang="en-US" sz="3000" dirty="0">
                <a:solidFill>
                  <a:schemeClr val="bg1"/>
                </a:solidFill>
              </a:rPr>
              <a:t>Feminine </a:t>
            </a:r>
            <a:r>
              <a:rPr lang="en-US" altLang="en-US" sz="3000" dirty="0">
                <a:solidFill>
                  <a:srgbClr val="CCFFFF"/>
                </a:solidFill>
              </a:rPr>
              <a:t>reserve</a:t>
            </a:r>
            <a:r>
              <a:rPr lang="en-US" altLang="en-US" sz="3000" dirty="0">
                <a:solidFill>
                  <a:schemeClr val="bg1"/>
                </a:solidFill>
              </a:rPr>
              <a:t> … innate moral </a:t>
            </a:r>
            <a:r>
              <a:rPr lang="en-US" altLang="en-US" sz="3000" dirty="0" err="1">
                <a:solidFill>
                  <a:schemeClr val="bg1"/>
                </a:solidFill>
              </a:rPr>
              <a:t>repug-nance</a:t>
            </a:r>
            <a:r>
              <a:rPr lang="en-US" altLang="en-US" sz="3000" dirty="0">
                <a:solidFill>
                  <a:schemeClr val="bg1"/>
                </a:solidFill>
              </a:rPr>
              <a:t> to the doing of the dishonorable </a:t>
            </a:r>
            <a:r>
              <a:rPr lang="en-US" altLang="en-US" sz="2400" dirty="0">
                <a:solidFill>
                  <a:schemeClr val="bg1"/>
                </a:solidFill>
              </a:rPr>
              <a:t>(R-R)</a:t>
            </a:r>
          </a:p>
          <a:p>
            <a:pPr>
              <a:spcBef>
                <a:spcPts val="600"/>
              </a:spcBef>
              <a:spcAft>
                <a:spcPts val="600"/>
              </a:spcAft>
              <a:buFont typeface="Arial" panose="020B0604020202020204" pitchFamily="34" charset="0"/>
              <a:buChar char="•"/>
            </a:pPr>
            <a:r>
              <a:rPr lang="en-US" altLang="en-US" sz="3000" dirty="0">
                <a:solidFill>
                  <a:schemeClr val="bg1"/>
                </a:solidFill>
              </a:rPr>
              <a:t>With </a:t>
            </a:r>
            <a:r>
              <a:rPr lang="en-US" altLang="en-US" sz="3000" dirty="0">
                <a:solidFill>
                  <a:srgbClr val="CCFFFF"/>
                </a:solidFill>
              </a:rPr>
              <a:t>modesty</a:t>
            </a:r>
            <a:r>
              <a:rPr lang="en-US" altLang="en-US" sz="3000" dirty="0">
                <a:solidFill>
                  <a:schemeClr val="bg1"/>
                </a:solidFill>
              </a:rPr>
              <a:t> </a:t>
            </a:r>
            <a:r>
              <a:rPr lang="en-US" altLang="en-US" sz="1800" dirty="0">
                <a:solidFill>
                  <a:schemeClr val="bg1"/>
                </a:solidFill>
              </a:rPr>
              <a:t>(ESV);   </a:t>
            </a:r>
            <a:r>
              <a:rPr lang="en-US" altLang="en-US" sz="3000" dirty="0">
                <a:solidFill>
                  <a:schemeClr val="bg1"/>
                </a:solidFill>
              </a:rPr>
              <a:t>modestly</a:t>
            </a:r>
            <a:r>
              <a:rPr lang="en-US" altLang="en-US" sz="1800" dirty="0">
                <a:solidFill>
                  <a:schemeClr val="bg1"/>
                </a:solidFill>
              </a:rPr>
              <a:t> (NASB)</a:t>
            </a:r>
          </a:p>
          <a:p>
            <a:pPr>
              <a:spcAft>
                <a:spcPts val="600"/>
              </a:spcAft>
              <a:buFont typeface="Arial" panose="020B0604020202020204" pitchFamily="34" charset="0"/>
              <a:buChar char="•"/>
            </a:pPr>
            <a:endParaRPr lang="en-US" altLang="en-US" sz="1800" dirty="0">
              <a:solidFill>
                <a:schemeClr val="bg1"/>
              </a:solidFill>
            </a:endParaRPr>
          </a:p>
          <a:p>
            <a:pPr>
              <a:spcAft>
                <a:spcPts val="600"/>
              </a:spcAft>
              <a:buFont typeface="Arial" panose="020B0604020202020204" pitchFamily="34" charset="0"/>
              <a:buChar char="•"/>
            </a:pPr>
            <a:endParaRPr lang="en-US" altLang="en-US" dirty="0">
              <a:solidFill>
                <a:schemeClr val="bg1"/>
              </a:solidFill>
            </a:endParaRPr>
          </a:p>
          <a:p>
            <a:pPr marL="0" indent="0">
              <a:spcAft>
                <a:spcPts val="600"/>
              </a:spcAft>
              <a:buNone/>
            </a:pPr>
            <a:endParaRPr lang="en-US" altLang="en-US" dirty="0">
              <a:solidFill>
                <a:schemeClr val="bg1"/>
              </a:solidFill>
            </a:endParaRPr>
          </a:p>
        </p:txBody>
      </p:sp>
      <p:sp>
        <p:nvSpPr>
          <p:cNvPr id="3" name="Rectangle 2">
            <a:extLst>
              <a:ext uri="{FF2B5EF4-FFF2-40B4-BE49-F238E27FC236}">
                <a16:creationId xmlns:a16="http://schemas.microsoft.com/office/drawing/2014/main" id="{F9A28751-1725-4D22-B430-95B15D788414}"/>
              </a:ext>
            </a:extLst>
          </p:cNvPr>
          <p:cNvSpPr/>
          <p:nvPr/>
        </p:nvSpPr>
        <p:spPr>
          <a:xfrm>
            <a:off x="457200" y="3581400"/>
            <a:ext cx="8229600" cy="2971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rtl="0"/>
            <a:r>
              <a:rPr lang="en-US" sz="3000" dirty="0">
                <a:solidFill>
                  <a:srgbClr val="FFFFCC"/>
                </a:solidFill>
              </a:rPr>
              <a:t>Were they ashamed when they had commit-ted abomination?   No!   They were not at all ashamed; Nor did they know how to blush. Therefore they shall fall among those who fall; At the time I punish them, They shall be cast down, says the Lord </a:t>
            </a:r>
            <a:r>
              <a:rPr lang="en-US" sz="2400" dirty="0"/>
              <a:t>– Jer.6:15</a:t>
            </a:r>
            <a:endParaRPr lang="en-US" sz="3100" b="0" i="0" u="none" strike="noStrike" baseline="0" dirty="0">
              <a:solidFill>
                <a:srgbClr val="0000FF"/>
              </a:solidFill>
              <a:hlinkClick r:id="rId3"/>
            </a:endParaRPr>
          </a:p>
        </p:txBody>
      </p:sp>
    </p:spTree>
    <p:extLst>
      <p:ext uri="{BB962C8B-B14F-4D97-AF65-F5344CB8AC3E}">
        <p14:creationId xmlns:p14="http://schemas.microsoft.com/office/powerpoint/2010/main" val="348544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200" dirty="0">
                <a:solidFill>
                  <a:schemeClr val="bg1"/>
                </a:solidFill>
              </a:rPr>
              <a:t>1 Tim.2:9-10, </a:t>
            </a:r>
            <a:r>
              <a:rPr lang="en-US" altLang="en-US" sz="3200" dirty="0">
                <a:solidFill>
                  <a:srgbClr val="FFFF00"/>
                </a:solidFill>
              </a:rPr>
              <a:t>propriety</a:t>
            </a:r>
            <a:endParaRPr lang="en-US" altLang="en-US" sz="3200" dirty="0">
              <a:solidFill>
                <a:schemeClr val="bg1"/>
              </a:solidFill>
            </a:endParaRPr>
          </a:p>
        </p:txBody>
      </p:sp>
      <p:sp>
        <p:nvSpPr>
          <p:cNvPr id="3075" name="Rectangle 3"/>
          <p:cNvSpPr>
            <a:spLocks noGrp="1" noChangeArrowheads="1"/>
          </p:cNvSpPr>
          <p:nvPr>
            <p:ph type="body" idx="1"/>
          </p:nvPr>
        </p:nvSpPr>
        <p:spPr>
          <a:xfrm>
            <a:off x="457200" y="762000"/>
            <a:ext cx="8229600" cy="5562600"/>
          </a:xfrm>
        </p:spPr>
        <p:txBody>
          <a:bodyPr/>
          <a:lstStyle/>
          <a:p>
            <a:pPr marL="230188" lvl="1" indent="0">
              <a:spcAft>
                <a:spcPts val="600"/>
              </a:spcAft>
              <a:buNone/>
            </a:pPr>
            <a:r>
              <a:rPr lang="en-US" altLang="en-US" sz="3100" dirty="0">
                <a:solidFill>
                  <a:srgbClr val="FFFFCC"/>
                </a:solidFill>
              </a:rPr>
              <a:t>Propriety asks: “could this call inappropriate attention to myself?”</a:t>
            </a:r>
          </a:p>
          <a:p>
            <a:pPr marL="461963" lvl="1" indent="-231775">
              <a:spcAft>
                <a:spcPts val="600"/>
              </a:spcAft>
              <a:buFont typeface="Arial" panose="020B0604020202020204" pitchFamily="34" charset="0"/>
              <a:buChar char="•"/>
            </a:pPr>
            <a:r>
              <a:rPr lang="en-US" altLang="en-US" sz="3100" dirty="0">
                <a:solidFill>
                  <a:srgbClr val="FFFF00"/>
                </a:solidFill>
              </a:rPr>
              <a:t>Shamefast:</a:t>
            </a:r>
            <a:r>
              <a:rPr lang="en-US" altLang="en-US" sz="3100" dirty="0">
                <a:solidFill>
                  <a:schemeClr val="bg1"/>
                </a:solidFill>
              </a:rPr>
              <a:t> </a:t>
            </a:r>
            <a:r>
              <a:rPr lang="en-US" altLang="en-US" sz="3100" baseline="30000" dirty="0">
                <a:solidFill>
                  <a:srgbClr val="FF9933"/>
                </a:solidFill>
              </a:rPr>
              <a:t>1</a:t>
            </a:r>
            <a:r>
              <a:rPr lang="en-US" altLang="en-US" sz="3100" dirty="0">
                <a:solidFill>
                  <a:schemeClr val="bg1"/>
                </a:solidFill>
              </a:rPr>
              <a:t>modest, shy, or bashful…  </a:t>
            </a:r>
            <a:r>
              <a:rPr lang="en-US" altLang="en-US" sz="3100" baseline="30000" dirty="0">
                <a:solidFill>
                  <a:srgbClr val="FF9933"/>
                </a:solidFill>
              </a:rPr>
              <a:t>2</a:t>
            </a:r>
            <a:r>
              <a:rPr lang="en-US" altLang="en-US" sz="3100" dirty="0">
                <a:solidFill>
                  <a:schemeClr val="bg1"/>
                </a:solidFill>
              </a:rPr>
              <a:t>having, or full of, shame  </a:t>
            </a:r>
          </a:p>
          <a:p>
            <a:pPr marL="461963" lvl="1" indent="-231775">
              <a:spcAft>
                <a:spcPts val="600"/>
              </a:spcAft>
              <a:buFont typeface="Arial" panose="020B0604020202020204" pitchFamily="34" charset="0"/>
              <a:buChar char="•"/>
            </a:pPr>
            <a:r>
              <a:rPr lang="en-US" altLang="en-US" sz="3100" dirty="0">
                <a:solidFill>
                  <a:srgbClr val="FFFF00"/>
                </a:solidFill>
              </a:rPr>
              <a:t>Steadfast: </a:t>
            </a:r>
            <a:r>
              <a:rPr lang="en-US" altLang="en-US" sz="3100" dirty="0">
                <a:solidFill>
                  <a:schemeClr val="bg1"/>
                </a:solidFill>
              </a:rPr>
              <a:t>unwavering</a:t>
            </a:r>
          </a:p>
          <a:p>
            <a:pPr marL="461963" lvl="1" indent="-231775">
              <a:spcAft>
                <a:spcPts val="600"/>
              </a:spcAft>
              <a:buFont typeface="Arial" panose="020B0604020202020204" pitchFamily="34" charset="0"/>
              <a:buChar char="•"/>
            </a:pPr>
            <a:r>
              <a:rPr lang="en-US" altLang="en-US" sz="3100" dirty="0">
                <a:solidFill>
                  <a:srgbClr val="FFFF00"/>
                </a:solidFill>
              </a:rPr>
              <a:t>Bedfast:</a:t>
            </a:r>
            <a:r>
              <a:rPr lang="en-US" altLang="en-US" sz="3100" dirty="0">
                <a:solidFill>
                  <a:schemeClr val="bg1"/>
                </a:solidFill>
              </a:rPr>
              <a:t> confined to bed; unable to leave   </a:t>
            </a:r>
          </a:p>
          <a:p>
            <a:pPr marL="461963" lvl="1" indent="-231775">
              <a:spcAft>
                <a:spcPts val="600"/>
              </a:spcAft>
              <a:buFont typeface="Arial" panose="020B0604020202020204" pitchFamily="34" charset="0"/>
              <a:buChar char="•"/>
            </a:pPr>
            <a:r>
              <a:rPr lang="en-US" altLang="en-US" sz="3100" dirty="0">
                <a:solidFill>
                  <a:srgbClr val="FFFF00"/>
                </a:solidFill>
              </a:rPr>
              <a:t>Shamefast:</a:t>
            </a:r>
            <a:r>
              <a:rPr lang="en-US" altLang="en-US" sz="3100" dirty="0">
                <a:solidFill>
                  <a:schemeClr val="bg1"/>
                </a:solidFill>
              </a:rPr>
              <a:t> shame will not allow her to enter public immodestly dressed</a:t>
            </a:r>
          </a:p>
          <a:p>
            <a:pPr>
              <a:spcAft>
                <a:spcPts val="600"/>
              </a:spcAft>
              <a:buFont typeface="Arial" panose="020B0604020202020204" pitchFamily="34" charset="0"/>
              <a:buChar char="•"/>
            </a:pPr>
            <a:endParaRPr lang="en-US" altLang="en-US" dirty="0">
              <a:solidFill>
                <a:schemeClr val="bg1"/>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30938661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609600"/>
          </a:xfrm>
        </p:spPr>
        <p:txBody>
          <a:bodyPr/>
          <a:lstStyle/>
          <a:p>
            <a:r>
              <a:rPr lang="en-US" altLang="en-US" sz="3200" dirty="0">
                <a:solidFill>
                  <a:schemeClr val="bg1"/>
                </a:solidFill>
              </a:rPr>
              <a:t>1 Tim.2:9-10, </a:t>
            </a:r>
            <a:r>
              <a:rPr lang="en-US" altLang="en-US" sz="3200" dirty="0">
                <a:solidFill>
                  <a:srgbClr val="FFFF00"/>
                </a:solidFill>
              </a:rPr>
              <a:t>moderation</a:t>
            </a:r>
            <a:endParaRPr lang="en-US" altLang="en-US" sz="3200" dirty="0">
              <a:solidFill>
                <a:schemeClr val="bg1"/>
              </a:solidFill>
            </a:endParaRPr>
          </a:p>
        </p:txBody>
      </p:sp>
      <p:sp>
        <p:nvSpPr>
          <p:cNvPr id="3075" name="Rectangle 3"/>
          <p:cNvSpPr>
            <a:spLocks noGrp="1" noChangeArrowheads="1"/>
          </p:cNvSpPr>
          <p:nvPr>
            <p:ph type="body" idx="1"/>
          </p:nvPr>
        </p:nvSpPr>
        <p:spPr>
          <a:xfrm>
            <a:off x="457200" y="838200"/>
            <a:ext cx="8229600" cy="5562600"/>
          </a:xfrm>
        </p:spPr>
        <p:txBody>
          <a:bodyPr/>
          <a:lstStyle/>
          <a:p>
            <a:pPr>
              <a:spcAft>
                <a:spcPts val="300"/>
              </a:spcAft>
              <a:buFont typeface="Arial" panose="020B0604020202020204" pitchFamily="34" charset="0"/>
              <a:buChar char="•"/>
            </a:pPr>
            <a:r>
              <a:rPr lang="en-US" altLang="en-US" dirty="0">
                <a:solidFill>
                  <a:schemeClr val="bg1"/>
                </a:solidFill>
              </a:rPr>
              <a:t>Discretion.   Sobriety.  </a:t>
            </a:r>
          </a:p>
          <a:p>
            <a:pPr>
              <a:spcAft>
                <a:spcPts val="300"/>
              </a:spcAft>
              <a:buFont typeface="Arial" panose="020B0604020202020204" pitchFamily="34" charset="0"/>
              <a:buChar char="•"/>
            </a:pPr>
            <a:r>
              <a:rPr lang="en-US" altLang="en-US" dirty="0">
                <a:solidFill>
                  <a:schemeClr val="bg1"/>
                </a:solidFill>
              </a:rPr>
              <a:t>Good judgment, self-control </a:t>
            </a:r>
            <a:r>
              <a:rPr lang="en-US" altLang="en-US" sz="2400" dirty="0">
                <a:solidFill>
                  <a:schemeClr val="bg1"/>
                </a:solidFill>
              </a:rPr>
              <a:t>(BDAG; ESV)    </a:t>
            </a:r>
          </a:p>
          <a:p>
            <a:pPr>
              <a:spcAft>
                <a:spcPts val="300"/>
              </a:spcAft>
              <a:buFont typeface="Arial" panose="020B0604020202020204" pitchFamily="34" charset="0"/>
              <a:buChar char="•"/>
            </a:pPr>
            <a:r>
              <a:rPr lang="en-US" altLang="en-US" dirty="0">
                <a:solidFill>
                  <a:schemeClr val="bg1"/>
                </a:solidFill>
              </a:rPr>
              <a:t>Behave in a sensible manner, with implication of thoughtful awareness of what is best – moderation, sensibility </a:t>
            </a:r>
            <a:r>
              <a:rPr lang="en-US" altLang="en-US" sz="2400" dirty="0">
                <a:solidFill>
                  <a:schemeClr val="bg1"/>
                </a:solidFill>
              </a:rPr>
              <a:t>– L-N</a:t>
            </a:r>
          </a:p>
          <a:p>
            <a:pPr>
              <a:spcAft>
                <a:spcPts val="600"/>
              </a:spcAft>
              <a:buFont typeface="Arial" panose="020B0604020202020204" pitchFamily="34" charset="0"/>
              <a:buChar char="•"/>
            </a:pPr>
            <a:r>
              <a:rPr lang="en-US" altLang="en-US" dirty="0">
                <a:solidFill>
                  <a:srgbClr val="CCFFCC"/>
                </a:solidFill>
              </a:rPr>
              <a:t>This woman cannot dress in a way that might provoke lust in others.   </a:t>
            </a:r>
          </a:p>
          <a:p>
            <a:pPr>
              <a:spcAft>
                <a:spcPts val="600"/>
              </a:spcAft>
              <a:buFont typeface="Arial" panose="020B0604020202020204" pitchFamily="34" charset="0"/>
              <a:buChar char="•"/>
            </a:pPr>
            <a:r>
              <a:rPr lang="en-US" altLang="en-US" dirty="0">
                <a:solidFill>
                  <a:schemeClr val="bg1"/>
                </a:solidFill>
              </a:rPr>
              <a:t>Ct. Pr.7:10</a:t>
            </a:r>
          </a:p>
          <a:p>
            <a:pPr>
              <a:spcAft>
                <a:spcPts val="600"/>
              </a:spcAft>
              <a:buFont typeface="Arial" panose="020B0604020202020204" pitchFamily="34" charset="0"/>
              <a:buChar char="•"/>
            </a:pPr>
            <a:endParaRPr lang="en-US" altLang="en-US" sz="1800" dirty="0">
              <a:solidFill>
                <a:schemeClr val="bg1"/>
              </a:solidFill>
            </a:endParaRPr>
          </a:p>
          <a:p>
            <a:pPr>
              <a:spcAft>
                <a:spcPts val="600"/>
              </a:spcAft>
              <a:buFont typeface="Arial" panose="020B0604020202020204" pitchFamily="34" charset="0"/>
              <a:buChar char="•"/>
            </a:pPr>
            <a:endParaRPr lang="en-US" altLang="en-US" dirty="0">
              <a:solidFill>
                <a:schemeClr val="bg1"/>
              </a:solidFill>
            </a:endParaRP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366990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3400" dirty="0">
                <a:solidFill>
                  <a:srgbClr val="FFFF00"/>
                </a:solidFill>
              </a:rPr>
              <a:t>Nakedness</a:t>
            </a:r>
            <a:endParaRPr lang="en-US" altLang="en-US" sz="3400" dirty="0">
              <a:solidFill>
                <a:schemeClr val="bg1"/>
              </a:solidFill>
            </a:endParaRPr>
          </a:p>
        </p:txBody>
      </p:sp>
      <p:sp>
        <p:nvSpPr>
          <p:cNvPr id="3075" name="Rectangle 3"/>
          <p:cNvSpPr>
            <a:spLocks noGrp="1" noChangeArrowheads="1"/>
          </p:cNvSpPr>
          <p:nvPr>
            <p:ph type="body" idx="1"/>
          </p:nvPr>
        </p:nvSpPr>
        <p:spPr>
          <a:xfrm>
            <a:off x="371764" y="914400"/>
            <a:ext cx="8418944" cy="5504872"/>
          </a:xfrm>
        </p:spPr>
        <p:txBody>
          <a:bodyPr/>
          <a:lstStyle/>
          <a:p>
            <a:pPr marL="0" indent="0">
              <a:spcAft>
                <a:spcPts val="400"/>
              </a:spcAft>
              <a:buNone/>
            </a:pPr>
            <a:r>
              <a:rPr lang="en-US" altLang="en-US" sz="2400" dirty="0">
                <a:solidFill>
                  <a:srgbClr val="FFFF00"/>
                </a:solidFill>
              </a:rPr>
              <a:t>1. </a:t>
            </a:r>
            <a:r>
              <a:rPr lang="en-US" altLang="en-US" dirty="0">
                <a:solidFill>
                  <a:schemeClr val="bg1"/>
                </a:solidFill>
              </a:rPr>
              <a:t>Total nakedness, without covering, Job 1:21</a:t>
            </a:r>
          </a:p>
          <a:p>
            <a:pPr marL="341313" indent="-341313">
              <a:spcAft>
                <a:spcPts val="0"/>
              </a:spcAft>
              <a:buNone/>
            </a:pPr>
            <a:r>
              <a:rPr lang="en-US" altLang="en-US" sz="2400" dirty="0">
                <a:solidFill>
                  <a:srgbClr val="FFFF00"/>
                </a:solidFill>
              </a:rPr>
              <a:t>2. </a:t>
            </a:r>
            <a:r>
              <a:rPr lang="en-US" altLang="en-US" dirty="0">
                <a:solidFill>
                  <a:schemeClr val="bg1"/>
                </a:solidFill>
              </a:rPr>
              <a:t>Inadequately clothed, poorly dressed </a:t>
            </a:r>
            <a:r>
              <a:rPr lang="en-US" altLang="en-US" sz="2000" dirty="0">
                <a:solidFill>
                  <a:schemeClr val="bg1"/>
                </a:solidFill>
              </a:rPr>
              <a:t>–  BDAG.</a:t>
            </a:r>
            <a:r>
              <a:rPr lang="en-US" altLang="en-US" dirty="0">
                <a:solidFill>
                  <a:schemeClr val="bg1"/>
                </a:solidFill>
              </a:rPr>
              <a:t>  Ja.2:15.  </a:t>
            </a:r>
          </a:p>
          <a:p>
            <a:pPr marL="628650" lvl="1" indent="-287338">
              <a:spcAft>
                <a:spcPts val="0"/>
              </a:spcAft>
              <a:buFont typeface="Arial" panose="020B0604020202020204" pitchFamily="34" charset="0"/>
              <a:buChar char="•"/>
            </a:pPr>
            <a:r>
              <a:rPr lang="en-US" altLang="en-US" sz="3200" dirty="0">
                <a:solidFill>
                  <a:schemeClr val="bg1"/>
                </a:solidFill>
              </a:rPr>
              <a:t>One can wear some clothing and still be “naked”</a:t>
            </a:r>
          </a:p>
          <a:p>
            <a:pPr marL="0" indent="0">
              <a:spcAft>
                <a:spcPts val="600"/>
              </a:spcAft>
              <a:buNone/>
            </a:pPr>
            <a:endParaRPr lang="en-US" altLang="en-US" dirty="0">
              <a:solidFill>
                <a:schemeClr val="bg1"/>
              </a:solidFill>
            </a:endParaRPr>
          </a:p>
        </p:txBody>
      </p:sp>
    </p:spTree>
    <p:extLst>
      <p:ext uri="{BB962C8B-B14F-4D97-AF65-F5344CB8AC3E}">
        <p14:creationId xmlns:p14="http://schemas.microsoft.com/office/powerpoint/2010/main" val="25315141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3400" dirty="0">
                <a:solidFill>
                  <a:srgbClr val="FFFF00"/>
                </a:solidFill>
              </a:rPr>
              <a:t>Nakedness</a:t>
            </a:r>
            <a:endParaRPr lang="en-US" altLang="en-US" sz="3400" dirty="0">
              <a:solidFill>
                <a:schemeClr val="bg1"/>
              </a:solidFill>
            </a:endParaRPr>
          </a:p>
        </p:txBody>
      </p:sp>
      <p:sp>
        <p:nvSpPr>
          <p:cNvPr id="3075" name="Rectangle 3"/>
          <p:cNvSpPr>
            <a:spLocks noGrp="1" noChangeArrowheads="1"/>
          </p:cNvSpPr>
          <p:nvPr>
            <p:ph type="body" idx="1"/>
          </p:nvPr>
        </p:nvSpPr>
        <p:spPr>
          <a:xfrm>
            <a:off x="371764" y="914400"/>
            <a:ext cx="8418944" cy="5504872"/>
          </a:xfrm>
        </p:spPr>
        <p:txBody>
          <a:bodyPr/>
          <a:lstStyle/>
          <a:p>
            <a:pPr marL="233363" indent="-290513">
              <a:spcAft>
                <a:spcPts val="600"/>
              </a:spcAft>
              <a:buFont typeface="Arial" panose="020B0604020202020204" pitchFamily="34" charset="0"/>
              <a:buChar char="•"/>
            </a:pPr>
            <a:r>
              <a:rPr lang="en-US" altLang="en-US" dirty="0">
                <a:solidFill>
                  <a:srgbClr val="CCFFCC"/>
                </a:solidFill>
              </a:rPr>
              <a:t>Exposed thigh: nakedness </a:t>
            </a:r>
            <a:r>
              <a:rPr lang="en-US" altLang="en-US" sz="3100" dirty="0">
                <a:solidFill>
                  <a:schemeClr val="bg1"/>
                </a:solidFill>
              </a:rPr>
              <a:t>– Is.47:2-3</a:t>
            </a:r>
          </a:p>
          <a:p>
            <a:pPr marL="233363" indent="-290513">
              <a:spcAft>
                <a:spcPts val="600"/>
              </a:spcAft>
              <a:buFont typeface="Arial" panose="020B0604020202020204" pitchFamily="34" charset="0"/>
              <a:buChar char="•"/>
            </a:pPr>
            <a:r>
              <a:rPr lang="en-US" altLang="en-US" dirty="0">
                <a:solidFill>
                  <a:schemeClr val="bg1"/>
                </a:solidFill>
              </a:rPr>
              <a:t>Long robes – “Some…Greek women wore them open on each side, from the bottom up above the knee, so as to discover a part of the thigh’ </a:t>
            </a:r>
            <a:r>
              <a:rPr lang="en-US" altLang="en-US" dirty="0">
                <a:solidFill>
                  <a:srgbClr val="FFFFCC"/>
                </a:solidFill>
              </a:rPr>
              <a:t>[</a:t>
            </a:r>
            <a:r>
              <a:rPr lang="en-US" altLang="en-US" dirty="0" err="1">
                <a:solidFill>
                  <a:srgbClr val="FFFFCC"/>
                </a:solidFill>
              </a:rPr>
              <a:t>phainomerides</a:t>
            </a:r>
            <a:r>
              <a:rPr lang="en-US" altLang="en-US" dirty="0">
                <a:solidFill>
                  <a:srgbClr val="FFFFCC"/>
                </a:solidFill>
              </a:rPr>
              <a:t>: showers of the thigh]</a:t>
            </a:r>
            <a:r>
              <a:rPr lang="en-US" altLang="en-US" dirty="0">
                <a:solidFill>
                  <a:schemeClr val="bg1"/>
                </a:solidFill>
              </a:rPr>
              <a:t> but it was, in general, only young girls or immodest women who wore them thus” </a:t>
            </a:r>
            <a:r>
              <a:rPr lang="en-US" altLang="en-US" sz="2600" dirty="0">
                <a:solidFill>
                  <a:schemeClr val="bg1"/>
                </a:solidFill>
              </a:rPr>
              <a:t>– A. Clarke</a:t>
            </a:r>
          </a:p>
        </p:txBody>
      </p:sp>
    </p:spTree>
    <p:extLst>
      <p:ext uri="{BB962C8B-B14F-4D97-AF65-F5344CB8AC3E}">
        <p14:creationId xmlns:p14="http://schemas.microsoft.com/office/powerpoint/2010/main" val="1130200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3400" dirty="0">
                <a:solidFill>
                  <a:srgbClr val="FFFF00"/>
                </a:solidFill>
              </a:rPr>
              <a:t>Nakedness</a:t>
            </a:r>
            <a:endParaRPr lang="en-US" altLang="en-US" sz="3400" dirty="0">
              <a:solidFill>
                <a:schemeClr val="bg1"/>
              </a:solidFill>
            </a:endParaRPr>
          </a:p>
        </p:txBody>
      </p:sp>
      <p:sp>
        <p:nvSpPr>
          <p:cNvPr id="3075" name="Rectangle 3"/>
          <p:cNvSpPr>
            <a:spLocks noGrp="1" noChangeArrowheads="1"/>
          </p:cNvSpPr>
          <p:nvPr>
            <p:ph type="body" idx="1"/>
          </p:nvPr>
        </p:nvSpPr>
        <p:spPr>
          <a:xfrm>
            <a:off x="371764" y="914400"/>
            <a:ext cx="8418944" cy="5504872"/>
          </a:xfrm>
        </p:spPr>
        <p:txBody>
          <a:bodyPr/>
          <a:lstStyle/>
          <a:p>
            <a:pPr marL="233363" indent="-290513">
              <a:spcAft>
                <a:spcPts val="600"/>
              </a:spcAft>
              <a:buFont typeface="Arial" panose="020B0604020202020204" pitchFamily="34" charset="0"/>
              <a:buChar char="•"/>
            </a:pPr>
            <a:r>
              <a:rPr lang="en-US" altLang="en-US" dirty="0">
                <a:solidFill>
                  <a:schemeClr val="bg1"/>
                </a:solidFill>
              </a:rPr>
              <a:t>Ex.28:42, thigh: </a:t>
            </a:r>
            <a:r>
              <a:rPr lang="en-US" altLang="en-US" dirty="0">
                <a:solidFill>
                  <a:srgbClr val="CCFFCC"/>
                </a:solidFill>
              </a:rPr>
              <a:t>‘Unto the thighs’ – i.e. ‘to the bottom of the thighs where they adjoin on the knee’ </a:t>
            </a:r>
            <a:r>
              <a:rPr lang="en-US" altLang="en-US" sz="2000" dirty="0">
                <a:solidFill>
                  <a:schemeClr val="bg1"/>
                </a:solidFill>
              </a:rPr>
              <a:t>– Rawlinson </a:t>
            </a:r>
            <a:r>
              <a:rPr lang="en-US" altLang="en-US" dirty="0">
                <a:solidFill>
                  <a:schemeClr val="bg1"/>
                </a:solidFill>
              </a:rPr>
              <a:t>	  </a:t>
            </a:r>
          </a:p>
          <a:p>
            <a:pPr marL="633413" lvl="1" indent="-290513">
              <a:spcAft>
                <a:spcPts val="900"/>
              </a:spcAft>
              <a:buFont typeface="Arial" panose="020B0604020202020204" pitchFamily="34" charset="0"/>
              <a:buChar char="•"/>
            </a:pPr>
            <a:r>
              <a:rPr lang="en-US" altLang="en-US" sz="3100" i="1" dirty="0">
                <a:solidFill>
                  <a:srgbClr val="FFFFCC"/>
                </a:solidFill>
              </a:rPr>
              <a:t>From…to </a:t>
            </a:r>
            <a:r>
              <a:rPr lang="en-US" altLang="en-US" sz="3100" dirty="0">
                <a:solidFill>
                  <a:schemeClr val="bg1"/>
                </a:solidFill>
              </a:rPr>
              <a:t>includes extremes:  Ex.11:5, </a:t>
            </a:r>
            <a:r>
              <a:rPr lang="en-US" altLang="en-US" sz="3100" u="sng" dirty="0">
                <a:solidFill>
                  <a:srgbClr val="FFFFCC"/>
                </a:solidFill>
              </a:rPr>
              <a:t>from</a:t>
            </a:r>
            <a:r>
              <a:rPr lang="en-US" altLang="en-US" sz="3100" dirty="0">
                <a:solidFill>
                  <a:srgbClr val="FFFFCC"/>
                </a:solidFill>
              </a:rPr>
              <a:t> firstborn of Pharaoh </a:t>
            </a:r>
            <a:r>
              <a:rPr lang="en-US" altLang="en-US" sz="3100" u="sng" dirty="0">
                <a:solidFill>
                  <a:srgbClr val="FFFFCC"/>
                </a:solidFill>
              </a:rPr>
              <a:t>to</a:t>
            </a:r>
            <a:r>
              <a:rPr lang="en-US" altLang="en-US" sz="3100" dirty="0">
                <a:solidFill>
                  <a:srgbClr val="FFFFCC"/>
                </a:solidFill>
              </a:rPr>
              <a:t> firstborn of female servant</a:t>
            </a:r>
          </a:p>
          <a:p>
            <a:pPr marL="233363" indent="-290513">
              <a:spcAft>
                <a:spcPts val="400"/>
              </a:spcAft>
              <a:buFont typeface="Arial" panose="020B0604020202020204" pitchFamily="34" charset="0"/>
              <a:buChar char="•"/>
            </a:pPr>
            <a:r>
              <a:rPr lang="en-US" altLang="en-US" dirty="0">
                <a:solidFill>
                  <a:schemeClr val="bg1"/>
                </a:solidFill>
              </a:rPr>
              <a:t>Ex.20:26.  Why cover naked </a:t>
            </a:r>
            <a:r>
              <a:rPr lang="en-US" altLang="en-US" sz="2400" dirty="0">
                <a:solidFill>
                  <a:srgbClr val="FFFF99"/>
                </a:solidFill>
              </a:rPr>
              <a:t>(ESV)</a:t>
            </a:r>
            <a:r>
              <a:rPr lang="en-US" altLang="en-US" dirty="0">
                <a:solidFill>
                  <a:schemeClr val="bg1"/>
                </a:solidFill>
              </a:rPr>
              <a:t> flesh? </a:t>
            </a:r>
          </a:p>
          <a:p>
            <a:pPr marL="342900" lvl="1" indent="0">
              <a:spcBef>
                <a:spcPts val="600"/>
              </a:spcBef>
              <a:spcAft>
                <a:spcPts val="0"/>
              </a:spcAft>
              <a:buNone/>
            </a:pPr>
            <a:r>
              <a:rPr lang="en-US" altLang="en-US" sz="2400" dirty="0">
                <a:solidFill>
                  <a:srgbClr val="FFFF00"/>
                </a:solidFill>
              </a:rPr>
              <a:t>1.</a:t>
            </a:r>
            <a:r>
              <a:rPr lang="en-US" altLang="en-US" dirty="0">
                <a:solidFill>
                  <a:schemeClr val="bg1"/>
                </a:solidFill>
              </a:rPr>
              <a:t> </a:t>
            </a:r>
            <a:r>
              <a:rPr lang="en-US" altLang="en-US" sz="3100" dirty="0">
                <a:solidFill>
                  <a:schemeClr val="bg1"/>
                </a:solidFill>
              </a:rPr>
              <a:t>Protect their modesty (vulnerable position)</a:t>
            </a:r>
          </a:p>
          <a:p>
            <a:pPr marL="0" indent="0">
              <a:spcBef>
                <a:spcPts val="600"/>
              </a:spcBef>
              <a:spcAft>
                <a:spcPts val="600"/>
              </a:spcAft>
              <a:buNone/>
            </a:pPr>
            <a:r>
              <a:rPr lang="en-US" altLang="en-US" dirty="0">
                <a:solidFill>
                  <a:schemeClr val="bg1"/>
                </a:solidFill>
              </a:rPr>
              <a:t>   </a:t>
            </a:r>
            <a:r>
              <a:rPr lang="en-US" altLang="en-US" sz="2400" dirty="0">
                <a:solidFill>
                  <a:srgbClr val="FFFF00"/>
                </a:solidFill>
              </a:rPr>
              <a:t>2.</a:t>
            </a:r>
            <a:r>
              <a:rPr lang="en-US" altLang="en-US" dirty="0">
                <a:solidFill>
                  <a:schemeClr val="bg1"/>
                </a:solidFill>
              </a:rPr>
              <a:t> Prevent immodest sight to onlookers</a:t>
            </a:r>
          </a:p>
        </p:txBody>
      </p:sp>
    </p:spTree>
    <p:extLst>
      <p:ext uri="{BB962C8B-B14F-4D97-AF65-F5344CB8AC3E}">
        <p14:creationId xmlns:p14="http://schemas.microsoft.com/office/powerpoint/2010/main" val="3933256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3400" dirty="0">
                <a:solidFill>
                  <a:srgbClr val="FFFF00"/>
                </a:solidFill>
              </a:rPr>
              <a:t>Nakedness</a:t>
            </a:r>
            <a:endParaRPr lang="en-US" altLang="en-US" sz="3400" dirty="0">
              <a:solidFill>
                <a:schemeClr val="bg1"/>
              </a:solidFill>
            </a:endParaRPr>
          </a:p>
        </p:txBody>
      </p:sp>
      <p:sp>
        <p:nvSpPr>
          <p:cNvPr id="3075" name="Rectangle 3"/>
          <p:cNvSpPr>
            <a:spLocks noGrp="1" noChangeArrowheads="1"/>
          </p:cNvSpPr>
          <p:nvPr>
            <p:ph type="body" idx="1"/>
          </p:nvPr>
        </p:nvSpPr>
        <p:spPr>
          <a:xfrm>
            <a:off x="371764" y="914400"/>
            <a:ext cx="8418944" cy="5504872"/>
          </a:xfrm>
        </p:spPr>
        <p:txBody>
          <a:bodyPr/>
          <a:lstStyle/>
          <a:p>
            <a:pPr marL="233363" indent="-290513">
              <a:spcAft>
                <a:spcPts val="600"/>
              </a:spcAft>
              <a:buFont typeface="Arial" panose="020B0604020202020204" pitchFamily="34" charset="0"/>
              <a:buChar char="•"/>
            </a:pPr>
            <a:r>
              <a:rPr lang="en-US" altLang="en-US" dirty="0">
                <a:solidFill>
                  <a:schemeClr val="bg1"/>
                </a:solidFill>
                <a:latin typeface="Calibri" panose="020F0502020204030204" pitchFamily="34" charset="0"/>
                <a:cs typeface="Calibri" panose="020F0502020204030204" pitchFamily="34" charset="0"/>
              </a:rPr>
              <a:t>Exposing the thigh is exposing one’s nakedness</a:t>
            </a:r>
          </a:p>
        </p:txBody>
      </p:sp>
      <p:sp>
        <p:nvSpPr>
          <p:cNvPr id="3" name="Rectangle 2">
            <a:extLst>
              <a:ext uri="{FF2B5EF4-FFF2-40B4-BE49-F238E27FC236}">
                <a16:creationId xmlns:a16="http://schemas.microsoft.com/office/drawing/2014/main" id="{5F18EE4D-8146-4B25-AA0D-8CFC38F923F9}"/>
              </a:ext>
            </a:extLst>
          </p:cNvPr>
          <p:cNvSpPr/>
          <p:nvPr/>
        </p:nvSpPr>
        <p:spPr>
          <a:xfrm>
            <a:off x="457200" y="1828800"/>
            <a:ext cx="2286000"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E1271769-CA14-4569-90D2-3293D76BA0B2}"/>
              </a:ext>
            </a:extLst>
          </p:cNvPr>
          <p:cNvPicPr>
            <a:picLocks noChangeAspect="1"/>
          </p:cNvPicPr>
          <p:nvPr/>
        </p:nvPicPr>
        <p:blipFill>
          <a:blip r:embed="rId3"/>
          <a:stretch>
            <a:fillRect/>
          </a:stretch>
        </p:blipFill>
        <p:spPr>
          <a:xfrm>
            <a:off x="990600" y="2436876"/>
            <a:ext cx="1525524" cy="2592324"/>
          </a:xfrm>
          <a:prstGeom prst="rect">
            <a:avLst/>
          </a:prstGeom>
        </p:spPr>
      </p:pic>
      <p:pic>
        <p:nvPicPr>
          <p:cNvPr id="5" name="Picture 4">
            <a:extLst>
              <a:ext uri="{FF2B5EF4-FFF2-40B4-BE49-F238E27FC236}">
                <a16:creationId xmlns:a16="http://schemas.microsoft.com/office/drawing/2014/main" id="{36A79212-7B9F-4AF1-87BC-6C53BB22F887}"/>
              </a:ext>
            </a:extLst>
          </p:cNvPr>
          <p:cNvPicPr>
            <a:picLocks noChangeAspect="1"/>
          </p:cNvPicPr>
          <p:nvPr/>
        </p:nvPicPr>
        <p:blipFill>
          <a:blip r:embed="rId4"/>
          <a:stretch>
            <a:fillRect/>
          </a:stretch>
        </p:blipFill>
        <p:spPr>
          <a:xfrm>
            <a:off x="1267692" y="3733800"/>
            <a:ext cx="999836" cy="745999"/>
          </a:xfrm>
          <a:prstGeom prst="rect">
            <a:avLst/>
          </a:prstGeom>
        </p:spPr>
      </p:pic>
      <p:pic>
        <p:nvPicPr>
          <p:cNvPr id="6" name="Picture 5">
            <a:extLst>
              <a:ext uri="{FF2B5EF4-FFF2-40B4-BE49-F238E27FC236}">
                <a16:creationId xmlns:a16="http://schemas.microsoft.com/office/drawing/2014/main" id="{DFEDADBB-B436-4C4E-92ED-7E69C40C63A3}"/>
              </a:ext>
            </a:extLst>
          </p:cNvPr>
          <p:cNvPicPr>
            <a:picLocks noChangeAspect="1"/>
          </p:cNvPicPr>
          <p:nvPr/>
        </p:nvPicPr>
        <p:blipFill>
          <a:blip r:embed="rId5"/>
          <a:stretch>
            <a:fillRect/>
          </a:stretch>
        </p:blipFill>
        <p:spPr>
          <a:xfrm>
            <a:off x="2057400" y="3066472"/>
            <a:ext cx="1626384" cy="2146649"/>
          </a:xfrm>
          <a:prstGeom prst="rect">
            <a:avLst/>
          </a:prstGeom>
        </p:spPr>
      </p:pic>
      <p:pic>
        <p:nvPicPr>
          <p:cNvPr id="7" name="Picture 6">
            <a:extLst>
              <a:ext uri="{FF2B5EF4-FFF2-40B4-BE49-F238E27FC236}">
                <a16:creationId xmlns:a16="http://schemas.microsoft.com/office/drawing/2014/main" id="{19E53D84-3374-4F1A-BF4B-ECEF718E0FC6}"/>
              </a:ext>
            </a:extLst>
          </p:cNvPr>
          <p:cNvPicPr>
            <a:picLocks noChangeAspect="1"/>
          </p:cNvPicPr>
          <p:nvPr/>
        </p:nvPicPr>
        <p:blipFill>
          <a:blip r:embed="rId6"/>
          <a:stretch>
            <a:fillRect/>
          </a:stretch>
        </p:blipFill>
        <p:spPr>
          <a:xfrm>
            <a:off x="3349548" y="3727455"/>
            <a:ext cx="2188598" cy="749873"/>
          </a:xfrm>
          <a:prstGeom prst="rect">
            <a:avLst/>
          </a:prstGeom>
        </p:spPr>
      </p:pic>
      <p:sp>
        <p:nvSpPr>
          <p:cNvPr id="9" name="Rectangle 8">
            <a:extLst>
              <a:ext uri="{FF2B5EF4-FFF2-40B4-BE49-F238E27FC236}">
                <a16:creationId xmlns:a16="http://schemas.microsoft.com/office/drawing/2014/main" id="{5FA5B740-1C5E-4606-AA3A-770F5CA957F2}"/>
              </a:ext>
            </a:extLst>
          </p:cNvPr>
          <p:cNvSpPr/>
          <p:nvPr/>
        </p:nvSpPr>
        <p:spPr>
          <a:xfrm>
            <a:off x="5642053" y="3124200"/>
            <a:ext cx="3044747" cy="1981200"/>
          </a:xfrm>
          <a:prstGeom prst="rect">
            <a:avLst/>
          </a:prstGeom>
          <a:solidFill>
            <a:schemeClr val="tx1"/>
          </a:solidFill>
          <a:ln>
            <a:solidFill>
              <a:srgbClr val="CCFF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spcAft>
                <a:spcPts val="600"/>
              </a:spcAft>
            </a:pPr>
            <a:r>
              <a:rPr lang="en-US" sz="3200" dirty="0">
                <a:solidFill>
                  <a:srgbClr val="FFFF00"/>
                </a:solidFill>
              </a:rPr>
              <a:t>Gen.3:7, 10-11</a:t>
            </a:r>
          </a:p>
          <a:p>
            <a:pPr algn="ctr">
              <a:spcAft>
                <a:spcPts val="600"/>
              </a:spcAft>
            </a:pPr>
            <a:r>
              <a:rPr lang="en-US" sz="3200" dirty="0">
                <a:solidFill>
                  <a:srgbClr val="FFFF00"/>
                </a:solidFill>
              </a:rPr>
              <a:t>Ex.28:42</a:t>
            </a:r>
          </a:p>
          <a:p>
            <a:pPr algn="ctr"/>
            <a:r>
              <a:rPr lang="en-US" sz="3200" dirty="0">
                <a:solidFill>
                  <a:srgbClr val="FFFF00"/>
                </a:solidFill>
              </a:rPr>
              <a:t>Isa.47:2-3</a:t>
            </a:r>
          </a:p>
        </p:txBody>
      </p:sp>
    </p:spTree>
    <p:extLst>
      <p:ext uri="{BB962C8B-B14F-4D97-AF65-F5344CB8AC3E}">
        <p14:creationId xmlns:p14="http://schemas.microsoft.com/office/powerpoint/2010/main" val="2737878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500"/>
                                        <p:tgtEl>
                                          <p:spTgt spid="6"/>
                                        </p:tgtEl>
                                      </p:cBhvr>
                                    </p:animEffect>
                                  </p:childTnLst>
                                </p:cTn>
                              </p:par>
                            </p:childTnLst>
                          </p:cTn>
                        </p:par>
                        <p:par>
                          <p:cTn id="8" fill="hold">
                            <p:stCondLst>
                              <p:cond delay="500"/>
                            </p:stCondLst>
                            <p:childTnLst>
                              <p:par>
                                <p:cTn id="9" presetID="22" presetClass="entr" presetSubtype="8"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wipe(left)">
                                      <p:cBhvr>
                                        <p:cTn id="11" dur="500"/>
                                        <p:tgtEl>
                                          <p:spTgt spid="7"/>
                                        </p:tgtEl>
                                      </p:cBhvr>
                                    </p:animEffect>
                                  </p:childTnLst>
                                </p:cTn>
                              </p:par>
                            </p:childTnLst>
                          </p:cTn>
                        </p:par>
                        <p:par>
                          <p:cTn id="12" fill="hold">
                            <p:stCondLst>
                              <p:cond delay="1000"/>
                            </p:stCondLst>
                            <p:childTnLst>
                              <p:par>
                                <p:cTn id="13" presetID="22" presetClass="entr" presetSubtype="8"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left)">
                                      <p:cBhvr>
                                        <p:cTn id="15"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990600"/>
          </a:xfrm>
        </p:spPr>
        <p:txBody>
          <a:bodyPr/>
          <a:lstStyle/>
          <a:p>
            <a:r>
              <a:rPr lang="en-US" altLang="en-US" sz="3200" dirty="0">
                <a:solidFill>
                  <a:srgbClr val="FFFF00"/>
                </a:solidFill>
              </a:rPr>
              <a:t>Some clothes come with warnings . . .</a:t>
            </a:r>
            <a:endParaRPr lang="en-US" altLang="en-US" sz="3200" dirty="0">
              <a:solidFill>
                <a:schemeClr val="bg1"/>
              </a:solidFill>
            </a:endParaRPr>
          </a:p>
        </p:txBody>
      </p:sp>
      <p:sp>
        <p:nvSpPr>
          <p:cNvPr id="3075" name="Rectangle 3"/>
          <p:cNvSpPr>
            <a:spLocks noGrp="1" noChangeArrowheads="1"/>
          </p:cNvSpPr>
          <p:nvPr>
            <p:ph type="body" idx="1"/>
          </p:nvPr>
        </p:nvSpPr>
        <p:spPr>
          <a:xfrm>
            <a:off x="420256" y="1066800"/>
            <a:ext cx="8305800" cy="5334000"/>
          </a:xfrm>
        </p:spPr>
        <p:txBody>
          <a:bodyPr/>
          <a:lstStyle/>
          <a:p>
            <a:pPr marL="0" indent="0">
              <a:spcAft>
                <a:spcPts val="600"/>
              </a:spcAft>
              <a:buNone/>
            </a:pPr>
            <a:r>
              <a:rPr lang="en-US" altLang="en-US" dirty="0">
                <a:solidFill>
                  <a:schemeClr val="bg1"/>
                </a:solidFill>
              </a:rPr>
              <a:t>Tight corsets can cause health problems</a:t>
            </a:r>
          </a:p>
          <a:p>
            <a:pPr marL="0" indent="0">
              <a:spcAft>
                <a:spcPts val="600"/>
              </a:spcAft>
              <a:buNone/>
            </a:pPr>
            <a:r>
              <a:rPr lang="en-US" altLang="en-US" dirty="0">
                <a:solidFill>
                  <a:schemeClr val="bg1"/>
                </a:solidFill>
              </a:rPr>
              <a:t>Skinny jeans disrupt blood circulation</a:t>
            </a:r>
          </a:p>
          <a:p>
            <a:pPr marL="0" indent="0">
              <a:spcAft>
                <a:spcPts val="600"/>
              </a:spcAft>
              <a:buNone/>
            </a:pPr>
            <a:r>
              <a:rPr lang="en-US" altLang="en-US" dirty="0">
                <a:solidFill>
                  <a:schemeClr val="bg1"/>
                </a:solidFill>
              </a:rPr>
              <a:t>High heels cause backache, leg pain, swelling</a:t>
            </a:r>
          </a:p>
        </p:txBody>
      </p:sp>
    </p:spTree>
    <p:extLst>
      <p:ext uri="{BB962C8B-B14F-4D97-AF65-F5344CB8AC3E}">
        <p14:creationId xmlns:p14="http://schemas.microsoft.com/office/powerpoint/2010/main" val="1013705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838200"/>
          </a:xfrm>
        </p:spPr>
        <p:txBody>
          <a:bodyPr/>
          <a:lstStyle/>
          <a:p>
            <a:r>
              <a:rPr lang="en-US" altLang="en-US" sz="3200" dirty="0">
                <a:solidFill>
                  <a:srgbClr val="CCFFCC"/>
                </a:solidFill>
              </a:rPr>
              <a:t>How much should I cover?</a:t>
            </a:r>
            <a:r>
              <a:rPr lang="en-US" altLang="en-US" sz="2800" dirty="0">
                <a:solidFill>
                  <a:srgbClr val="CCFFCC"/>
                </a:solidFill>
              </a:rPr>
              <a:t> </a:t>
            </a:r>
            <a:endParaRPr lang="en-US" altLang="en-US" sz="3200" dirty="0">
              <a:solidFill>
                <a:srgbClr val="CCFFCC"/>
              </a:solidFill>
            </a:endParaRPr>
          </a:p>
        </p:txBody>
      </p:sp>
      <p:sp>
        <p:nvSpPr>
          <p:cNvPr id="3075" name="Rectangle 3"/>
          <p:cNvSpPr>
            <a:spLocks noGrp="1" noChangeArrowheads="1"/>
          </p:cNvSpPr>
          <p:nvPr>
            <p:ph type="body" idx="1"/>
          </p:nvPr>
        </p:nvSpPr>
        <p:spPr>
          <a:xfrm>
            <a:off x="371764" y="838200"/>
            <a:ext cx="8418944" cy="5638800"/>
          </a:xfrm>
        </p:spPr>
        <p:txBody>
          <a:bodyPr/>
          <a:lstStyle/>
          <a:p>
            <a:pPr>
              <a:spcAft>
                <a:spcPts val="300"/>
              </a:spcAft>
              <a:buFont typeface="Arial" panose="020B0604020202020204" pitchFamily="34" charset="0"/>
              <a:buChar char="•"/>
            </a:pPr>
            <a:r>
              <a:rPr lang="en-US" altLang="en-US" sz="3000" dirty="0">
                <a:solidFill>
                  <a:schemeClr val="bg1"/>
                </a:solidFill>
              </a:rPr>
              <a:t>1961:</a:t>
            </a:r>
            <a:r>
              <a:rPr lang="en-US" altLang="en-US" sz="3000" dirty="0">
                <a:solidFill>
                  <a:srgbClr val="CCFFFF"/>
                </a:solidFill>
              </a:rPr>
              <a:t> women on Santa Maria quit wearing “enticing clothing” (shorts, halters; swim-suits…) and avoided the pool…</a:t>
            </a:r>
          </a:p>
          <a:p>
            <a:pPr>
              <a:spcAft>
                <a:spcPts val="300"/>
              </a:spcAft>
              <a:buFont typeface="Arial" panose="020B0604020202020204" pitchFamily="34" charset="0"/>
              <a:buChar char="•"/>
            </a:pPr>
            <a:r>
              <a:rPr lang="en-US" altLang="en-US" sz="3000" dirty="0">
                <a:solidFill>
                  <a:schemeClr val="bg1"/>
                </a:solidFill>
              </a:rPr>
              <a:t>No one forced them to dress modestly</a:t>
            </a:r>
          </a:p>
          <a:p>
            <a:pPr>
              <a:spcAft>
                <a:spcPts val="300"/>
              </a:spcAft>
              <a:buFont typeface="Arial" panose="020B0604020202020204" pitchFamily="34" charset="0"/>
              <a:buChar char="•"/>
            </a:pPr>
            <a:r>
              <a:rPr lang="en-US" altLang="en-US" sz="3000" dirty="0">
                <a:solidFill>
                  <a:schemeClr val="bg1"/>
                </a:solidFill>
              </a:rPr>
              <a:t>Even worldly people know what is modest . . .</a:t>
            </a:r>
          </a:p>
          <a:p>
            <a:pPr>
              <a:spcAft>
                <a:spcPts val="0"/>
              </a:spcAft>
              <a:buFont typeface="Arial" panose="020B0604020202020204" pitchFamily="34" charset="0"/>
              <a:buChar char="•"/>
            </a:pPr>
            <a:r>
              <a:rPr lang="en-US" altLang="en-US" sz="3000" dirty="0">
                <a:solidFill>
                  <a:schemeClr val="bg1"/>
                </a:solidFill>
              </a:rPr>
              <a:t>Same question / attitude:  if our dress causes someone to lust, we sin against…</a:t>
            </a:r>
          </a:p>
          <a:p>
            <a:pPr marL="0" indent="0">
              <a:spcAft>
                <a:spcPts val="300"/>
              </a:spcAft>
              <a:buNone/>
            </a:pPr>
            <a:r>
              <a:rPr lang="en-US" altLang="en-US" dirty="0">
                <a:solidFill>
                  <a:schemeClr val="bg1"/>
                </a:solidFill>
              </a:rPr>
              <a:t>   </a:t>
            </a:r>
            <a:r>
              <a:rPr lang="en-US" altLang="en-US" sz="2200" dirty="0">
                <a:solidFill>
                  <a:srgbClr val="CCFFCC"/>
                </a:solidFill>
              </a:rPr>
              <a:t>1.</a:t>
            </a:r>
            <a:r>
              <a:rPr lang="en-US" altLang="en-US" sz="2200" dirty="0">
                <a:solidFill>
                  <a:schemeClr val="bg1"/>
                </a:solidFill>
              </a:rPr>
              <a:t> </a:t>
            </a:r>
            <a:r>
              <a:rPr lang="en-US" altLang="en-US" sz="3000" dirty="0">
                <a:solidFill>
                  <a:srgbClr val="FFFFCC"/>
                </a:solidFill>
              </a:rPr>
              <a:t>Brothers in Lord</a:t>
            </a:r>
          </a:p>
          <a:p>
            <a:pPr marL="0" indent="0">
              <a:spcAft>
                <a:spcPts val="300"/>
              </a:spcAft>
              <a:buNone/>
            </a:pPr>
            <a:r>
              <a:rPr lang="en-US" altLang="en-US" dirty="0">
                <a:solidFill>
                  <a:schemeClr val="bg1"/>
                </a:solidFill>
              </a:rPr>
              <a:t>   </a:t>
            </a:r>
            <a:r>
              <a:rPr lang="en-US" altLang="en-US" sz="2200" dirty="0">
                <a:solidFill>
                  <a:srgbClr val="CCFFCC"/>
                </a:solidFill>
              </a:rPr>
              <a:t>2.</a:t>
            </a:r>
            <a:r>
              <a:rPr lang="en-US" altLang="en-US" sz="2400" dirty="0">
                <a:solidFill>
                  <a:srgbClr val="CCFFCC"/>
                </a:solidFill>
              </a:rPr>
              <a:t> </a:t>
            </a:r>
            <a:r>
              <a:rPr lang="en-US" altLang="en-US" sz="3000" dirty="0">
                <a:solidFill>
                  <a:srgbClr val="FFFFCC"/>
                </a:solidFill>
              </a:rPr>
              <a:t>Others who see</a:t>
            </a:r>
          </a:p>
          <a:p>
            <a:pPr marL="0" indent="0">
              <a:spcAft>
                <a:spcPts val="300"/>
              </a:spcAft>
              <a:buNone/>
            </a:pPr>
            <a:r>
              <a:rPr lang="en-US" altLang="en-US" dirty="0">
                <a:solidFill>
                  <a:schemeClr val="bg1"/>
                </a:solidFill>
              </a:rPr>
              <a:t>   </a:t>
            </a:r>
            <a:r>
              <a:rPr lang="en-US" altLang="en-US" sz="2200" dirty="0">
                <a:solidFill>
                  <a:srgbClr val="CCFFCC"/>
                </a:solidFill>
              </a:rPr>
              <a:t>3.</a:t>
            </a:r>
            <a:r>
              <a:rPr lang="en-US" altLang="en-US" sz="2400" dirty="0">
                <a:solidFill>
                  <a:srgbClr val="CCFFCC"/>
                </a:solidFill>
              </a:rPr>
              <a:t> </a:t>
            </a:r>
            <a:r>
              <a:rPr lang="en-US" altLang="en-US" sz="3000" dirty="0">
                <a:solidFill>
                  <a:srgbClr val="FFFFCC"/>
                </a:solidFill>
              </a:rPr>
              <a:t>God.</a:t>
            </a:r>
            <a:r>
              <a:rPr lang="en-US" altLang="en-US" sz="3000" dirty="0">
                <a:solidFill>
                  <a:schemeClr val="bg1"/>
                </a:solidFill>
              </a:rPr>
              <a:t>    Mt.5:27-28…</a:t>
            </a:r>
          </a:p>
        </p:txBody>
      </p:sp>
    </p:spTree>
    <p:extLst>
      <p:ext uri="{BB962C8B-B14F-4D97-AF65-F5344CB8AC3E}">
        <p14:creationId xmlns:p14="http://schemas.microsoft.com/office/powerpoint/2010/main" val="4126899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2485" y="914400"/>
            <a:ext cx="4125330" cy="457200"/>
          </a:xfrm>
          <a:solidFill>
            <a:schemeClr val="tx1">
              <a:lumMod val="95000"/>
              <a:lumOff val="5000"/>
            </a:schemeClr>
          </a:solidFill>
          <a:ln>
            <a:solidFill>
              <a:schemeClr val="bg1"/>
            </a:solidFill>
          </a:ln>
          <a:effectLst/>
        </p:spPr>
        <p:txBody>
          <a:bodyPr anchor="ctr" anchorCtr="0"/>
          <a:lstStyle/>
          <a:p>
            <a:r>
              <a:rPr lang="en-US" sz="2600" dirty="0">
                <a:solidFill>
                  <a:schemeClr val="bg1"/>
                </a:solidFill>
                <a:latin typeface="Verdana" panose="020B0604030504040204" pitchFamily="34" charset="0"/>
                <a:ea typeface="Verdana" panose="020B0604030504040204" pitchFamily="34" charset="0"/>
                <a:cs typeface="Verdana" panose="020B0604030504040204" pitchFamily="34" charset="0"/>
              </a:rPr>
              <a:t>I. The Standard</a:t>
            </a:r>
            <a:endParaRPr lang="en-US" sz="2600" dirty="0">
              <a:solidFill>
                <a:schemeClr val="bg1"/>
              </a:solidFill>
              <a:latin typeface="+mn-lt"/>
              <a:ea typeface="Verdana" panose="020B0604030504040204" pitchFamily="34" charset="0"/>
              <a:cs typeface="Verdana" panose="020B0604030504040204" pitchFamily="34" charset="0"/>
            </a:endParaRPr>
          </a:p>
        </p:txBody>
      </p:sp>
      <p:sp>
        <p:nvSpPr>
          <p:cNvPr id="3" name="Title 1">
            <a:extLst>
              <a:ext uri="{FF2B5EF4-FFF2-40B4-BE49-F238E27FC236}">
                <a16:creationId xmlns:a16="http://schemas.microsoft.com/office/drawing/2014/main" id="{1CA0A3EB-950E-448A-B4B3-734C79F777F1}"/>
              </a:ext>
            </a:extLst>
          </p:cNvPr>
          <p:cNvSpPr txBox="1">
            <a:spLocks/>
          </p:cNvSpPr>
          <p:nvPr/>
        </p:nvSpPr>
        <p:spPr bwMode="auto">
          <a:xfrm>
            <a:off x="1256144" y="2161308"/>
            <a:ext cx="6643885" cy="1295400"/>
          </a:xfrm>
          <a:prstGeom prst="rect">
            <a:avLst/>
          </a:prstGeom>
          <a:solidFill>
            <a:schemeClr val="tx1">
              <a:lumMod val="95000"/>
              <a:lumOff val="5000"/>
            </a:schemeClr>
          </a:solidFill>
          <a:ln>
            <a:solidFill>
              <a:srgbClr val="C00000"/>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3400" dirty="0">
                <a:solidFill>
                  <a:srgbClr val="FFFF99"/>
                </a:solidFill>
                <a:latin typeface="Verdana" panose="020B0604030504040204" pitchFamily="34" charset="0"/>
                <a:ea typeface="Verdana" panose="020B0604030504040204" pitchFamily="34" charset="0"/>
                <a:cs typeface="Verdana" panose="020B0604030504040204" pitchFamily="34" charset="0"/>
              </a:rPr>
              <a:t>III. </a:t>
            </a:r>
            <a:r>
              <a:rPr lang="en-US" sz="3600" dirty="0">
                <a:solidFill>
                  <a:srgbClr val="CCFFFF"/>
                </a:solidFill>
                <a:latin typeface="Verdana" panose="020B0604030504040204" pitchFamily="34" charset="0"/>
                <a:ea typeface="Verdana" panose="020B0604030504040204" pitchFamily="34" charset="0"/>
                <a:cs typeface="Verdana" panose="020B0604030504040204" pitchFamily="34" charset="0"/>
              </a:rPr>
              <a:t>The Summary</a:t>
            </a:r>
            <a:endParaRPr lang="en-US" sz="3000" dirty="0">
              <a:solidFill>
                <a:srgbClr val="CCFFFF"/>
              </a:solidFill>
              <a:latin typeface="+mn-lt"/>
              <a:ea typeface="Verdana" panose="020B0604030504040204" pitchFamily="34" charset="0"/>
              <a:cs typeface="Verdana" panose="020B0604030504040204" pitchFamily="34" charset="0"/>
            </a:endParaRPr>
          </a:p>
        </p:txBody>
      </p:sp>
      <p:sp>
        <p:nvSpPr>
          <p:cNvPr id="4" name="Title 1">
            <a:extLst>
              <a:ext uri="{FF2B5EF4-FFF2-40B4-BE49-F238E27FC236}">
                <a16:creationId xmlns:a16="http://schemas.microsoft.com/office/drawing/2014/main" id="{1374BDB3-D79F-4725-9B23-98755F591353}"/>
              </a:ext>
            </a:extLst>
          </p:cNvPr>
          <p:cNvSpPr txBox="1">
            <a:spLocks/>
          </p:cNvSpPr>
          <p:nvPr/>
        </p:nvSpPr>
        <p:spPr bwMode="auto">
          <a:xfrm>
            <a:off x="2514600" y="1524000"/>
            <a:ext cx="4125330" cy="457200"/>
          </a:xfrm>
          <a:prstGeom prst="rect">
            <a:avLst/>
          </a:prstGeom>
          <a:solidFill>
            <a:schemeClr val="tx1">
              <a:lumMod val="95000"/>
              <a:lumOff val="5000"/>
            </a:schemeClr>
          </a:solidFill>
          <a:ln>
            <a:solidFill>
              <a:schemeClr val="bg1"/>
            </a:solidFill>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fontAlgn="base">
              <a:spcBef>
                <a:spcPct val="0"/>
              </a:spcBef>
              <a:spcAft>
                <a:spcPct val="0"/>
              </a:spcAft>
              <a:defRPr sz="60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a:lstStyle>
          <a:p>
            <a:r>
              <a:rPr lang="en-US" sz="2600" dirty="0">
                <a:solidFill>
                  <a:schemeClr val="bg1"/>
                </a:solidFill>
                <a:latin typeface="Verdana" panose="020B0604030504040204" pitchFamily="34" charset="0"/>
                <a:ea typeface="Verdana" panose="020B0604030504040204" pitchFamily="34" charset="0"/>
                <a:cs typeface="Verdana" panose="020B0604030504040204" pitchFamily="34" charset="0"/>
              </a:rPr>
              <a:t>II. The Scriptures</a:t>
            </a:r>
            <a:endParaRPr lang="en-US" sz="2600" dirty="0">
              <a:solidFill>
                <a:schemeClr val="bg1"/>
              </a:solidFill>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3578327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2800" dirty="0">
                <a:solidFill>
                  <a:srgbClr val="FFFFCC"/>
                </a:solidFill>
              </a:rPr>
              <a:t>1. </a:t>
            </a:r>
            <a:r>
              <a:rPr lang="en-US" altLang="en-US" sz="3400" dirty="0">
                <a:solidFill>
                  <a:srgbClr val="CCFFFF"/>
                </a:solidFill>
              </a:rPr>
              <a:t>Gn.3, creation principles</a:t>
            </a:r>
          </a:p>
        </p:txBody>
      </p:sp>
      <p:sp>
        <p:nvSpPr>
          <p:cNvPr id="3075" name="Rectangle 3"/>
          <p:cNvSpPr>
            <a:spLocks noGrp="1" noChangeArrowheads="1"/>
          </p:cNvSpPr>
          <p:nvPr>
            <p:ph type="body" idx="1"/>
          </p:nvPr>
        </p:nvSpPr>
        <p:spPr>
          <a:xfrm>
            <a:off x="371764" y="914400"/>
            <a:ext cx="8418944" cy="5504872"/>
          </a:xfrm>
        </p:spPr>
        <p:txBody>
          <a:bodyPr/>
          <a:lstStyle/>
          <a:p>
            <a:pPr marL="233363" indent="-290513">
              <a:spcAft>
                <a:spcPts val="0"/>
              </a:spcAft>
              <a:buFont typeface="Arial" panose="020B0604020202020204" pitchFamily="34" charset="0"/>
              <a:buChar char="•"/>
            </a:pPr>
            <a:r>
              <a:rPr lang="en-US" altLang="en-US" dirty="0">
                <a:solidFill>
                  <a:schemeClr val="bg1"/>
                </a:solidFill>
              </a:rPr>
              <a:t>What covering would God want for Adam and Eve?</a:t>
            </a:r>
          </a:p>
          <a:p>
            <a:pPr marL="342900" lvl="1" indent="0" defTabSz="744538">
              <a:spcAft>
                <a:spcPts val="0"/>
              </a:spcAft>
              <a:buNone/>
            </a:pPr>
            <a:r>
              <a:rPr lang="en-US" altLang="en-US" sz="3200" dirty="0">
                <a:solidFill>
                  <a:schemeClr val="bg1"/>
                </a:solidFill>
              </a:rPr>
              <a:t>	[</a:t>
            </a:r>
            <a:r>
              <a:rPr lang="en-US" altLang="en-US" sz="3200" dirty="0">
                <a:solidFill>
                  <a:srgbClr val="FFFFCC"/>
                </a:solidFill>
              </a:rPr>
              <a:t>Gn.3: the only people on earth</a:t>
            </a:r>
            <a:r>
              <a:rPr lang="en-US" altLang="en-US" sz="3200" dirty="0">
                <a:solidFill>
                  <a:schemeClr val="bg1"/>
                </a:solidFill>
              </a:rPr>
              <a:t>]</a:t>
            </a:r>
          </a:p>
          <a:p>
            <a:pPr marL="342900" lvl="1" indent="0" defTabSz="744538">
              <a:spcAft>
                <a:spcPts val="600"/>
              </a:spcAft>
              <a:buNone/>
            </a:pPr>
            <a:r>
              <a:rPr lang="en-US" altLang="en-US" sz="3200" dirty="0">
                <a:solidFill>
                  <a:schemeClr val="bg1"/>
                </a:solidFill>
              </a:rPr>
              <a:t>	[</a:t>
            </a:r>
            <a:r>
              <a:rPr lang="en-US" altLang="en-US" sz="3200" dirty="0">
                <a:solidFill>
                  <a:srgbClr val="FFFFCC"/>
                </a:solidFill>
              </a:rPr>
              <a:t>They are wearing something</a:t>
            </a:r>
            <a:r>
              <a:rPr lang="en-US" altLang="en-US" sz="3200" dirty="0">
                <a:solidFill>
                  <a:schemeClr val="bg1"/>
                </a:solidFill>
              </a:rPr>
              <a:t>]</a:t>
            </a:r>
          </a:p>
          <a:p>
            <a:pPr marL="233363" indent="-290513">
              <a:spcAft>
                <a:spcPts val="0"/>
              </a:spcAft>
              <a:buFont typeface="Arial" panose="020B0604020202020204" pitchFamily="34" charset="0"/>
              <a:buChar char="•"/>
            </a:pPr>
            <a:r>
              <a:rPr lang="en-US" altLang="en-US" dirty="0">
                <a:solidFill>
                  <a:srgbClr val="CCFFCC"/>
                </a:solidFill>
              </a:rPr>
              <a:t>Thigh-revealing shorts?  </a:t>
            </a:r>
          </a:p>
          <a:p>
            <a:pPr marL="233363" indent="-290513">
              <a:spcAft>
                <a:spcPts val="0"/>
              </a:spcAft>
              <a:buFont typeface="Arial" panose="020B0604020202020204" pitchFamily="34" charset="0"/>
              <a:buChar char="•"/>
            </a:pPr>
            <a:r>
              <a:rPr lang="en-US" altLang="en-US" dirty="0">
                <a:solidFill>
                  <a:srgbClr val="CCFFCC"/>
                </a:solidFill>
              </a:rPr>
              <a:t>Tights?</a:t>
            </a:r>
          </a:p>
          <a:p>
            <a:pPr marL="233363" indent="-290513">
              <a:spcAft>
                <a:spcPts val="0"/>
              </a:spcAft>
              <a:buFont typeface="Arial" panose="020B0604020202020204" pitchFamily="34" charset="0"/>
              <a:buChar char="•"/>
            </a:pPr>
            <a:r>
              <a:rPr lang="en-US" altLang="en-US" dirty="0">
                <a:solidFill>
                  <a:srgbClr val="CCFFCC"/>
                </a:solidFill>
              </a:rPr>
              <a:t>Swimsuits?</a:t>
            </a:r>
          </a:p>
          <a:p>
            <a:pPr marL="233363" indent="-290513">
              <a:spcAft>
                <a:spcPts val="0"/>
              </a:spcAft>
              <a:buFont typeface="Arial" panose="020B0604020202020204" pitchFamily="34" charset="0"/>
              <a:buChar char="•"/>
            </a:pPr>
            <a:r>
              <a:rPr lang="en-US" altLang="en-US" dirty="0">
                <a:solidFill>
                  <a:srgbClr val="CCFFCC"/>
                </a:solidFill>
              </a:rPr>
              <a:t>Low cut blouses?</a:t>
            </a:r>
          </a:p>
          <a:p>
            <a:pPr marL="233363" indent="-290513">
              <a:spcAft>
                <a:spcPts val="0"/>
              </a:spcAft>
              <a:buFont typeface="Arial" panose="020B0604020202020204" pitchFamily="34" charset="0"/>
              <a:buChar char="•"/>
            </a:pPr>
            <a:r>
              <a:rPr lang="en-US" altLang="en-US" dirty="0">
                <a:solidFill>
                  <a:srgbClr val="CCFFCC"/>
                </a:solidFill>
              </a:rPr>
              <a:t>See through?</a:t>
            </a:r>
          </a:p>
        </p:txBody>
      </p:sp>
      <p:sp>
        <p:nvSpPr>
          <p:cNvPr id="4" name="Rectangle 3">
            <a:extLst>
              <a:ext uri="{FF2B5EF4-FFF2-40B4-BE49-F238E27FC236}">
                <a16:creationId xmlns:a16="http://schemas.microsoft.com/office/drawing/2014/main" id="{E6BBA686-6F7A-45C2-BB61-585348E1A444}"/>
              </a:ext>
            </a:extLst>
          </p:cNvPr>
          <p:cNvSpPr/>
          <p:nvPr/>
        </p:nvSpPr>
        <p:spPr>
          <a:xfrm>
            <a:off x="5410200" y="3419764"/>
            <a:ext cx="3276600" cy="2590800"/>
          </a:xfrm>
          <a:prstGeom prst="rect">
            <a:avLst/>
          </a:prstGeom>
          <a:solidFill>
            <a:schemeClr val="tx1"/>
          </a:solidFill>
          <a:ln w="19050">
            <a:solidFill>
              <a:srgbClr val="339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99"/>
                </a:solidFill>
              </a:rPr>
              <a:t>What would these choices tell us about His standard?</a:t>
            </a:r>
          </a:p>
        </p:txBody>
      </p:sp>
    </p:spTree>
    <p:extLst>
      <p:ext uri="{BB962C8B-B14F-4D97-AF65-F5344CB8AC3E}">
        <p14:creationId xmlns:p14="http://schemas.microsoft.com/office/powerpoint/2010/main" val="42201997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2800" dirty="0">
                <a:solidFill>
                  <a:srgbClr val="FFFFCC"/>
                </a:solidFill>
              </a:rPr>
              <a:t>1. </a:t>
            </a:r>
            <a:r>
              <a:rPr lang="en-US" altLang="en-US" sz="3400" dirty="0">
                <a:solidFill>
                  <a:srgbClr val="CCFFFF"/>
                </a:solidFill>
              </a:rPr>
              <a:t>Gn.3 is a creation principle</a:t>
            </a:r>
          </a:p>
        </p:txBody>
      </p:sp>
      <p:sp>
        <p:nvSpPr>
          <p:cNvPr id="3075" name="Rectangle 3"/>
          <p:cNvSpPr>
            <a:spLocks noGrp="1" noChangeArrowheads="1"/>
          </p:cNvSpPr>
          <p:nvPr>
            <p:ph type="body" idx="1"/>
          </p:nvPr>
        </p:nvSpPr>
        <p:spPr>
          <a:xfrm>
            <a:off x="371764" y="914400"/>
            <a:ext cx="8418944" cy="5504872"/>
          </a:xfrm>
        </p:spPr>
        <p:txBody>
          <a:bodyPr/>
          <a:lstStyle/>
          <a:p>
            <a:pPr marL="0" indent="0" algn="ctr">
              <a:spcAft>
                <a:spcPts val="600"/>
              </a:spcAft>
              <a:buNone/>
            </a:pPr>
            <a:r>
              <a:rPr lang="en-US" altLang="en-US" dirty="0">
                <a:solidFill>
                  <a:srgbClr val="CCFFFF"/>
                </a:solidFill>
              </a:rPr>
              <a:t>Creation principles and New Testament</a:t>
            </a:r>
          </a:p>
          <a:p>
            <a:pPr marL="0" indent="0">
              <a:spcAft>
                <a:spcPts val="600"/>
              </a:spcAft>
              <a:buNone/>
            </a:pPr>
            <a:endParaRPr lang="en-US" altLang="en-US" dirty="0">
              <a:solidFill>
                <a:schemeClr val="bg1"/>
              </a:solidFill>
            </a:endParaRPr>
          </a:p>
        </p:txBody>
      </p:sp>
      <p:sp>
        <p:nvSpPr>
          <p:cNvPr id="4" name="Rectangle 3">
            <a:extLst>
              <a:ext uri="{FF2B5EF4-FFF2-40B4-BE49-F238E27FC236}">
                <a16:creationId xmlns:a16="http://schemas.microsoft.com/office/drawing/2014/main" id="{E6BBA686-6F7A-45C2-BB61-585348E1A444}"/>
              </a:ext>
            </a:extLst>
          </p:cNvPr>
          <p:cNvSpPr/>
          <p:nvPr/>
        </p:nvSpPr>
        <p:spPr>
          <a:xfrm>
            <a:off x="646544" y="1600200"/>
            <a:ext cx="3886200" cy="1070578"/>
          </a:xfrm>
          <a:prstGeom prst="rect">
            <a:avLst/>
          </a:prstGeom>
          <a:solidFill>
            <a:schemeClr val="tx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Gn.1 - 2,</a:t>
            </a:r>
            <a:br>
              <a:rPr lang="en-US" sz="3200" dirty="0">
                <a:solidFill>
                  <a:schemeClr val="bg1"/>
                </a:solidFill>
              </a:rPr>
            </a:br>
            <a:r>
              <a:rPr lang="en-US" sz="3200" dirty="0">
                <a:solidFill>
                  <a:srgbClr val="FFFF99"/>
                </a:solidFill>
              </a:rPr>
              <a:t>marriage</a:t>
            </a:r>
          </a:p>
        </p:txBody>
      </p:sp>
      <p:sp>
        <p:nvSpPr>
          <p:cNvPr id="5" name="Rectangle 4">
            <a:extLst>
              <a:ext uri="{FF2B5EF4-FFF2-40B4-BE49-F238E27FC236}">
                <a16:creationId xmlns:a16="http://schemas.microsoft.com/office/drawing/2014/main" id="{8A5A7FE8-25B5-440A-837B-DC09B06EF5B0}"/>
              </a:ext>
            </a:extLst>
          </p:cNvPr>
          <p:cNvSpPr/>
          <p:nvPr/>
        </p:nvSpPr>
        <p:spPr>
          <a:xfrm>
            <a:off x="4618180" y="1600200"/>
            <a:ext cx="3886200" cy="1070578"/>
          </a:xfrm>
          <a:prstGeom prst="rect">
            <a:avLst/>
          </a:prstGeom>
          <a:solidFill>
            <a:schemeClr val="tx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Mt.19:3-9,</a:t>
            </a:r>
            <a:br>
              <a:rPr lang="en-US" sz="3200" dirty="0">
                <a:solidFill>
                  <a:schemeClr val="bg1"/>
                </a:solidFill>
              </a:rPr>
            </a:br>
            <a:r>
              <a:rPr lang="en-US" sz="3200" dirty="0">
                <a:solidFill>
                  <a:srgbClr val="FFFF99"/>
                </a:solidFill>
              </a:rPr>
              <a:t>marriage</a:t>
            </a:r>
          </a:p>
        </p:txBody>
      </p:sp>
      <p:sp>
        <p:nvSpPr>
          <p:cNvPr id="16" name="Rectangle 15">
            <a:extLst>
              <a:ext uri="{FF2B5EF4-FFF2-40B4-BE49-F238E27FC236}">
                <a16:creationId xmlns:a16="http://schemas.microsoft.com/office/drawing/2014/main" id="{BB5009BD-2F4B-4854-9E13-D9BC027D6CCC}"/>
              </a:ext>
            </a:extLst>
          </p:cNvPr>
          <p:cNvSpPr/>
          <p:nvPr/>
        </p:nvSpPr>
        <p:spPr>
          <a:xfrm>
            <a:off x="646544" y="2702478"/>
            <a:ext cx="3886200" cy="1070578"/>
          </a:xfrm>
          <a:prstGeom prst="rect">
            <a:avLst/>
          </a:prstGeom>
          <a:solidFill>
            <a:schemeClr val="tx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Gn.3:15, </a:t>
            </a:r>
            <a:br>
              <a:rPr lang="en-US" sz="3200" dirty="0">
                <a:solidFill>
                  <a:schemeClr val="bg1"/>
                </a:solidFill>
              </a:rPr>
            </a:br>
            <a:r>
              <a:rPr lang="en-US" sz="3200" dirty="0">
                <a:solidFill>
                  <a:srgbClr val="FFFF99"/>
                </a:solidFill>
              </a:rPr>
              <a:t>salvation</a:t>
            </a:r>
          </a:p>
        </p:txBody>
      </p:sp>
      <p:sp>
        <p:nvSpPr>
          <p:cNvPr id="17" name="Rectangle 16">
            <a:extLst>
              <a:ext uri="{FF2B5EF4-FFF2-40B4-BE49-F238E27FC236}">
                <a16:creationId xmlns:a16="http://schemas.microsoft.com/office/drawing/2014/main" id="{D2271CF6-E858-4C0E-85A6-3357A8CB7FD4}"/>
              </a:ext>
            </a:extLst>
          </p:cNvPr>
          <p:cNvSpPr/>
          <p:nvPr/>
        </p:nvSpPr>
        <p:spPr>
          <a:xfrm>
            <a:off x="4618180" y="2702478"/>
            <a:ext cx="3886200" cy="1070578"/>
          </a:xfrm>
          <a:prstGeom prst="rect">
            <a:avLst/>
          </a:prstGeom>
          <a:solidFill>
            <a:schemeClr val="tx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Ro.16:20,</a:t>
            </a:r>
            <a:br>
              <a:rPr lang="en-US" sz="3200" dirty="0">
                <a:solidFill>
                  <a:schemeClr val="bg1"/>
                </a:solidFill>
              </a:rPr>
            </a:br>
            <a:r>
              <a:rPr lang="en-US" sz="3200" dirty="0">
                <a:solidFill>
                  <a:srgbClr val="FFFF99"/>
                </a:solidFill>
              </a:rPr>
              <a:t>salvation</a:t>
            </a:r>
          </a:p>
        </p:txBody>
      </p:sp>
      <p:sp>
        <p:nvSpPr>
          <p:cNvPr id="18" name="Rectangle 17">
            <a:extLst>
              <a:ext uri="{FF2B5EF4-FFF2-40B4-BE49-F238E27FC236}">
                <a16:creationId xmlns:a16="http://schemas.microsoft.com/office/drawing/2014/main" id="{F182CD30-3343-4260-8679-4BC3C2FB1067}"/>
              </a:ext>
            </a:extLst>
          </p:cNvPr>
          <p:cNvSpPr/>
          <p:nvPr/>
        </p:nvSpPr>
        <p:spPr>
          <a:xfrm>
            <a:off x="646544" y="3804756"/>
            <a:ext cx="3886200" cy="1070578"/>
          </a:xfrm>
          <a:prstGeom prst="rect">
            <a:avLst/>
          </a:prstGeom>
          <a:solidFill>
            <a:schemeClr val="tx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Gn.3:16,</a:t>
            </a:r>
            <a:br>
              <a:rPr lang="en-US" sz="3200" dirty="0">
                <a:solidFill>
                  <a:schemeClr val="bg1"/>
                </a:solidFill>
              </a:rPr>
            </a:br>
            <a:r>
              <a:rPr lang="en-US" sz="3200" dirty="0">
                <a:solidFill>
                  <a:srgbClr val="FFFF99"/>
                </a:solidFill>
              </a:rPr>
              <a:t>plan for women</a:t>
            </a:r>
          </a:p>
        </p:txBody>
      </p:sp>
      <p:sp>
        <p:nvSpPr>
          <p:cNvPr id="19" name="Rectangle 18">
            <a:extLst>
              <a:ext uri="{FF2B5EF4-FFF2-40B4-BE49-F238E27FC236}">
                <a16:creationId xmlns:a16="http://schemas.microsoft.com/office/drawing/2014/main" id="{6FD3ADAA-4570-41A5-A055-3916C1AE02FD}"/>
              </a:ext>
            </a:extLst>
          </p:cNvPr>
          <p:cNvSpPr/>
          <p:nvPr/>
        </p:nvSpPr>
        <p:spPr>
          <a:xfrm>
            <a:off x="4618180" y="3804756"/>
            <a:ext cx="3886200" cy="1070578"/>
          </a:xfrm>
          <a:prstGeom prst="rect">
            <a:avLst/>
          </a:prstGeom>
          <a:solidFill>
            <a:schemeClr val="tx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1 Tim.2:11-15,</a:t>
            </a:r>
            <a:br>
              <a:rPr lang="en-US" sz="3200" dirty="0">
                <a:solidFill>
                  <a:schemeClr val="bg1"/>
                </a:solidFill>
              </a:rPr>
            </a:br>
            <a:r>
              <a:rPr lang="en-US" sz="3200" dirty="0">
                <a:solidFill>
                  <a:schemeClr val="bg1"/>
                </a:solidFill>
              </a:rPr>
              <a:t>  </a:t>
            </a:r>
            <a:r>
              <a:rPr lang="en-US" sz="3200" dirty="0">
                <a:solidFill>
                  <a:srgbClr val="FFFF99"/>
                </a:solidFill>
              </a:rPr>
              <a:t>standard </a:t>
            </a:r>
            <a:r>
              <a:rPr lang="en-US" sz="2000" dirty="0">
                <a:solidFill>
                  <a:schemeClr val="bg1"/>
                </a:solidFill>
              </a:rPr>
              <a:t>(1 Co.14)</a:t>
            </a:r>
            <a:endParaRPr lang="en-US" sz="3200" dirty="0">
              <a:solidFill>
                <a:schemeClr val="bg1"/>
              </a:solidFill>
            </a:endParaRPr>
          </a:p>
        </p:txBody>
      </p:sp>
      <p:sp>
        <p:nvSpPr>
          <p:cNvPr id="20" name="Rectangle 19">
            <a:extLst>
              <a:ext uri="{FF2B5EF4-FFF2-40B4-BE49-F238E27FC236}">
                <a16:creationId xmlns:a16="http://schemas.microsoft.com/office/drawing/2014/main" id="{C004C621-B04F-4961-975A-6240C27F9C41}"/>
              </a:ext>
            </a:extLst>
          </p:cNvPr>
          <p:cNvSpPr/>
          <p:nvPr/>
        </p:nvSpPr>
        <p:spPr>
          <a:xfrm>
            <a:off x="646544" y="4907034"/>
            <a:ext cx="3886200" cy="1070578"/>
          </a:xfrm>
          <a:prstGeom prst="rect">
            <a:avLst/>
          </a:prstGeom>
          <a:solidFill>
            <a:schemeClr val="tx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Gn.3:7, 21,</a:t>
            </a:r>
            <a:br>
              <a:rPr lang="en-US" sz="3200" dirty="0">
                <a:solidFill>
                  <a:schemeClr val="bg1"/>
                </a:solidFill>
              </a:rPr>
            </a:br>
            <a:r>
              <a:rPr lang="en-US" sz="3200" dirty="0">
                <a:solidFill>
                  <a:srgbClr val="FFFF99"/>
                </a:solidFill>
              </a:rPr>
              <a:t>modesty</a:t>
            </a:r>
          </a:p>
        </p:txBody>
      </p:sp>
      <p:sp>
        <p:nvSpPr>
          <p:cNvPr id="21" name="Rectangle 20">
            <a:extLst>
              <a:ext uri="{FF2B5EF4-FFF2-40B4-BE49-F238E27FC236}">
                <a16:creationId xmlns:a16="http://schemas.microsoft.com/office/drawing/2014/main" id="{CF83E59D-79C1-4424-B8D7-F23E548B80C7}"/>
              </a:ext>
            </a:extLst>
          </p:cNvPr>
          <p:cNvSpPr/>
          <p:nvPr/>
        </p:nvSpPr>
        <p:spPr>
          <a:xfrm>
            <a:off x="4618180" y="4907034"/>
            <a:ext cx="3886200" cy="1070578"/>
          </a:xfrm>
          <a:prstGeom prst="rect">
            <a:avLst/>
          </a:prstGeom>
          <a:solidFill>
            <a:schemeClr val="tx1"/>
          </a:solidFill>
          <a:ln w="190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chemeClr val="bg1"/>
                </a:solidFill>
              </a:rPr>
              <a:t>1 Tim.2:9-10,</a:t>
            </a:r>
            <a:br>
              <a:rPr lang="en-US" sz="3200">
                <a:solidFill>
                  <a:schemeClr val="bg1"/>
                </a:solidFill>
              </a:rPr>
            </a:br>
            <a:r>
              <a:rPr lang="en-US" sz="3200">
                <a:solidFill>
                  <a:srgbClr val="FFFF99"/>
                </a:solidFill>
              </a:rPr>
              <a:t>modesty</a:t>
            </a:r>
            <a:endParaRPr lang="en-US" sz="3200" dirty="0">
              <a:solidFill>
                <a:srgbClr val="FFFF99"/>
              </a:solidFill>
            </a:endParaRPr>
          </a:p>
        </p:txBody>
      </p:sp>
    </p:spTree>
    <p:extLst>
      <p:ext uri="{BB962C8B-B14F-4D97-AF65-F5344CB8AC3E}">
        <p14:creationId xmlns:p14="http://schemas.microsoft.com/office/powerpoint/2010/main" val="2710130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7" grpId="0" animBg="1"/>
      <p:bldP spid="18" grpId="0" animBg="1"/>
      <p:bldP spid="19" grpId="0" animBg="1"/>
      <p:bldP spid="20" grpId="0" animBg="1"/>
      <p:bldP spid="21" grpId="0" animBg="1"/>
    </p:bldLst>
  </p:timing>
</p:sld>
</file>

<file path=ppt/slides/slide3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2800" dirty="0">
                <a:solidFill>
                  <a:srgbClr val="FFFFCC"/>
                </a:solidFill>
              </a:rPr>
              <a:t>2. </a:t>
            </a:r>
            <a:r>
              <a:rPr lang="en-US" altLang="en-US" sz="3400" dirty="0">
                <a:solidFill>
                  <a:srgbClr val="CCFFFF"/>
                </a:solidFill>
              </a:rPr>
              <a:t>Principle applies to men / women</a:t>
            </a:r>
          </a:p>
        </p:txBody>
      </p:sp>
      <p:sp>
        <p:nvSpPr>
          <p:cNvPr id="3075" name="Rectangle 3"/>
          <p:cNvSpPr>
            <a:spLocks noGrp="1" noChangeArrowheads="1"/>
          </p:cNvSpPr>
          <p:nvPr>
            <p:ph type="body" idx="1"/>
          </p:nvPr>
        </p:nvSpPr>
        <p:spPr>
          <a:xfrm>
            <a:off x="371764" y="914400"/>
            <a:ext cx="8418944" cy="5504872"/>
          </a:xfrm>
        </p:spPr>
        <p:txBody>
          <a:bodyPr/>
          <a:lstStyle/>
          <a:p>
            <a:pPr marL="233363" indent="-290513">
              <a:spcAft>
                <a:spcPts val="600"/>
              </a:spcAft>
              <a:buFont typeface="Arial" panose="020B0604020202020204" pitchFamily="34" charset="0"/>
              <a:buChar char="•"/>
            </a:pPr>
            <a:r>
              <a:rPr lang="en-US" altLang="en-US" dirty="0">
                <a:solidFill>
                  <a:schemeClr val="bg1"/>
                </a:solidFill>
              </a:rPr>
              <a:t>Gn.3:21 – </a:t>
            </a:r>
            <a:r>
              <a:rPr lang="en-US" altLang="en-US" dirty="0">
                <a:solidFill>
                  <a:srgbClr val="CCFFCC"/>
                </a:solidFill>
              </a:rPr>
              <a:t>“Also for Adam and his wife the L</a:t>
            </a:r>
            <a:r>
              <a:rPr lang="en-US" altLang="en-US" sz="2800" dirty="0">
                <a:solidFill>
                  <a:srgbClr val="CCFFCC"/>
                </a:solidFill>
              </a:rPr>
              <a:t>ORD </a:t>
            </a:r>
            <a:r>
              <a:rPr lang="en-US" altLang="en-US" dirty="0">
                <a:solidFill>
                  <a:srgbClr val="CCFFCC"/>
                </a:solidFill>
              </a:rPr>
              <a:t>God made tunics of skin, and clothed them”</a:t>
            </a:r>
          </a:p>
          <a:p>
            <a:pPr marL="633413" lvl="1" indent="-290513">
              <a:spcAft>
                <a:spcPts val="600"/>
              </a:spcAft>
              <a:buFont typeface="Arial" panose="020B0604020202020204" pitchFamily="34" charset="0"/>
              <a:buChar char="•"/>
            </a:pPr>
            <a:r>
              <a:rPr lang="en-US" altLang="en-US" sz="3200" dirty="0">
                <a:solidFill>
                  <a:schemeClr val="bg1"/>
                </a:solidFill>
              </a:rPr>
              <a:t>What God did . . .  </a:t>
            </a:r>
          </a:p>
        </p:txBody>
      </p:sp>
    </p:spTree>
    <p:extLst>
      <p:ext uri="{BB962C8B-B14F-4D97-AF65-F5344CB8AC3E}">
        <p14:creationId xmlns:p14="http://schemas.microsoft.com/office/powerpoint/2010/main" val="1254778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2800" dirty="0">
                <a:solidFill>
                  <a:srgbClr val="FFFFCC"/>
                </a:solidFill>
              </a:rPr>
              <a:t>3. </a:t>
            </a:r>
            <a:r>
              <a:rPr lang="en-US" altLang="en-US" sz="3400" dirty="0">
                <a:solidFill>
                  <a:srgbClr val="CCFFFF"/>
                </a:solidFill>
              </a:rPr>
              <a:t>People of world admit truth</a:t>
            </a:r>
          </a:p>
        </p:txBody>
      </p:sp>
      <p:sp>
        <p:nvSpPr>
          <p:cNvPr id="3075" name="Rectangle 3"/>
          <p:cNvSpPr>
            <a:spLocks noGrp="1" noChangeArrowheads="1"/>
          </p:cNvSpPr>
          <p:nvPr>
            <p:ph type="body" idx="1"/>
          </p:nvPr>
        </p:nvSpPr>
        <p:spPr>
          <a:xfrm>
            <a:off x="371764" y="914400"/>
            <a:ext cx="8418944" cy="5504872"/>
          </a:xfrm>
        </p:spPr>
        <p:txBody>
          <a:bodyPr/>
          <a:lstStyle/>
          <a:p>
            <a:pPr marL="0" indent="0" algn="ctr">
              <a:spcAft>
                <a:spcPts val="300"/>
              </a:spcAft>
              <a:buNone/>
            </a:pPr>
            <a:r>
              <a:rPr lang="en-US" altLang="en-US" sz="3100" dirty="0">
                <a:solidFill>
                  <a:srgbClr val="FFFFCC"/>
                </a:solidFill>
              </a:rPr>
              <a:t>Rutherford Co. Correctional Facility</a:t>
            </a:r>
          </a:p>
          <a:p>
            <a:pPr marL="0" indent="0">
              <a:spcAft>
                <a:spcPts val="600"/>
              </a:spcAft>
              <a:buNone/>
            </a:pPr>
            <a:r>
              <a:rPr lang="en-US" altLang="en-US" sz="3100" dirty="0">
                <a:solidFill>
                  <a:schemeClr val="bg1"/>
                </a:solidFill>
              </a:rPr>
              <a:t>“…No shorts or skirts that are above the knee should be worn (no slits above the knee either).   Tight clothing, including spandex, tank tops, leggings, tights etc. are prohibited…”</a:t>
            </a:r>
          </a:p>
        </p:txBody>
      </p:sp>
    </p:spTree>
    <p:extLst>
      <p:ext uri="{BB962C8B-B14F-4D97-AF65-F5344CB8AC3E}">
        <p14:creationId xmlns:p14="http://schemas.microsoft.com/office/powerpoint/2010/main" val="93540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838200"/>
          </a:xfrm>
        </p:spPr>
        <p:txBody>
          <a:bodyPr/>
          <a:lstStyle/>
          <a:p>
            <a:r>
              <a:rPr lang="en-US" altLang="en-US" sz="2800" dirty="0">
                <a:solidFill>
                  <a:srgbClr val="FFFFCC"/>
                </a:solidFill>
              </a:rPr>
              <a:t>4. </a:t>
            </a:r>
            <a:r>
              <a:rPr lang="en-US" altLang="en-US" sz="3400" dirty="0">
                <a:solidFill>
                  <a:srgbClr val="CCFFFF"/>
                </a:solidFill>
              </a:rPr>
              <a:t>Mothers teach modesty to children</a:t>
            </a:r>
          </a:p>
        </p:txBody>
      </p:sp>
      <p:sp>
        <p:nvSpPr>
          <p:cNvPr id="3075" name="Rectangle 3"/>
          <p:cNvSpPr>
            <a:spLocks noGrp="1" noChangeArrowheads="1"/>
          </p:cNvSpPr>
          <p:nvPr>
            <p:ph type="body" idx="1"/>
          </p:nvPr>
        </p:nvSpPr>
        <p:spPr>
          <a:xfrm>
            <a:off x="371764" y="914400"/>
            <a:ext cx="8418944" cy="5200072"/>
          </a:xfrm>
        </p:spPr>
        <p:txBody>
          <a:bodyPr/>
          <a:lstStyle/>
          <a:p>
            <a:pPr marL="0" indent="0" algn="ctr">
              <a:spcAft>
                <a:spcPts val="300"/>
              </a:spcAft>
              <a:buNone/>
            </a:pPr>
            <a:r>
              <a:rPr lang="en-US" altLang="en-US" u="sng" dirty="0">
                <a:solidFill>
                  <a:srgbClr val="CCFFCC"/>
                </a:solidFill>
              </a:rPr>
              <a:t>Buying</a:t>
            </a:r>
            <a:r>
              <a:rPr lang="en-US" altLang="en-US" dirty="0">
                <a:solidFill>
                  <a:srgbClr val="CCFFCC"/>
                </a:solidFill>
              </a:rPr>
              <a:t> modest clothes </a:t>
            </a:r>
            <a:r>
              <a:rPr lang="en-US" altLang="en-US" u="sng" dirty="0">
                <a:solidFill>
                  <a:srgbClr val="CCFFCC"/>
                </a:solidFill>
              </a:rPr>
              <a:t>may</a:t>
            </a:r>
            <a:r>
              <a:rPr lang="en-US" altLang="en-US" dirty="0">
                <a:solidFill>
                  <a:srgbClr val="CCFFCC"/>
                </a:solidFill>
              </a:rPr>
              <a:t> be a chore</a:t>
            </a:r>
          </a:p>
          <a:p>
            <a:pPr>
              <a:spcAft>
                <a:spcPts val="300"/>
              </a:spcAft>
              <a:buFont typeface="Arial" panose="020B0604020202020204" pitchFamily="34" charset="0"/>
              <a:buChar char="•"/>
            </a:pPr>
            <a:r>
              <a:rPr lang="en-US" altLang="en-US" dirty="0">
                <a:solidFill>
                  <a:srgbClr val="FFFF99"/>
                </a:solidFill>
              </a:rPr>
              <a:t>Pants: </a:t>
            </a:r>
            <a:r>
              <a:rPr lang="en-US" altLang="en-US" dirty="0">
                <a:solidFill>
                  <a:schemeClr val="bg1"/>
                </a:solidFill>
              </a:rPr>
              <a:t>skin-tight, form-fitting</a:t>
            </a:r>
          </a:p>
          <a:p>
            <a:pPr>
              <a:spcAft>
                <a:spcPts val="300"/>
              </a:spcAft>
              <a:buFont typeface="Arial" panose="020B0604020202020204" pitchFamily="34" charset="0"/>
              <a:buChar char="•"/>
            </a:pPr>
            <a:r>
              <a:rPr lang="en-US" altLang="en-US" dirty="0">
                <a:solidFill>
                  <a:srgbClr val="FFFF99"/>
                </a:solidFill>
              </a:rPr>
              <a:t>Tops:</a:t>
            </a:r>
            <a:r>
              <a:rPr lang="en-US" altLang="en-US" dirty="0">
                <a:solidFill>
                  <a:schemeClr val="bg1"/>
                </a:solidFill>
              </a:rPr>
              <a:t> short (if she raises arms, exposes midriff)</a:t>
            </a:r>
          </a:p>
          <a:p>
            <a:pPr>
              <a:spcAft>
                <a:spcPts val="300"/>
              </a:spcAft>
              <a:buFont typeface="Arial" panose="020B0604020202020204" pitchFamily="34" charset="0"/>
              <a:buChar char="•"/>
            </a:pPr>
            <a:r>
              <a:rPr lang="en-US" altLang="en-US" dirty="0">
                <a:solidFill>
                  <a:srgbClr val="FFFF99"/>
                </a:solidFill>
              </a:rPr>
              <a:t>Dresses / skirts: </a:t>
            </a:r>
            <a:r>
              <a:rPr lang="en-US" altLang="en-US" dirty="0">
                <a:solidFill>
                  <a:schemeClr val="bg1"/>
                </a:solidFill>
              </a:rPr>
              <a:t>short and tight</a:t>
            </a:r>
          </a:p>
          <a:p>
            <a:pPr marL="0" indent="0" algn="ctr">
              <a:spcAft>
                <a:spcPts val="300"/>
              </a:spcAft>
              <a:buNone/>
            </a:pPr>
            <a:r>
              <a:rPr lang="en-US" altLang="en-US" dirty="0">
                <a:solidFill>
                  <a:srgbClr val="CCFFCC"/>
                </a:solidFill>
              </a:rPr>
              <a:t>“Some lust no matter what I wear”</a:t>
            </a:r>
          </a:p>
          <a:p>
            <a:pPr>
              <a:spcAft>
                <a:spcPts val="300"/>
              </a:spcAft>
              <a:buFont typeface="Arial" panose="020B0604020202020204" pitchFamily="34" charset="0"/>
              <a:buChar char="•"/>
            </a:pPr>
            <a:r>
              <a:rPr lang="en-US" altLang="en-US" dirty="0">
                <a:solidFill>
                  <a:schemeClr val="bg1"/>
                </a:solidFill>
              </a:rPr>
              <a:t>If we are modest, fault is only in man of lust </a:t>
            </a:r>
          </a:p>
          <a:p>
            <a:pPr>
              <a:spcAft>
                <a:spcPts val="300"/>
              </a:spcAft>
              <a:buFont typeface="Arial" panose="020B0604020202020204" pitchFamily="34" charset="0"/>
              <a:buChar char="•"/>
            </a:pPr>
            <a:r>
              <a:rPr lang="en-US" altLang="en-US" dirty="0">
                <a:solidFill>
                  <a:schemeClr val="bg1"/>
                </a:solidFill>
              </a:rPr>
              <a:t>If we are immodest, two at fault</a:t>
            </a:r>
          </a:p>
        </p:txBody>
      </p:sp>
    </p:spTree>
    <p:extLst>
      <p:ext uri="{BB962C8B-B14F-4D97-AF65-F5344CB8AC3E}">
        <p14:creationId xmlns:p14="http://schemas.microsoft.com/office/powerpoint/2010/main" val="3401171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838200"/>
          </a:xfrm>
        </p:spPr>
        <p:txBody>
          <a:bodyPr/>
          <a:lstStyle/>
          <a:p>
            <a:r>
              <a:rPr lang="en-US" altLang="en-US" sz="3400" dirty="0">
                <a:solidFill>
                  <a:schemeClr val="bg1"/>
                </a:solidFill>
              </a:rPr>
              <a:t>Prov.7:10, attire of a harlot</a:t>
            </a:r>
            <a:endParaRPr lang="en-US" altLang="en-US" sz="3400" dirty="0">
              <a:solidFill>
                <a:srgbClr val="CCFFFF"/>
              </a:solidFill>
            </a:endParaRPr>
          </a:p>
        </p:txBody>
      </p:sp>
      <p:sp>
        <p:nvSpPr>
          <p:cNvPr id="3075" name="Rectangle 3"/>
          <p:cNvSpPr>
            <a:spLocks noGrp="1" noChangeArrowheads="1"/>
          </p:cNvSpPr>
          <p:nvPr>
            <p:ph type="body" idx="1"/>
          </p:nvPr>
        </p:nvSpPr>
        <p:spPr>
          <a:xfrm>
            <a:off x="371764" y="1066800"/>
            <a:ext cx="8418944" cy="5200072"/>
          </a:xfrm>
        </p:spPr>
        <p:txBody>
          <a:bodyPr/>
          <a:lstStyle/>
          <a:p>
            <a:pPr>
              <a:spcAft>
                <a:spcPts val="300"/>
              </a:spcAft>
              <a:buFont typeface="Arial" panose="020B0604020202020204" pitchFamily="34" charset="0"/>
              <a:buChar char="•"/>
            </a:pPr>
            <a:r>
              <a:rPr lang="en-US" altLang="en-US" dirty="0">
                <a:solidFill>
                  <a:srgbClr val="FFC000"/>
                </a:solidFill>
              </a:rPr>
              <a:t>Some clothes are designed to promote sin</a:t>
            </a:r>
          </a:p>
          <a:p>
            <a:pPr>
              <a:spcAft>
                <a:spcPts val="300"/>
              </a:spcAft>
              <a:buFont typeface="Arial" panose="020B0604020202020204" pitchFamily="34" charset="0"/>
              <a:buChar char="•"/>
            </a:pPr>
            <a:r>
              <a:rPr lang="en-US" altLang="en-US" dirty="0">
                <a:solidFill>
                  <a:schemeClr val="bg1"/>
                </a:solidFill>
              </a:rPr>
              <a:t>Mary Quant </a:t>
            </a:r>
            <a:r>
              <a:rPr lang="en-US" altLang="en-US" sz="2600" dirty="0">
                <a:solidFill>
                  <a:schemeClr val="bg1"/>
                </a:solidFill>
              </a:rPr>
              <a:t>[d. 4/23/23]</a:t>
            </a:r>
            <a:r>
              <a:rPr lang="en-US" altLang="en-US" dirty="0">
                <a:solidFill>
                  <a:schemeClr val="bg1"/>
                </a:solidFill>
              </a:rPr>
              <a:t>:  </a:t>
            </a:r>
            <a:r>
              <a:rPr lang="en-US" altLang="en-US" dirty="0">
                <a:solidFill>
                  <a:srgbClr val="CCFFCC"/>
                </a:solidFill>
              </a:rPr>
              <a:t>“Mini-clothes are symbolic of those girls who want to seduce a man…”</a:t>
            </a:r>
          </a:p>
          <a:p>
            <a:pPr>
              <a:spcAft>
                <a:spcPts val="300"/>
              </a:spcAft>
              <a:buFont typeface="Arial" panose="020B0604020202020204" pitchFamily="34" charset="0"/>
              <a:buChar char="•"/>
            </a:pPr>
            <a:r>
              <a:rPr lang="en-US" altLang="en-US" dirty="0">
                <a:solidFill>
                  <a:schemeClr val="bg1"/>
                </a:solidFill>
              </a:rPr>
              <a:t>Mt.5:28, l</a:t>
            </a:r>
            <a:r>
              <a:rPr lang="en-US" altLang="en-US" sz="3100" dirty="0">
                <a:solidFill>
                  <a:schemeClr val="bg1"/>
                </a:solidFill>
              </a:rPr>
              <a:t>ust is sin.  Immodesty encourages lust </a:t>
            </a:r>
            <a:endParaRPr lang="en-US" altLang="en-US" dirty="0">
              <a:solidFill>
                <a:schemeClr val="bg1"/>
              </a:solidFill>
            </a:endParaRPr>
          </a:p>
          <a:p>
            <a:pPr>
              <a:spcAft>
                <a:spcPts val="300"/>
              </a:spcAft>
              <a:buFont typeface="Arial" panose="020B0604020202020204" pitchFamily="34" charset="0"/>
              <a:buChar char="•"/>
            </a:pPr>
            <a:r>
              <a:rPr lang="en-US" altLang="en-US" sz="3500" dirty="0">
                <a:solidFill>
                  <a:schemeClr val="bg1"/>
                </a:solidFill>
              </a:rPr>
              <a:t>1 Pt.3:3-4</a:t>
            </a:r>
          </a:p>
        </p:txBody>
      </p:sp>
    </p:spTree>
    <p:extLst>
      <p:ext uri="{BB962C8B-B14F-4D97-AF65-F5344CB8AC3E}">
        <p14:creationId xmlns:p14="http://schemas.microsoft.com/office/powerpoint/2010/main" val="506641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152400"/>
            <a:ext cx="8229600" cy="990600"/>
          </a:xfrm>
        </p:spPr>
        <p:txBody>
          <a:bodyPr/>
          <a:lstStyle/>
          <a:p>
            <a:r>
              <a:rPr lang="en-US" altLang="en-US" sz="3500" dirty="0">
                <a:solidFill>
                  <a:schemeClr val="bg1"/>
                </a:solidFill>
              </a:rPr>
              <a:t>We judge people by their dress;</a:t>
            </a:r>
            <a:br>
              <a:rPr lang="en-US" altLang="en-US" sz="3500" dirty="0">
                <a:solidFill>
                  <a:schemeClr val="bg1"/>
                </a:solidFill>
              </a:rPr>
            </a:br>
            <a:r>
              <a:rPr lang="en-US" altLang="en-US" sz="3500" dirty="0">
                <a:solidFill>
                  <a:schemeClr val="bg1"/>
                </a:solidFill>
              </a:rPr>
              <a:t>God does too. </a:t>
            </a:r>
          </a:p>
        </p:txBody>
      </p:sp>
      <p:sp>
        <p:nvSpPr>
          <p:cNvPr id="3075" name="Rectangle 3"/>
          <p:cNvSpPr>
            <a:spLocks noGrp="1" noChangeArrowheads="1"/>
          </p:cNvSpPr>
          <p:nvPr>
            <p:ph type="body" idx="1"/>
          </p:nvPr>
        </p:nvSpPr>
        <p:spPr>
          <a:xfrm>
            <a:off x="420256" y="1219200"/>
            <a:ext cx="8305800" cy="5257800"/>
          </a:xfrm>
        </p:spPr>
        <p:txBody>
          <a:bodyPr/>
          <a:lstStyle/>
          <a:p>
            <a:pPr>
              <a:spcAft>
                <a:spcPts val="600"/>
              </a:spcAft>
              <a:buFont typeface="Wingdings" panose="05000000000000000000" pitchFamily="2" charset="2"/>
              <a:buChar char="§"/>
            </a:pPr>
            <a:r>
              <a:rPr lang="en-US" altLang="en-US" dirty="0">
                <a:solidFill>
                  <a:srgbClr val="CCFFFF"/>
                </a:solidFill>
              </a:rPr>
              <a:t>Special love for another</a:t>
            </a: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A37EF4DA-82F0-4753-9D9E-8B7A288AAFFB}"/>
              </a:ext>
            </a:extLst>
          </p:cNvPr>
          <p:cNvSpPr/>
          <p:nvPr/>
        </p:nvSpPr>
        <p:spPr>
          <a:xfrm>
            <a:off x="457200" y="1905000"/>
            <a:ext cx="8229600" cy="35052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000" baseline="30000" dirty="0">
                <a:solidFill>
                  <a:srgbClr val="FFFF99"/>
                </a:solidFill>
              </a:rPr>
              <a:t>3</a:t>
            </a:r>
            <a:r>
              <a:rPr lang="en-US" sz="3000" dirty="0"/>
              <a:t> Now Israel loved Joseph more than all his children, because he was the son of his old age.  Also he made him a </a:t>
            </a:r>
            <a:r>
              <a:rPr lang="en-US" sz="3000" u="sng" dirty="0"/>
              <a:t>tunic of many colors</a:t>
            </a:r>
            <a:r>
              <a:rPr lang="en-US" sz="3000" dirty="0"/>
              <a:t>.  </a:t>
            </a:r>
            <a:r>
              <a:rPr lang="en-US" sz="3000" baseline="30000" dirty="0">
                <a:solidFill>
                  <a:srgbClr val="FFFF99"/>
                </a:solidFill>
              </a:rPr>
              <a:t>4</a:t>
            </a:r>
            <a:r>
              <a:rPr lang="en-US" sz="3000" dirty="0"/>
              <a:t> But when his brothers saw that their father </a:t>
            </a:r>
            <a:r>
              <a:rPr lang="en-US" sz="3000" u="sng" dirty="0"/>
              <a:t>loved him more than all his brothers</a:t>
            </a:r>
            <a:r>
              <a:rPr lang="en-US" sz="3000" dirty="0"/>
              <a:t>, they hated him and could not speak peaceably to him </a:t>
            </a:r>
            <a:br>
              <a:rPr lang="en-US" sz="3000" dirty="0"/>
            </a:br>
            <a:r>
              <a:rPr lang="en-US" sz="2400" dirty="0">
                <a:solidFill>
                  <a:srgbClr val="FFFF99"/>
                </a:solidFill>
              </a:rPr>
              <a:t>– Gen.37</a:t>
            </a:r>
            <a:endParaRPr lang="en-US" sz="3000" dirty="0"/>
          </a:p>
        </p:txBody>
      </p:sp>
    </p:spTree>
    <p:extLst>
      <p:ext uri="{BB962C8B-B14F-4D97-AF65-F5344CB8AC3E}">
        <p14:creationId xmlns:p14="http://schemas.microsoft.com/office/powerpoint/2010/main" val="2918764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chemeClr val="bg1"/>
                </a:solidFill>
              </a:rPr>
              <a:t>We judge people by their dress. </a:t>
            </a: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rgbClr val="CCFFFF"/>
                </a:solidFill>
              </a:rPr>
              <a:t>Mourning / horror</a:t>
            </a: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A37EF4DA-82F0-4753-9D9E-8B7A288AAFFB}"/>
              </a:ext>
            </a:extLst>
          </p:cNvPr>
          <p:cNvSpPr/>
          <p:nvPr/>
        </p:nvSpPr>
        <p:spPr>
          <a:xfrm>
            <a:off x="457200" y="1524000"/>
            <a:ext cx="8229600" cy="16764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t>Then Reuben returned to the pit, and indeed Joseph was not in the pit; and he tore his clothes </a:t>
            </a:r>
            <a:r>
              <a:rPr lang="en-US" sz="2400" dirty="0">
                <a:solidFill>
                  <a:srgbClr val="FFFF99"/>
                </a:solidFill>
              </a:rPr>
              <a:t>– Gn.37:29</a:t>
            </a:r>
            <a:endParaRPr lang="en-US" dirty="0">
              <a:solidFill>
                <a:srgbClr val="FFFF99"/>
              </a:solidFill>
            </a:endParaRPr>
          </a:p>
        </p:txBody>
      </p:sp>
      <p:sp>
        <p:nvSpPr>
          <p:cNvPr id="5" name="Rectangle 4">
            <a:extLst>
              <a:ext uri="{FF2B5EF4-FFF2-40B4-BE49-F238E27FC236}">
                <a16:creationId xmlns:a16="http://schemas.microsoft.com/office/drawing/2014/main" id="{60641D5A-624D-4EA3-BB8C-6423BC0CF246}"/>
              </a:ext>
            </a:extLst>
          </p:cNvPr>
          <p:cNvSpPr/>
          <p:nvPr/>
        </p:nvSpPr>
        <p:spPr>
          <a:xfrm>
            <a:off x="457200" y="3429000"/>
            <a:ext cx="8229600" cy="24384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t>Then David said to Joab and to all the people who were with him,  Tear your clothes, gird yourselves with sackcloth, and mourn for Abner.   And King David followed the coffin </a:t>
            </a:r>
            <a:br>
              <a:rPr lang="en-US" sz="3100" dirty="0"/>
            </a:br>
            <a:r>
              <a:rPr lang="en-US" sz="2400" dirty="0">
                <a:solidFill>
                  <a:srgbClr val="FFFF99"/>
                </a:solidFill>
              </a:rPr>
              <a:t>– 2 Sm.3:31</a:t>
            </a:r>
            <a:endParaRPr lang="en-US" sz="3100" dirty="0">
              <a:solidFill>
                <a:srgbClr val="FFFF99"/>
              </a:solidFill>
            </a:endParaRPr>
          </a:p>
        </p:txBody>
      </p:sp>
    </p:spTree>
    <p:extLst>
      <p:ext uri="{BB962C8B-B14F-4D97-AF65-F5344CB8AC3E}">
        <p14:creationId xmlns:p14="http://schemas.microsoft.com/office/powerpoint/2010/main" val="6385391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Clothes make the man?</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rgbClr val="CCFFCC"/>
                </a:solidFill>
              </a:rPr>
              <a:t>Harlotry</a:t>
            </a: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A37EF4DA-82F0-4753-9D9E-8B7A288AAFFB}"/>
              </a:ext>
            </a:extLst>
          </p:cNvPr>
          <p:cNvSpPr/>
          <p:nvPr/>
        </p:nvSpPr>
        <p:spPr>
          <a:xfrm>
            <a:off x="457200" y="1524000"/>
            <a:ext cx="8229600" cy="1447800"/>
          </a:xfrm>
          <a:prstGeom prst="rect">
            <a:avLst/>
          </a:prstGeom>
          <a:solidFill>
            <a:schemeClr val="tx1"/>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t>When Judah saw her, he thought she was a harlot, because she had covered her face </a:t>
            </a:r>
            <a:br>
              <a:rPr lang="en-US" sz="3100" dirty="0"/>
            </a:br>
            <a:r>
              <a:rPr lang="en-US" sz="2400" dirty="0">
                <a:solidFill>
                  <a:srgbClr val="FFFF99"/>
                </a:solidFill>
              </a:rPr>
              <a:t>– Gn.38:15</a:t>
            </a:r>
            <a:endParaRPr lang="en-US" sz="3100" dirty="0">
              <a:solidFill>
                <a:srgbClr val="FFFF99"/>
              </a:solidFill>
            </a:endParaRPr>
          </a:p>
        </p:txBody>
      </p:sp>
      <p:sp>
        <p:nvSpPr>
          <p:cNvPr id="5" name="Rectangle 4">
            <a:extLst>
              <a:ext uri="{FF2B5EF4-FFF2-40B4-BE49-F238E27FC236}">
                <a16:creationId xmlns:a16="http://schemas.microsoft.com/office/drawing/2014/main" id="{44E808E3-7B27-41E2-A864-9038C88E0B44}"/>
              </a:ext>
            </a:extLst>
          </p:cNvPr>
          <p:cNvSpPr/>
          <p:nvPr/>
        </p:nvSpPr>
        <p:spPr>
          <a:xfrm>
            <a:off x="457200" y="3200400"/>
            <a:ext cx="8229600" cy="1066800"/>
          </a:xfrm>
          <a:prstGeom prst="rect">
            <a:avLst/>
          </a:prstGeom>
          <a:solidFill>
            <a:schemeClr val="tx1"/>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3100" dirty="0"/>
          </a:p>
          <a:p>
            <a:r>
              <a:rPr lang="en-US" sz="3100" dirty="0"/>
              <a:t>And there a woman met him, With the attire of a harlot, and a crafty heart </a:t>
            </a:r>
            <a:r>
              <a:rPr lang="en-US" sz="2400" dirty="0">
                <a:solidFill>
                  <a:srgbClr val="FFFF99"/>
                </a:solidFill>
              </a:rPr>
              <a:t>– Prov.7:10</a:t>
            </a:r>
            <a:endParaRPr lang="en-US" sz="3100" dirty="0">
              <a:solidFill>
                <a:srgbClr val="FFFF99"/>
              </a:solidFill>
            </a:endParaRPr>
          </a:p>
          <a:p>
            <a:endParaRPr lang="en-US" sz="3100" dirty="0"/>
          </a:p>
        </p:txBody>
      </p:sp>
    </p:spTree>
    <p:extLst>
      <p:ext uri="{BB962C8B-B14F-4D97-AF65-F5344CB8AC3E}">
        <p14:creationId xmlns:p14="http://schemas.microsoft.com/office/powerpoint/2010/main" val="23004557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Clothes make the man?</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rgbClr val="CCFFCC"/>
                </a:solidFill>
              </a:rPr>
              <a:t>Respect for God</a:t>
            </a: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A37EF4DA-82F0-4753-9D9E-8B7A288AAFFB}"/>
              </a:ext>
            </a:extLst>
          </p:cNvPr>
          <p:cNvSpPr/>
          <p:nvPr/>
        </p:nvSpPr>
        <p:spPr>
          <a:xfrm>
            <a:off x="457200" y="1600200"/>
            <a:ext cx="8229600" cy="1524000"/>
          </a:xfrm>
          <a:prstGeom prst="rect">
            <a:avLst/>
          </a:prstGeom>
          <a:solidFill>
            <a:schemeClr val="tx1"/>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t>Then He said, Do not draw near this place. Take your sandals off your feet, for the place where you stand is holy ground </a:t>
            </a:r>
            <a:r>
              <a:rPr lang="en-US" sz="2400" dirty="0">
                <a:solidFill>
                  <a:srgbClr val="FFFF99"/>
                </a:solidFill>
              </a:rPr>
              <a:t>– Ex.3:5</a:t>
            </a:r>
            <a:endParaRPr lang="en-US" sz="3100" dirty="0">
              <a:solidFill>
                <a:srgbClr val="FFFF99"/>
              </a:solidFill>
            </a:endParaRPr>
          </a:p>
        </p:txBody>
      </p:sp>
      <p:sp>
        <p:nvSpPr>
          <p:cNvPr id="6" name="Rectangle 5">
            <a:extLst>
              <a:ext uri="{FF2B5EF4-FFF2-40B4-BE49-F238E27FC236}">
                <a16:creationId xmlns:a16="http://schemas.microsoft.com/office/drawing/2014/main" id="{C2FA7B7B-DA38-4C66-AD69-950E78B9B0A4}"/>
              </a:ext>
            </a:extLst>
          </p:cNvPr>
          <p:cNvSpPr/>
          <p:nvPr/>
        </p:nvSpPr>
        <p:spPr>
          <a:xfrm>
            <a:off x="457200" y="3352800"/>
            <a:ext cx="8229600" cy="1524000"/>
          </a:xfrm>
          <a:prstGeom prst="rect">
            <a:avLst/>
          </a:prstGeom>
          <a:solidFill>
            <a:schemeClr val="tx1"/>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t>For where two or three are gathered together in My name, there I am in the midst of them </a:t>
            </a:r>
            <a:br>
              <a:rPr lang="en-US" sz="3100" dirty="0"/>
            </a:br>
            <a:r>
              <a:rPr lang="en-US" sz="3100" dirty="0">
                <a:solidFill>
                  <a:srgbClr val="FFFF99"/>
                </a:solidFill>
              </a:rPr>
              <a:t>– </a:t>
            </a:r>
            <a:r>
              <a:rPr lang="en-US" sz="2400" dirty="0">
                <a:solidFill>
                  <a:srgbClr val="FFFF99"/>
                </a:solidFill>
              </a:rPr>
              <a:t>Mt.18:20</a:t>
            </a:r>
          </a:p>
        </p:txBody>
      </p:sp>
    </p:spTree>
    <p:extLst>
      <p:ext uri="{BB962C8B-B14F-4D97-AF65-F5344CB8AC3E}">
        <p14:creationId xmlns:p14="http://schemas.microsoft.com/office/powerpoint/2010/main" val="3635157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Clothes make the man?</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rgbClr val="CCFFCC"/>
                </a:solidFill>
              </a:rPr>
              <a:t>Male or female</a:t>
            </a: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A37EF4DA-82F0-4753-9D9E-8B7A288AAFFB}"/>
              </a:ext>
            </a:extLst>
          </p:cNvPr>
          <p:cNvSpPr/>
          <p:nvPr/>
        </p:nvSpPr>
        <p:spPr>
          <a:xfrm>
            <a:off x="457200" y="1600200"/>
            <a:ext cx="8229600" cy="2133600"/>
          </a:xfrm>
          <a:prstGeom prst="rect">
            <a:avLst/>
          </a:prstGeom>
          <a:solidFill>
            <a:schemeClr val="tx1"/>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t>A woman shall not wear anything that pertains to a man, nor shall a man put on a woman’s garment, for all who do so are an abomination to the L</a:t>
            </a:r>
            <a:r>
              <a:rPr lang="en-US" sz="2400" dirty="0"/>
              <a:t>ORD</a:t>
            </a:r>
            <a:r>
              <a:rPr lang="en-US" sz="3100" dirty="0"/>
              <a:t> your God </a:t>
            </a:r>
            <a:r>
              <a:rPr lang="en-US" sz="2400" dirty="0">
                <a:solidFill>
                  <a:srgbClr val="FFFF99"/>
                </a:solidFill>
              </a:rPr>
              <a:t>– Dt.22:5</a:t>
            </a:r>
            <a:endParaRPr lang="en-US" sz="3100" dirty="0">
              <a:solidFill>
                <a:srgbClr val="FFFF99"/>
              </a:solidFill>
            </a:endParaRPr>
          </a:p>
        </p:txBody>
      </p:sp>
    </p:spTree>
    <p:extLst>
      <p:ext uri="{BB962C8B-B14F-4D97-AF65-F5344CB8AC3E}">
        <p14:creationId xmlns:p14="http://schemas.microsoft.com/office/powerpoint/2010/main" val="22596752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76200"/>
            <a:ext cx="8229600" cy="685800"/>
          </a:xfrm>
        </p:spPr>
        <p:txBody>
          <a:bodyPr/>
          <a:lstStyle/>
          <a:p>
            <a:r>
              <a:rPr lang="en-US" altLang="en-US" sz="3500" dirty="0">
                <a:solidFill>
                  <a:srgbClr val="FFFF00"/>
                </a:solidFill>
              </a:rPr>
              <a:t>Clothes make the man?</a:t>
            </a:r>
            <a:endParaRPr lang="en-US" altLang="en-US" sz="3500" dirty="0">
              <a:solidFill>
                <a:schemeClr val="bg1"/>
              </a:solidFill>
            </a:endParaRPr>
          </a:p>
        </p:txBody>
      </p:sp>
      <p:sp>
        <p:nvSpPr>
          <p:cNvPr id="3075" name="Rectangle 3"/>
          <p:cNvSpPr>
            <a:spLocks noGrp="1" noChangeArrowheads="1"/>
          </p:cNvSpPr>
          <p:nvPr>
            <p:ph type="body" idx="1"/>
          </p:nvPr>
        </p:nvSpPr>
        <p:spPr>
          <a:xfrm>
            <a:off x="420256" y="762000"/>
            <a:ext cx="8305800" cy="5638800"/>
          </a:xfrm>
        </p:spPr>
        <p:txBody>
          <a:bodyPr/>
          <a:lstStyle/>
          <a:p>
            <a:pPr>
              <a:spcAft>
                <a:spcPts val="600"/>
              </a:spcAft>
              <a:buFont typeface="Wingdings" panose="05000000000000000000" pitchFamily="2" charset="2"/>
              <a:buChar char="§"/>
            </a:pPr>
            <a:r>
              <a:rPr lang="en-US" altLang="en-US" dirty="0">
                <a:solidFill>
                  <a:srgbClr val="CCFFCC"/>
                </a:solidFill>
              </a:rPr>
              <a:t>Virgin</a:t>
            </a:r>
          </a:p>
          <a:p>
            <a:pPr marL="0" indent="0">
              <a:spcAft>
                <a:spcPts val="600"/>
              </a:spcAft>
              <a:buNone/>
            </a:pPr>
            <a:endParaRPr lang="en-US" altLang="en-US" dirty="0">
              <a:solidFill>
                <a:schemeClr val="bg1"/>
              </a:solidFill>
            </a:endParaRPr>
          </a:p>
        </p:txBody>
      </p:sp>
      <p:sp>
        <p:nvSpPr>
          <p:cNvPr id="2" name="Rectangle 1">
            <a:extLst>
              <a:ext uri="{FF2B5EF4-FFF2-40B4-BE49-F238E27FC236}">
                <a16:creationId xmlns:a16="http://schemas.microsoft.com/office/drawing/2014/main" id="{A37EF4DA-82F0-4753-9D9E-8B7A288AAFFB}"/>
              </a:ext>
            </a:extLst>
          </p:cNvPr>
          <p:cNvSpPr/>
          <p:nvPr/>
        </p:nvSpPr>
        <p:spPr>
          <a:xfrm>
            <a:off x="457200" y="1600200"/>
            <a:ext cx="8229600" cy="2133600"/>
          </a:xfrm>
          <a:prstGeom prst="rect">
            <a:avLst/>
          </a:prstGeom>
          <a:solidFill>
            <a:schemeClr val="tx1"/>
          </a:solidFill>
          <a:ln>
            <a:solidFill>
              <a:srgbClr val="CCFF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3100" dirty="0"/>
              <a:t>Now she had on a robe of many colors, for the king’s virgin daughters wore such apparel. And his servant put her out and bolted the door behind her </a:t>
            </a:r>
            <a:r>
              <a:rPr lang="en-US" sz="2400" dirty="0">
                <a:solidFill>
                  <a:srgbClr val="FFFF99"/>
                </a:solidFill>
              </a:rPr>
              <a:t>– 2 Sm.13:18</a:t>
            </a:r>
            <a:endParaRPr lang="en-US" sz="3100" dirty="0">
              <a:solidFill>
                <a:srgbClr val="FFFF99"/>
              </a:solidFill>
            </a:endParaRPr>
          </a:p>
        </p:txBody>
      </p:sp>
    </p:spTree>
    <p:extLst>
      <p:ext uri="{BB962C8B-B14F-4D97-AF65-F5344CB8AC3E}">
        <p14:creationId xmlns:p14="http://schemas.microsoft.com/office/powerpoint/2010/main" val="1635224532"/>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7502</TotalTime>
  <Words>1994</Words>
  <Application>Microsoft Office PowerPoint</Application>
  <PresentationFormat>On-screen Show (4:3)</PresentationFormat>
  <Paragraphs>195</Paragraphs>
  <Slides>37</Slides>
  <Notes>33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37</vt:i4>
      </vt:variant>
    </vt:vector>
  </HeadingPairs>
  <TitlesOfParts>
    <vt:vector size="42" baseType="lpstr">
      <vt:lpstr>Arial</vt:lpstr>
      <vt:lpstr>Calibri</vt:lpstr>
      <vt:lpstr>Verdana</vt:lpstr>
      <vt:lpstr>Wingdings</vt:lpstr>
      <vt:lpstr>Default Design</vt:lpstr>
      <vt:lpstr>PowerPoint Presentation</vt:lpstr>
      <vt:lpstr>“I hold that gentleman to be the best dressed whose dress no one observes”</vt:lpstr>
      <vt:lpstr>Some clothes come with warnings . . .</vt:lpstr>
      <vt:lpstr>We judge people by their dress; God does too. </vt:lpstr>
      <vt:lpstr>We judge people by their dress. </vt:lpstr>
      <vt:lpstr>Clothes make the man?</vt:lpstr>
      <vt:lpstr>Clothes make the man?</vt:lpstr>
      <vt:lpstr>Clothes make the man?</vt:lpstr>
      <vt:lpstr>Clothes make the man?</vt:lpstr>
      <vt:lpstr>Clothes make the man?</vt:lpstr>
      <vt:lpstr>Clothes make the man?</vt:lpstr>
      <vt:lpstr>Clothes make the man?</vt:lpstr>
      <vt:lpstr>Clothes make the man?</vt:lpstr>
      <vt:lpstr>Clothes make the man?</vt:lpstr>
      <vt:lpstr>Clothes make the man?</vt:lpstr>
      <vt:lpstr>I. The Standard</vt:lpstr>
      <vt:lpstr>The standard is not…</vt:lpstr>
      <vt:lpstr>I. The Standard</vt:lpstr>
      <vt:lpstr>Genesis 3:…7, naked</vt:lpstr>
      <vt:lpstr>Genesis 3:…7, naked</vt:lpstr>
      <vt:lpstr>Genesis 3:…7, naked</vt:lpstr>
      <vt:lpstr>1 Tim.2:9-10, modest apparel</vt:lpstr>
      <vt:lpstr>1 Tim.2:9-10, propriety</vt:lpstr>
      <vt:lpstr>1 Tim.2:9-10, propriety</vt:lpstr>
      <vt:lpstr>1 Tim.2:9-10, moderation</vt:lpstr>
      <vt:lpstr>Nakedness</vt:lpstr>
      <vt:lpstr>Nakedness</vt:lpstr>
      <vt:lpstr>Nakedness</vt:lpstr>
      <vt:lpstr>Nakedness</vt:lpstr>
      <vt:lpstr>How much should I cover? </vt:lpstr>
      <vt:lpstr>I. The Standard</vt:lpstr>
      <vt:lpstr>1. Gn.3, creation principles</vt:lpstr>
      <vt:lpstr>1. Gn.3 is a creation principle</vt:lpstr>
      <vt:lpstr>2. Principle applies to men / women</vt:lpstr>
      <vt:lpstr>3. People of world admit truth</vt:lpstr>
      <vt:lpstr>4. Mothers teach modesty to children</vt:lpstr>
      <vt:lpstr>Prov.7:10, attire of a harlot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 Duggin</dc:creator>
  <cp:lastModifiedBy>Ty Johnson</cp:lastModifiedBy>
  <cp:revision>598</cp:revision>
  <dcterms:created xsi:type="dcterms:W3CDTF">2004-01-08T21:08:14Z</dcterms:created>
  <dcterms:modified xsi:type="dcterms:W3CDTF">2023-09-18T00:46:07Z</dcterms:modified>
</cp:coreProperties>
</file>