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6"/>
  </p:notesMasterIdLst>
  <p:sldIdLst>
    <p:sldId id="446" r:id="rId2"/>
    <p:sldId id="447" r:id="rId3"/>
    <p:sldId id="472" r:id="rId4"/>
    <p:sldId id="448" r:id="rId5"/>
    <p:sldId id="450" r:id="rId6"/>
    <p:sldId id="452" r:id="rId7"/>
    <p:sldId id="473" r:id="rId8"/>
    <p:sldId id="468" r:id="rId9"/>
    <p:sldId id="474" r:id="rId10"/>
    <p:sldId id="458" r:id="rId11"/>
    <p:sldId id="475" r:id="rId12"/>
    <p:sldId id="476" r:id="rId13"/>
    <p:sldId id="453" r:id="rId14"/>
    <p:sldId id="4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CC"/>
    <a:srgbClr val="66CCFF"/>
    <a:srgbClr val="CCFFFF"/>
    <a:srgbClr val="FFFF99"/>
    <a:srgbClr val="CCECFF"/>
    <a:srgbClr val="660033"/>
    <a:srgbClr val="800000"/>
    <a:srgbClr val="80808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157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55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8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3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0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5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1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25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76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74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39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52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746C3E7-3477-4CA5-B7DB-80818BCA1274}"/>
              </a:ext>
            </a:extLst>
          </p:cNvPr>
          <p:cNvSpPr/>
          <p:nvPr/>
        </p:nvSpPr>
        <p:spPr>
          <a:xfrm>
            <a:off x="1556974" y="1447800"/>
            <a:ext cx="6035040" cy="1143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Is Your Problem?</a:t>
            </a:r>
          </a:p>
        </p:txBody>
      </p:sp>
    </p:spTree>
    <p:extLst>
      <p:ext uri="{BB962C8B-B14F-4D97-AF65-F5344CB8AC3E}">
        <p14:creationId xmlns:p14="http://schemas.microsoft.com/office/powerpoint/2010/main" val="1039877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35" y="76200"/>
            <a:ext cx="8610600" cy="819346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Two hindrances to avoid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  <a:ln>
            <a:noFill/>
          </a:ln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</a:rPr>
              <a:t>Avoid hindering </a:t>
            </a:r>
            <a:r>
              <a:rPr lang="en-US" sz="3100" u="sng" dirty="0">
                <a:solidFill>
                  <a:srgbClr val="CCFFCC"/>
                </a:solidFill>
              </a:rPr>
              <a:t>others</a:t>
            </a:r>
            <a:r>
              <a:rPr lang="en-US" sz="3100" dirty="0">
                <a:solidFill>
                  <a:srgbClr val="CCFFCC"/>
                </a:solidFill>
              </a:rPr>
              <a:t>.   </a:t>
            </a:r>
            <a:r>
              <a:rPr lang="en-US" sz="3100" dirty="0">
                <a:solidFill>
                  <a:schemeClr val="bg1"/>
                </a:solidFill>
              </a:rPr>
              <a:t>Gal.5:7  (4:19)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</a:rPr>
              <a:t>Avoid hindering </a:t>
            </a:r>
            <a:r>
              <a:rPr lang="en-US" sz="3100" u="sng" dirty="0">
                <a:solidFill>
                  <a:srgbClr val="CCFFCC"/>
                </a:solidFill>
              </a:rPr>
              <a:t>ourselves</a:t>
            </a:r>
            <a:r>
              <a:rPr lang="en-US" sz="3100" dirty="0">
                <a:solidFill>
                  <a:srgbClr val="CCFFCC"/>
                </a:solidFill>
              </a:rPr>
              <a:t>.   </a:t>
            </a:r>
            <a:r>
              <a:rPr lang="en-US" sz="3100" dirty="0">
                <a:solidFill>
                  <a:schemeClr val="bg1"/>
                </a:solidFill>
              </a:rPr>
              <a:t>1 Th.2:18</a:t>
            </a:r>
          </a:p>
          <a:p>
            <a:pPr marL="0" indent="0">
              <a:buNone/>
            </a:pPr>
            <a:endParaRPr lang="en-US" sz="31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38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35" y="76200"/>
            <a:ext cx="8610600" cy="533400"/>
          </a:xfrm>
        </p:spPr>
        <p:txBody>
          <a:bodyPr/>
          <a:lstStyle/>
          <a:p>
            <a:r>
              <a:rPr lang="en-US" sz="3400" dirty="0">
                <a:solidFill>
                  <a:srgbClr val="FFC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Be on guard: </a:t>
            </a:r>
            <a:r>
              <a:rPr lang="en-US" sz="3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3:1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  <a:ln>
            <a:noFill/>
          </a:ln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3100" u="sng" dirty="0">
                <a:solidFill>
                  <a:srgbClr val="CCFFFF"/>
                </a:solidFill>
              </a:rPr>
              <a:t>People</a:t>
            </a:r>
            <a:r>
              <a:rPr lang="en-US" sz="3100" dirty="0">
                <a:solidFill>
                  <a:srgbClr val="CCFFFF"/>
                </a:solidFill>
              </a:rPr>
              <a:t>,</a:t>
            </a:r>
            <a:r>
              <a:rPr lang="en-US" sz="3100" dirty="0">
                <a:solidFill>
                  <a:schemeClr val="bg1"/>
                </a:solidFill>
              </a:rPr>
              <a:t> 5:7, 8, 9, 10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</a:rPr>
              <a:t>Unwise advice.   </a:t>
            </a:r>
            <a:r>
              <a:rPr lang="en-US" sz="3000" dirty="0">
                <a:solidFill>
                  <a:schemeClr val="bg1"/>
                </a:solidFill>
              </a:rPr>
              <a:t>1 Sm.17:…39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</a:rPr>
              <a:t>Deception. </a:t>
            </a:r>
            <a:r>
              <a:rPr lang="en-US" sz="3000" dirty="0">
                <a:solidFill>
                  <a:schemeClr val="bg1"/>
                </a:solidFill>
              </a:rPr>
              <a:t>  2 Tim.4:15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</a:rPr>
              <a:t>Family. </a:t>
            </a:r>
            <a:r>
              <a:rPr lang="en-US" sz="3000" dirty="0">
                <a:solidFill>
                  <a:schemeClr val="bg1"/>
                </a:solidFill>
              </a:rPr>
              <a:t>  Lk.9:59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sz="3100" u="sng" dirty="0">
                <a:solidFill>
                  <a:srgbClr val="CCFFFF"/>
                </a:solidFill>
              </a:rPr>
              <a:t>Problems</a:t>
            </a:r>
            <a:r>
              <a:rPr lang="en-US" sz="3100" dirty="0">
                <a:solidFill>
                  <a:srgbClr val="CCFFFF"/>
                </a:solidFill>
              </a:rPr>
              <a:t>,</a:t>
            </a:r>
            <a:r>
              <a:rPr lang="en-US" sz="3100" dirty="0">
                <a:solidFill>
                  <a:schemeClr val="bg1"/>
                </a:solidFill>
              </a:rPr>
              <a:t> 5:13-15, 26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3. </a:t>
            </a:r>
            <a:r>
              <a:rPr lang="en-US" sz="3100" u="sng" dirty="0">
                <a:solidFill>
                  <a:srgbClr val="CCFFFF"/>
                </a:solidFill>
              </a:rPr>
              <a:t>Past</a:t>
            </a:r>
            <a:r>
              <a:rPr lang="en-US" sz="3100" dirty="0">
                <a:solidFill>
                  <a:srgbClr val="CCFFFF"/>
                </a:solidFill>
              </a:rPr>
              <a:t>, </a:t>
            </a:r>
            <a:r>
              <a:rPr lang="en-US" sz="3100" dirty="0">
                <a:solidFill>
                  <a:schemeClr val="bg1"/>
                </a:solidFill>
              </a:rPr>
              <a:t>5:16-17, 19-21.    Mt.14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4. </a:t>
            </a:r>
            <a:r>
              <a:rPr lang="en-US" sz="3100" u="sng" dirty="0">
                <a:solidFill>
                  <a:srgbClr val="CCFFFF"/>
                </a:solidFill>
              </a:rPr>
              <a:t>Preoccupation</a:t>
            </a:r>
            <a:r>
              <a:rPr lang="en-US" sz="3100" dirty="0">
                <a:solidFill>
                  <a:srgbClr val="CCFFFF"/>
                </a:solidFill>
              </a:rPr>
              <a:t>,</a:t>
            </a:r>
            <a:r>
              <a:rPr lang="en-US" sz="3100" dirty="0">
                <a:solidFill>
                  <a:schemeClr val="bg1"/>
                </a:solidFill>
              </a:rPr>
              <a:t>   6:9-10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FFFFCC"/>
                </a:solidFill>
              </a:rPr>
              <a:t>Apathy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FFFFCC"/>
                </a:solidFill>
              </a:rPr>
              <a:t>Amusements.   </a:t>
            </a:r>
            <a:r>
              <a:rPr lang="en-US" sz="3000" dirty="0">
                <a:solidFill>
                  <a:schemeClr val="bg1"/>
                </a:solidFill>
              </a:rPr>
              <a:t>Lk.14:16-20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FFFFCC"/>
                </a:solidFill>
              </a:rPr>
              <a:t>Affluence</a:t>
            </a:r>
            <a:r>
              <a:rPr lang="en-US" sz="3000" dirty="0">
                <a:solidFill>
                  <a:schemeClr val="bg1"/>
                </a:solidFill>
              </a:rPr>
              <a:t>.   Mt.19:22</a:t>
            </a:r>
          </a:p>
          <a:p>
            <a:pPr marL="0" indent="0">
              <a:buNone/>
            </a:pPr>
            <a:endParaRPr lang="en-US" sz="31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2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  <a:ln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5E585B8B-5254-0DA7-A9FB-75E547EB6381}"/>
              </a:ext>
            </a:extLst>
          </p:cNvPr>
          <p:cNvSpPr/>
          <p:nvPr/>
        </p:nvSpPr>
        <p:spPr bwMode="auto">
          <a:xfrm>
            <a:off x="2375684" y="304800"/>
            <a:ext cx="4408265" cy="6858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Past Success Does Not</a:t>
            </a:r>
            <a:b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Guarantee Future Salvation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E24D62F2-AEC0-3123-2242-2FAB717FE494}"/>
              </a:ext>
            </a:extLst>
          </p:cNvPr>
          <p:cNvSpPr/>
          <p:nvPr/>
        </p:nvSpPr>
        <p:spPr bwMode="auto">
          <a:xfrm>
            <a:off x="1352746" y="2857108"/>
            <a:ext cx="6454140" cy="1371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sz="38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Prevail Over Hindrances</a:t>
            </a:r>
            <a:endParaRPr lang="en-US" sz="3800" b="1" dirty="0">
              <a:solidFill>
                <a:srgbClr val="FFFF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0F9B8381-965B-BEB9-5FC2-D6099DDC9862}"/>
              </a:ext>
            </a:extLst>
          </p:cNvPr>
          <p:cNvSpPr/>
          <p:nvPr/>
        </p:nvSpPr>
        <p:spPr bwMode="auto">
          <a:xfrm>
            <a:off x="2371627" y="1143000"/>
            <a:ext cx="4408265" cy="6858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 Obedience</a:t>
            </a:r>
            <a:b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Wins The Crown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ounded Rectangle 10">
            <a:extLst>
              <a:ext uri="{FF2B5EF4-FFF2-40B4-BE49-F238E27FC236}">
                <a16:creationId xmlns:a16="http://schemas.microsoft.com/office/drawing/2014/main" id="{05405A6C-8698-B7B9-6E5C-8ECB284013CD}"/>
              </a:ext>
            </a:extLst>
          </p:cNvPr>
          <p:cNvSpPr/>
          <p:nvPr/>
        </p:nvSpPr>
        <p:spPr bwMode="auto">
          <a:xfrm>
            <a:off x="2371627" y="1990627"/>
            <a:ext cx="4408265" cy="6858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Persistent Hindrances</a:t>
            </a:r>
            <a:b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 From Satan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45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35" y="76200"/>
            <a:ext cx="8610600" cy="819346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How to prevail?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  <a:ln>
            <a:noFill/>
          </a:ln>
        </p:spPr>
        <p:txBody>
          <a:bodyPr/>
          <a:lstStyle/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Do not lose faith in God. </a:t>
            </a:r>
            <a:r>
              <a:rPr lang="en-US" sz="3000" dirty="0">
                <a:solidFill>
                  <a:schemeClr val="bg1"/>
                </a:solidFill>
              </a:rPr>
              <a:t>  Gal.5:6.  Ro.8:37</a:t>
            </a: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Pursue wisdom.   </a:t>
            </a:r>
            <a:r>
              <a:rPr lang="en-US" sz="3000" dirty="0">
                <a:solidFill>
                  <a:schemeClr val="bg1"/>
                </a:solidFill>
              </a:rPr>
              <a:t>Gal.5:16.   Ac.16:28</a:t>
            </a: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Offer God your best.   </a:t>
            </a:r>
            <a:r>
              <a:rPr lang="en-US" sz="3000" dirty="0">
                <a:solidFill>
                  <a:schemeClr val="bg1"/>
                </a:solidFill>
              </a:rPr>
              <a:t>Ac.8:36</a:t>
            </a: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Treat others as you want to be treated.  </a:t>
            </a:r>
            <a:br>
              <a:rPr lang="en-US" sz="3000" dirty="0">
                <a:solidFill>
                  <a:srgbClr val="FFFFCC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1 Pt.3:7.   Mal.2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Avoid tripping.   </a:t>
            </a:r>
            <a:r>
              <a:rPr lang="en-US" sz="3000" dirty="0">
                <a:solidFill>
                  <a:schemeClr val="bg1"/>
                </a:solidFill>
              </a:rPr>
              <a:t>Gal.5:4</a:t>
            </a:r>
          </a:p>
          <a:p>
            <a:pPr marL="0" indent="0">
              <a:buNone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54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35" y="104481"/>
            <a:ext cx="8610600" cy="457200"/>
          </a:xfrm>
        </p:spPr>
        <p:txBody>
          <a:bodyPr/>
          <a:lstStyle/>
          <a:p>
            <a:r>
              <a:rPr lang="en-US" sz="31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Epistle of Galatians builds up to this warning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135" y="542827"/>
            <a:ext cx="8305800" cy="601980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1. </a:t>
            </a:r>
            <a:r>
              <a:rPr lang="en-US" sz="3000" dirty="0">
                <a:solidFill>
                  <a:srgbClr val="FFFF99"/>
                </a:solidFill>
              </a:rPr>
              <a:t>Let him be accursed, </a:t>
            </a:r>
            <a:r>
              <a:rPr lang="en-US" sz="3000" dirty="0">
                <a:solidFill>
                  <a:schemeClr val="bg1"/>
                </a:solidFill>
              </a:rPr>
              <a:t>1:9</a:t>
            </a:r>
          </a:p>
          <a:p>
            <a:pPr marL="461963" indent="-461963">
              <a:spcAft>
                <a:spcPts val="600"/>
              </a:spcAft>
              <a:buNone/>
            </a:pPr>
            <a:r>
              <a:rPr lang="en-US" sz="2000" dirty="0">
                <a:solidFill>
                  <a:schemeClr val="bg1"/>
                </a:solidFill>
              </a:rPr>
              <a:t> 2. </a:t>
            </a:r>
            <a:r>
              <a:rPr lang="en-US" sz="3000" dirty="0">
                <a:solidFill>
                  <a:srgbClr val="FFFF99"/>
                </a:solidFill>
              </a:rPr>
              <a:t>Please men or God?  </a:t>
            </a:r>
            <a:r>
              <a:rPr lang="en-US" sz="3000" dirty="0">
                <a:solidFill>
                  <a:schemeClr val="bg1"/>
                </a:solidFill>
              </a:rPr>
              <a:t>1:10</a:t>
            </a:r>
          </a:p>
          <a:p>
            <a:pPr marL="461963" indent="-461963">
              <a:spcAft>
                <a:spcPts val="600"/>
              </a:spcAft>
              <a:buNone/>
            </a:pPr>
            <a:r>
              <a:rPr lang="en-US" sz="2000" dirty="0">
                <a:solidFill>
                  <a:schemeClr val="bg1"/>
                </a:solidFill>
              </a:rPr>
              <a:t> 3. </a:t>
            </a:r>
            <a:r>
              <a:rPr lang="en-US" sz="3000" dirty="0">
                <a:solidFill>
                  <a:srgbClr val="FFFF99"/>
                </a:solidFill>
              </a:rPr>
              <a:t>Nothing can excel divine revelation, </a:t>
            </a:r>
            <a:r>
              <a:rPr lang="en-US" sz="3000" dirty="0">
                <a:solidFill>
                  <a:schemeClr val="bg1"/>
                </a:solidFill>
              </a:rPr>
              <a:t>1:12</a:t>
            </a:r>
          </a:p>
          <a:p>
            <a:pPr marL="461963" indent="-461963">
              <a:spcAft>
                <a:spcPts val="600"/>
              </a:spcAft>
              <a:buNone/>
            </a:pPr>
            <a:r>
              <a:rPr lang="en-US" sz="2000" dirty="0">
                <a:solidFill>
                  <a:schemeClr val="bg1"/>
                </a:solidFill>
              </a:rPr>
              <a:t> 4. </a:t>
            </a:r>
            <a:r>
              <a:rPr lang="en-US" sz="3000" dirty="0">
                <a:solidFill>
                  <a:srgbClr val="FFFF99"/>
                </a:solidFill>
              </a:rPr>
              <a:t>Once zealous for fathers’ tradition, </a:t>
            </a:r>
            <a:r>
              <a:rPr lang="en-US" sz="3000" dirty="0">
                <a:solidFill>
                  <a:schemeClr val="bg1"/>
                </a:solidFill>
              </a:rPr>
              <a:t>1:14</a:t>
            </a:r>
          </a:p>
          <a:p>
            <a:pPr marL="461963" indent="-461963">
              <a:spcAft>
                <a:spcPts val="600"/>
              </a:spcAft>
              <a:buNone/>
            </a:pPr>
            <a:r>
              <a:rPr lang="en-US" sz="2000" dirty="0">
                <a:solidFill>
                  <a:schemeClr val="bg1"/>
                </a:solidFill>
              </a:rPr>
              <a:t> 5.</a:t>
            </a:r>
            <a:r>
              <a:rPr lang="en-US" sz="3000" dirty="0">
                <a:solidFill>
                  <a:srgbClr val="FFFF99"/>
                </a:solidFill>
              </a:rPr>
              <a:t> Separated by Lord from womb, </a:t>
            </a:r>
            <a:r>
              <a:rPr lang="en-US" sz="3000" dirty="0">
                <a:solidFill>
                  <a:schemeClr val="bg1"/>
                </a:solidFill>
              </a:rPr>
              <a:t>1:15	</a:t>
            </a:r>
          </a:p>
          <a:p>
            <a:pPr marL="461963" indent="-461963">
              <a:spcAft>
                <a:spcPts val="60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 6.</a:t>
            </a:r>
            <a:r>
              <a:rPr lang="en-US" sz="30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3000" dirty="0">
                <a:solidFill>
                  <a:srgbClr val="FFFF99"/>
                </a:solidFill>
              </a:rPr>
              <a:t>Confer with flesh and blood? </a:t>
            </a:r>
            <a:r>
              <a:rPr lang="en-US" sz="3000" dirty="0">
                <a:solidFill>
                  <a:schemeClr val="bg1"/>
                </a:solidFill>
              </a:rPr>
              <a:t> 1:16</a:t>
            </a:r>
          </a:p>
          <a:p>
            <a:pPr marL="461963" indent="-461963">
              <a:spcAft>
                <a:spcPts val="600"/>
              </a:spcAft>
              <a:buNone/>
            </a:pPr>
            <a:r>
              <a:rPr lang="en-US" sz="2000" dirty="0">
                <a:solidFill>
                  <a:schemeClr val="bg1"/>
                </a:solidFill>
              </a:rPr>
              <a:t> 7. </a:t>
            </a:r>
            <a:r>
              <a:rPr lang="en-US" sz="3000" dirty="0">
                <a:solidFill>
                  <a:srgbClr val="FFFF99"/>
                </a:solidFill>
              </a:rPr>
              <a:t>Preach truth – glorify God, </a:t>
            </a:r>
            <a:r>
              <a:rPr lang="en-US" sz="3000" dirty="0">
                <a:solidFill>
                  <a:schemeClr val="bg1"/>
                </a:solidFill>
              </a:rPr>
              <a:t>1:23-24</a:t>
            </a:r>
          </a:p>
          <a:p>
            <a:pPr marL="461963" indent="-461963">
              <a:spcAft>
                <a:spcPts val="600"/>
              </a:spcAft>
              <a:buNone/>
            </a:pPr>
            <a:r>
              <a:rPr lang="en-US" sz="2000" dirty="0">
                <a:solidFill>
                  <a:schemeClr val="bg1"/>
                </a:solidFill>
              </a:rPr>
              <a:t> 8. </a:t>
            </a:r>
            <a:r>
              <a:rPr lang="en-US" sz="3000" dirty="0">
                <a:solidFill>
                  <a:srgbClr val="FFFF99"/>
                </a:solidFill>
              </a:rPr>
              <a:t>False brothers brought in to enslave us, </a:t>
            </a:r>
            <a:r>
              <a:rPr lang="en-US" sz="3000" dirty="0">
                <a:solidFill>
                  <a:schemeClr val="bg1"/>
                </a:solidFill>
              </a:rPr>
              <a:t>2:4</a:t>
            </a:r>
          </a:p>
          <a:p>
            <a:pPr marL="461963" indent="-461963">
              <a:spcAft>
                <a:spcPts val="600"/>
              </a:spcAft>
              <a:buNone/>
            </a:pPr>
            <a:r>
              <a:rPr lang="en-US" sz="2000" dirty="0">
                <a:solidFill>
                  <a:schemeClr val="bg1"/>
                </a:solidFill>
              </a:rPr>
              <a:t> 9. </a:t>
            </a:r>
            <a:r>
              <a:rPr lang="en-US" sz="3000" dirty="0">
                <a:solidFill>
                  <a:srgbClr val="FFFF99"/>
                </a:solidFill>
              </a:rPr>
              <a:t>Did not yield even for an hour,</a:t>
            </a:r>
            <a:r>
              <a:rPr lang="en-US" sz="3000" dirty="0">
                <a:solidFill>
                  <a:schemeClr val="bg1"/>
                </a:solidFill>
              </a:rPr>
              <a:t> 2:5</a:t>
            </a:r>
          </a:p>
          <a:p>
            <a:pPr marL="461963" indent="-461963">
              <a:spcAft>
                <a:spcPts val="600"/>
              </a:spcAft>
              <a:buNone/>
            </a:pPr>
            <a:r>
              <a:rPr lang="en-US" sz="2000" dirty="0">
                <a:solidFill>
                  <a:schemeClr val="bg1"/>
                </a:solidFill>
              </a:rPr>
              <a:t>10. </a:t>
            </a:r>
            <a:r>
              <a:rPr lang="en-US" sz="3000" dirty="0">
                <a:solidFill>
                  <a:srgbClr val="FFFF99"/>
                </a:solidFill>
              </a:rPr>
              <a:t>Crucified to world, not enslaved to it, </a:t>
            </a:r>
            <a:r>
              <a:rPr lang="en-US" sz="3000" dirty="0">
                <a:solidFill>
                  <a:schemeClr val="bg1"/>
                </a:solidFill>
              </a:rPr>
              <a:t>6:14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98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Gospel is like a race.   </a:t>
            </a:r>
            <a:r>
              <a:rPr lang="en-US" sz="3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Gal.2:2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  <a:ln>
            <a:noFill/>
          </a:ln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CCFFCC"/>
                </a:solidFill>
                <a:latin typeface="Calibri" pitchFamily="34" charset="0"/>
              </a:rPr>
              <a:t>1. </a:t>
            </a:r>
            <a:r>
              <a:rPr lang="en-US" sz="3300" dirty="0">
                <a:solidFill>
                  <a:schemeClr val="bg1"/>
                </a:solidFill>
                <a:latin typeface="Calibri" pitchFamily="34" charset="0"/>
              </a:rPr>
              <a:t>Hard work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CCFFCC"/>
                </a:solidFill>
                <a:latin typeface="Calibri" pitchFamily="34" charset="0"/>
              </a:rPr>
              <a:t>2. </a:t>
            </a:r>
            <a:r>
              <a:rPr lang="en-US" sz="3300" dirty="0">
                <a:solidFill>
                  <a:schemeClr val="bg1"/>
                </a:solidFill>
                <a:latin typeface="Calibri" pitchFamily="34" charset="0"/>
              </a:rPr>
              <a:t>Brief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CCFFCC"/>
                </a:solidFill>
                <a:latin typeface="Calibri" pitchFamily="34" charset="0"/>
              </a:rPr>
              <a:t>3. </a:t>
            </a:r>
            <a:r>
              <a:rPr lang="en-US" sz="3300" dirty="0">
                <a:solidFill>
                  <a:schemeClr val="bg1"/>
                </a:solidFill>
                <a:latin typeface="Calibri" pitchFamily="34" charset="0"/>
              </a:rPr>
              <a:t>Prize only for winner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3600" dirty="0">
                <a:solidFill>
                  <a:srgbClr val="CCFFCC"/>
                </a:solidFill>
                <a:latin typeface="Calibri" pitchFamily="34" charset="0"/>
              </a:rPr>
              <a:t>Gospel </a:t>
            </a:r>
            <a:r>
              <a:rPr lang="en-US" sz="3600" u="sng" dirty="0">
                <a:solidFill>
                  <a:srgbClr val="CCFFCC"/>
                </a:solidFill>
                <a:latin typeface="Calibri" pitchFamily="34" charset="0"/>
              </a:rPr>
              <a:t>is</a:t>
            </a:r>
            <a:r>
              <a:rPr lang="en-US" sz="3600" dirty="0">
                <a:solidFill>
                  <a:srgbClr val="CCFFCC"/>
                </a:solidFill>
                <a:latin typeface="Calibri" pitchFamily="34" charset="0"/>
              </a:rPr>
              <a:t> </a:t>
            </a:r>
            <a:r>
              <a:rPr lang="en-US" sz="3600" u="sng" dirty="0">
                <a:solidFill>
                  <a:srgbClr val="CCFFCC"/>
                </a:solidFill>
                <a:latin typeface="Calibri" pitchFamily="34" charset="0"/>
              </a:rPr>
              <a:t>not</a:t>
            </a:r>
            <a:r>
              <a:rPr lang="en-US" sz="3600" dirty="0">
                <a:solidFill>
                  <a:srgbClr val="CCFFCC"/>
                </a:solidFill>
                <a:latin typeface="Calibri" pitchFamily="34" charset="0"/>
              </a:rPr>
              <a:t> like a race  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20513E-CD84-8EC3-D2F5-6C5424BDD3A8}"/>
              </a:ext>
            </a:extLst>
          </p:cNvPr>
          <p:cNvSpPr/>
          <p:nvPr/>
        </p:nvSpPr>
        <p:spPr>
          <a:xfrm>
            <a:off x="609600" y="3467492"/>
            <a:ext cx="3886200" cy="2819400"/>
          </a:xfrm>
          <a:prstGeom prst="rect">
            <a:avLst/>
          </a:prstGeom>
          <a:solidFill>
            <a:schemeClr val="tx1"/>
          </a:solidFill>
          <a:ln w="63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en-US" sz="3000" u="sng" dirty="0">
                <a:solidFill>
                  <a:srgbClr val="CCFFFF"/>
                </a:solidFill>
              </a:rPr>
              <a:t>Race</a:t>
            </a:r>
            <a:r>
              <a:rPr lang="en-US" sz="3000" dirty="0">
                <a:solidFill>
                  <a:srgbClr val="CCFFFF"/>
                </a:solidFill>
              </a:rPr>
              <a:t>: </a:t>
            </a:r>
          </a:p>
          <a:p>
            <a:pPr algn="ctr">
              <a:spcAft>
                <a:spcPts val="200"/>
              </a:spcAft>
            </a:pPr>
            <a:r>
              <a:rPr lang="en-US" sz="2400" dirty="0">
                <a:solidFill>
                  <a:srgbClr val="CCFFCC"/>
                </a:solidFill>
              </a:rPr>
              <a:t>1. </a:t>
            </a:r>
            <a:r>
              <a:rPr lang="en-US" sz="3000" dirty="0"/>
              <a:t>Only </a:t>
            </a:r>
            <a:r>
              <a:rPr lang="en-US" sz="3000" u="sng" dirty="0"/>
              <a:t>one</a:t>
            </a:r>
            <a:r>
              <a:rPr lang="en-US" sz="3000" dirty="0"/>
              <a:t> wins</a:t>
            </a:r>
          </a:p>
          <a:p>
            <a:pPr algn="ctr">
              <a:spcAft>
                <a:spcPts val="200"/>
              </a:spcAft>
            </a:pPr>
            <a:r>
              <a:rPr lang="en-US" sz="2400" dirty="0">
                <a:solidFill>
                  <a:srgbClr val="CCFFCC"/>
                </a:solidFill>
              </a:rPr>
              <a:t>2. </a:t>
            </a:r>
            <a:r>
              <a:rPr lang="en-US" sz="3000" dirty="0"/>
              <a:t>One may </a:t>
            </a:r>
            <a:r>
              <a:rPr lang="en-US" sz="3000" u="sng" dirty="0"/>
              <a:t>hinder</a:t>
            </a:r>
            <a:r>
              <a:rPr lang="en-US" sz="3000" dirty="0"/>
              <a:t> another</a:t>
            </a:r>
          </a:p>
          <a:p>
            <a:pPr algn="ctr"/>
            <a:r>
              <a:rPr lang="en-US" sz="2400" dirty="0">
                <a:solidFill>
                  <a:srgbClr val="CCFFCC"/>
                </a:solidFill>
              </a:rPr>
              <a:t>3. </a:t>
            </a:r>
            <a:r>
              <a:rPr lang="en-US" sz="3000" u="sng" dirty="0"/>
              <a:t>Perishable</a:t>
            </a:r>
            <a:r>
              <a:rPr lang="en-US" sz="3000" dirty="0"/>
              <a:t> crown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715C03-231F-AE82-73F1-BF0244F91E0E}"/>
              </a:ext>
            </a:extLst>
          </p:cNvPr>
          <p:cNvSpPr/>
          <p:nvPr/>
        </p:nvSpPr>
        <p:spPr>
          <a:xfrm>
            <a:off x="4648200" y="3467492"/>
            <a:ext cx="3886200" cy="2819400"/>
          </a:xfrm>
          <a:prstGeom prst="rect">
            <a:avLst/>
          </a:prstGeom>
          <a:solidFill>
            <a:schemeClr val="tx1"/>
          </a:solidFill>
          <a:ln w="63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en-US" sz="3000" u="sng" dirty="0">
                <a:solidFill>
                  <a:srgbClr val="CCFFFF"/>
                </a:solidFill>
              </a:rPr>
              <a:t>Gospel</a:t>
            </a:r>
            <a:r>
              <a:rPr lang="en-US" sz="3000" dirty="0">
                <a:solidFill>
                  <a:srgbClr val="CCFFFF"/>
                </a:solidFill>
              </a:rPr>
              <a:t>: </a:t>
            </a:r>
          </a:p>
          <a:p>
            <a:pPr algn="ctr">
              <a:spcAft>
                <a:spcPts val="200"/>
              </a:spcAft>
            </a:pPr>
            <a:r>
              <a:rPr lang="en-US" sz="2400" dirty="0">
                <a:solidFill>
                  <a:srgbClr val="CCFFCC"/>
                </a:solidFill>
              </a:rPr>
              <a:t>1. </a:t>
            </a:r>
            <a:r>
              <a:rPr lang="en-US" sz="3000" u="sng" dirty="0"/>
              <a:t>All</a:t>
            </a:r>
            <a:r>
              <a:rPr lang="en-US" sz="3000" dirty="0"/>
              <a:t> can win</a:t>
            </a:r>
          </a:p>
          <a:p>
            <a:pPr algn="ctr">
              <a:spcAft>
                <a:spcPts val="200"/>
              </a:spcAft>
            </a:pPr>
            <a:r>
              <a:rPr lang="en-US" sz="2400" dirty="0">
                <a:solidFill>
                  <a:srgbClr val="CCFFCC"/>
                </a:solidFill>
              </a:rPr>
              <a:t>2. </a:t>
            </a:r>
            <a:r>
              <a:rPr lang="en-US" sz="3000" dirty="0"/>
              <a:t>Each may </a:t>
            </a:r>
            <a:r>
              <a:rPr lang="en-US" sz="3000" u="sng" dirty="0"/>
              <a:t>help</a:t>
            </a:r>
            <a:r>
              <a:rPr lang="en-US" sz="3000" dirty="0"/>
              <a:t> others</a:t>
            </a:r>
          </a:p>
          <a:p>
            <a:pPr algn="ctr"/>
            <a:r>
              <a:rPr lang="en-US" sz="2400" dirty="0">
                <a:solidFill>
                  <a:srgbClr val="CCFFCC"/>
                </a:solidFill>
              </a:rPr>
              <a:t>3. </a:t>
            </a:r>
            <a:r>
              <a:rPr lang="en-US" sz="3000" u="sng" dirty="0"/>
              <a:t>Incorruptible</a:t>
            </a:r>
            <a:r>
              <a:rPr lang="en-US" sz="3000" dirty="0"/>
              <a:t> crown</a:t>
            </a:r>
          </a:p>
        </p:txBody>
      </p:sp>
    </p:spTree>
    <p:extLst>
      <p:ext uri="{BB962C8B-B14F-4D97-AF65-F5344CB8AC3E}">
        <p14:creationId xmlns:p14="http://schemas.microsoft.com/office/powerpoint/2010/main" val="68066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Contextual summary </a:t>
            </a:r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(Ga.5:7)</a:t>
            </a:r>
            <a:r>
              <a:rPr lang="en-US" sz="3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92" y="914400"/>
            <a:ext cx="8305800" cy="5562600"/>
          </a:xfrm>
          <a:ln>
            <a:noFill/>
          </a:ln>
        </p:spPr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Calibri" pitchFamily="34" charset="0"/>
              </a:rPr>
              <a:t>You ran…   </a:t>
            </a:r>
            <a:r>
              <a:rPr lang="en-US" sz="3100" dirty="0">
                <a:solidFill>
                  <a:schemeClr val="bg1"/>
                </a:solidFill>
                <a:latin typeface="Calibri" pitchFamily="34" charset="0"/>
              </a:rPr>
              <a:t>Not mere walking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Calibri" pitchFamily="34" charset="0"/>
              </a:rPr>
              <a:t>Well…  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Many start well…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Calibri" pitchFamily="34" charset="0"/>
              </a:rPr>
              <a:t>Who?   </a:t>
            </a:r>
            <a:r>
              <a:rPr lang="en-US" sz="3100" dirty="0">
                <a:solidFill>
                  <a:schemeClr val="bg1"/>
                </a:solidFill>
                <a:latin typeface="Calibri" pitchFamily="34" charset="0"/>
              </a:rPr>
              <a:t>Others influence us…   </a:t>
            </a:r>
            <a:r>
              <a:rPr lang="en-US" sz="3100" u="sng" dirty="0">
                <a:solidFill>
                  <a:schemeClr val="bg1"/>
                </a:solidFill>
                <a:latin typeface="Calibri" pitchFamily="34" charset="0"/>
              </a:rPr>
              <a:t>3:1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Calibri" pitchFamily="34" charset="0"/>
              </a:rPr>
              <a:t>Hindered you?     </a:t>
            </a:r>
            <a:r>
              <a:rPr lang="en-US" sz="3100" dirty="0">
                <a:solidFill>
                  <a:schemeClr val="bg1"/>
                </a:solidFill>
                <a:latin typeface="Calibri" pitchFamily="34" charset="0"/>
              </a:rPr>
              <a:t>1 Th.2:18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Calibri" pitchFamily="34" charset="0"/>
              </a:rPr>
              <a:t>From obeying?   </a:t>
            </a:r>
            <a:r>
              <a:rPr lang="en-US" sz="3100" dirty="0">
                <a:solidFill>
                  <a:schemeClr val="bg1"/>
                </a:solidFill>
                <a:latin typeface="Calibri" pitchFamily="34" charset="0"/>
              </a:rPr>
              <a:t>Essence of spiritual failure.  3:1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Calibri" pitchFamily="34" charset="0"/>
              </a:rPr>
              <a:t>Truth.   </a:t>
            </a:r>
            <a:r>
              <a:rPr lang="en-US" sz="3100" dirty="0">
                <a:solidFill>
                  <a:schemeClr val="bg1"/>
                </a:solidFill>
                <a:latin typeface="Calibri" pitchFamily="34" charset="0"/>
              </a:rPr>
              <a:t>Gospel.   Jn.8:31-32</a:t>
            </a:r>
          </a:p>
        </p:txBody>
      </p:sp>
    </p:spTree>
    <p:extLst>
      <p:ext uri="{BB962C8B-B14F-4D97-AF65-F5344CB8AC3E}">
        <p14:creationId xmlns:p14="http://schemas.microsoft.com/office/powerpoint/2010/main" val="158206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Hindered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– Ga.5:7</a:t>
            </a:r>
            <a:endParaRPr lang="en-US" sz="36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92" y="762000"/>
            <a:ext cx="8305800" cy="5562600"/>
          </a:xfrm>
          <a:ln>
            <a:noFill/>
          </a:ln>
        </p:spPr>
        <p:txBody>
          <a:bodyPr/>
          <a:lstStyle/>
          <a:p>
            <a:pPr marL="282575" indent="-2825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rgbClr val="CCECFF"/>
                </a:solidFill>
                <a:latin typeface="Calibri" pitchFamily="34" charset="0"/>
              </a:rPr>
              <a:t>Lit., cut a trench between oneself and an advancing foe to prevent his progress: </a:t>
            </a:r>
            <a:br>
              <a:rPr lang="en-US" sz="3300" dirty="0">
                <a:solidFill>
                  <a:srgbClr val="CCECFF"/>
                </a:solidFill>
                <a:latin typeface="Calibri" pitchFamily="34" charset="0"/>
              </a:rPr>
            </a:br>
            <a:r>
              <a:rPr lang="en-US" sz="3300" dirty="0">
                <a:solidFill>
                  <a:srgbClr val="CCECFF"/>
                </a:solidFill>
                <a:latin typeface="Calibri" pitchFamily="34" charset="0"/>
              </a:rPr>
              <a:t>fell trees; burn bridges;  </a:t>
            </a:r>
            <a:r>
              <a:rPr lang="en-US" sz="3300" i="1" dirty="0">
                <a:solidFill>
                  <a:srgbClr val="CCECFF"/>
                </a:solidFill>
                <a:latin typeface="Calibri" pitchFamily="34" charset="0"/>
              </a:rPr>
              <a:t>hinder</a:t>
            </a:r>
            <a:r>
              <a:rPr lang="en-US" sz="3300" dirty="0">
                <a:solidFill>
                  <a:srgbClr val="CCECFF"/>
                </a:solidFill>
                <a:latin typeface="Calibri" pitchFamily="34" charset="0"/>
              </a:rPr>
              <a:t>, </a:t>
            </a:r>
            <a:r>
              <a:rPr lang="en-US" sz="3300" i="1" dirty="0">
                <a:solidFill>
                  <a:srgbClr val="CCECFF"/>
                </a:solidFill>
                <a:latin typeface="Calibri" pitchFamily="34" charset="0"/>
              </a:rPr>
              <a:t>thwart</a:t>
            </a:r>
            <a:r>
              <a:rPr lang="en-US" sz="3300" dirty="0">
                <a:solidFill>
                  <a:srgbClr val="CCECFF"/>
                </a:solidFill>
                <a:latin typeface="Calibri" pitchFamily="34" charset="0"/>
              </a:rPr>
              <a:t> . . .</a:t>
            </a:r>
          </a:p>
          <a:p>
            <a:pPr marL="282575" indent="-2825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itchFamily="34" charset="0"/>
              </a:rPr>
              <a:t>Napoleon . . . </a:t>
            </a:r>
            <a:r>
              <a:rPr lang="en-US" sz="3000" dirty="0">
                <a:solidFill>
                  <a:schemeClr val="bg1"/>
                </a:solidFill>
                <a:latin typeface="Calibri" pitchFamily="34" charset="0"/>
              </a:rPr>
              <a:t>1812</a:t>
            </a:r>
          </a:p>
          <a:p>
            <a:pPr marL="282575" indent="-2825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rgbClr val="CCECFF"/>
                </a:solidFill>
                <a:latin typeface="Calibri" pitchFamily="34" charset="0"/>
              </a:rPr>
              <a:t>Hinder is opposite of advance </a:t>
            </a:r>
            <a:r>
              <a:rPr lang="en-US" sz="3300" dirty="0">
                <a:solidFill>
                  <a:schemeClr val="bg1"/>
                </a:solidFill>
                <a:latin typeface="Calibri" pitchFamily="34" charset="0"/>
              </a:rPr>
              <a:t>(1:14) – clear a way, act as pioneer, advance</a:t>
            </a:r>
          </a:p>
          <a:p>
            <a:pPr marL="574675" lvl="1" indent="-2921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Calibri" pitchFamily="34" charset="0"/>
              </a:rPr>
              <a:t>Gal.5:7, </a:t>
            </a:r>
            <a:r>
              <a:rPr lang="en-US" sz="3100" dirty="0" err="1">
                <a:solidFill>
                  <a:srgbClr val="FFFFCC"/>
                </a:solidFill>
                <a:latin typeface="Calibri" pitchFamily="34" charset="0"/>
              </a:rPr>
              <a:t>satan’s</a:t>
            </a:r>
            <a:r>
              <a:rPr lang="en-US" sz="3100" dirty="0">
                <a:solidFill>
                  <a:srgbClr val="FFFFCC"/>
                </a:solidFill>
                <a:latin typeface="Calibri" pitchFamily="34" charset="0"/>
              </a:rPr>
              <a:t> </a:t>
            </a:r>
            <a:r>
              <a:rPr lang="en-US" sz="3100" u="sng" dirty="0">
                <a:solidFill>
                  <a:srgbClr val="CCFFCC"/>
                </a:solidFill>
                <a:latin typeface="Calibri" pitchFamily="34" charset="0"/>
              </a:rPr>
              <a:t>delight</a:t>
            </a:r>
            <a:r>
              <a:rPr lang="en-US" sz="3100" dirty="0">
                <a:solidFill>
                  <a:srgbClr val="FFFFCC"/>
                </a:solidFill>
                <a:latin typeface="Calibri" pitchFamily="34" charset="0"/>
              </a:rPr>
              <a:t>…:  often suddenly</a:t>
            </a:r>
          </a:p>
          <a:p>
            <a:pPr marL="574675" lvl="1" indent="-2921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Calibri" pitchFamily="34" charset="0"/>
              </a:rPr>
              <a:t>Gal.5:13, </a:t>
            </a:r>
            <a:r>
              <a:rPr lang="en-US" sz="3100" dirty="0" err="1">
                <a:solidFill>
                  <a:srgbClr val="FFFFCC"/>
                </a:solidFill>
                <a:latin typeface="Calibri" pitchFamily="34" charset="0"/>
              </a:rPr>
              <a:t>satan’s</a:t>
            </a:r>
            <a:r>
              <a:rPr lang="en-US" sz="3100" dirty="0">
                <a:solidFill>
                  <a:srgbClr val="FFFFCC"/>
                </a:solidFill>
                <a:latin typeface="Calibri" pitchFamily="34" charset="0"/>
              </a:rPr>
              <a:t> </a:t>
            </a:r>
            <a:r>
              <a:rPr lang="en-US" sz="3100" u="sng" dirty="0">
                <a:solidFill>
                  <a:srgbClr val="CCFFCC"/>
                </a:solidFill>
                <a:latin typeface="Calibri" pitchFamily="34" charset="0"/>
              </a:rPr>
              <a:t>distractions</a:t>
            </a:r>
            <a:r>
              <a:rPr lang="en-US" sz="3100" dirty="0">
                <a:solidFill>
                  <a:srgbClr val="FFFFCC"/>
                </a:solidFill>
                <a:latin typeface="Calibri" pitchFamily="34" charset="0"/>
              </a:rPr>
              <a:t> (heretics):  subtly</a:t>
            </a:r>
          </a:p>
          <a:p>
            <a:pPr marL="574675" lvl="1" indent="-2921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Calibri" pitchFamily="34" charset="0"/>
              </a:rPr>
              <a:t>Gal.5:19-21, </a:t>
            </a:r>
            <a:r>
              <a:rPr lang="en-US" sz="3100" dirty="0" err="1">
                <a:solidFill>
                  <a:srgbClr val="FFFFCC"/>
                </a:solidFill>
                <a:latin typeface="Calibri" pitchFamily="34" charset="0"/>
              </a:rPr>
              <a:t>satan’s</a:t>
            </a:r>
            <a:r>
              <a:rPr lang="en-US" sz="3100" dirty="0">
                <a:solidFill>
                  <a:srgbClr val="FFFFCC"/>
                </a:solidFill>
                <a:latin typeface="Calibri" pitchFamily="34" charset="0"/>
              </a:rPr>
              <a:t> </a:t>
            </a:r>
            <a:r>
              <a:rPr lang="en-US" sz="3100" u="sng" dirty="0">
                <a:solidFill>
                  <a:srgbClr val="CCFFCC"/>
                </a:solidFill>
                <a:latin typeface="Calibri" pitchFamily="34" charset="0"/>
              </a:rPr>
              <a:t>draw</a:t>
            </a:r>
            <a:r>
              <a:rPr lang="en-US" sz="3100" dirty="0">
                <a:solidFill>
                  <a:srgbClr val="FFFFCC"/>
                </a:solidFill>
                <a:latin typeface="Calibri" pitchFamily="34" charset="0"/>
              </a:rPr>
              <a:t>  </a:t>
            </a:r>
            <a:r>
              <a:rPr lang="en-US" sz="3100" dirty="0">
                <a:solidFill>
                  <a:schemeClr val="bg1"/>
                </a:solidFill>
                <a:latin typeface="Calibri" pitchFamily="34" charset="0"/>
              </a:rPr>
              <a:t>(Ac.20:30):  </a:t>
            </a:r>
            <a:r>
              <a:rPr lang="en-US" sz="3100" dirty="0">
                <a:solidFill>
                  <a:srgbClr val="FFFFCC"/>
                </a:solidFill>
                <a:latin typeface="Calibri" pitchFamily="34" charset="0"/>
              </a:rPr>
              <a:t>steadily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33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61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  <a:ln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5E585B8B-5254-0DA7-A9FB-75E547EB6381}"/>
              </a:ext>
            </a:extLst>
          </p:cNvPr>
          <p:cNvSpPr/>
          <p:nvPr/>
        </p:nvSpPr>
        <p:spPr bwMode="auto">
          <a:xfrm>
            <a:off x="1352746" y="609600"/>
            <a:ext cx="6454140" cy="1371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3800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Past Success Does Not Guarantee Future Salvation</a:t>
            </a:r>
            <a:endParaRPr lang="en-US" sz="3800" b="1" dirty="0">
              <a:solidFill>
                <a:srgbClr val="FFFF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8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35" y="76200"/>
            <a:ext cx="8610600" cy="685800"/>
          </a:xfrm>
        </p:spPr>
        <p:txBody>
          <a:bodyPr/>
          <a:lstStyle/>
          <a:p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Race: </a:t>
            </a:r>
            <a:r>
              <a:rPr lang="en-US" sz="32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common biblical figure for serving Lord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  <a:ln>
            <a:noFill/>
          </a:ln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Gal.2:2, how Paul did not run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Gal.5:6, perseverance pays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Gal.5:7, Paul’s last impression - encouraging</a:t>
            </a:r>
            <a:endParaRPr lang="en-US" sz="30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35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  <a:ln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5E585B8B-5254-0DA7-A9FB-75E547EB6381}"/>
              </a:ext>
            </a:extLst>
          </p:cNvPr>
          <p:cNvSpPr/>
          <p:nvPr/>
        </p:nvSpPr>
        <p:spPr bwMode="auto">
          <a:xfrm>
            <a:off x="2375684" y="304800"/>
            <a:ext cx="4408265" cy="6858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Past Success Does Not</a:t>
            </a:r>
            <a:b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Guarantee Future Salvation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E24D62F2-AEC0-3123-2242-2FAB717FE494}"/>
              </a:ext>
            </a:extLst>
          </p:cNvPr>
          <p:cNvSpPr/>
          <p:nvPr/>
        </p:nvSpPr>
        <p:spPr bwMode="auto">
          <a:xfrm>
            <a:off x="1352746" y="1143000"/>
            <a:ext cx="6454140" cy="1371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3800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 Obedience</a:t>
            </a:r>
            <a:br>
              <a:rPr lang="en-US" sz="38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8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Wins The Crown</a:t>
            </a:r>
            <a:endParaRPr lang="en-US" sz="3800" b="1" dirty="0">
              <a:solidFill>
                <a:srgbClr val="FFFF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26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35" y="76200"/>
            <a:ext cx="8610600" cy="819346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Obey:</a:t>
            </a:r>
            <a:r>
              <a:rPr lang="en-US" sz="3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same root as 5:8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4973"/>
            <a:ext cx="8229600" cy="5562600"/>
          </a:xfrm>
          <a:ln>
            <a:noFill/>
          </a:ln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Obedience is an ongoing process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2 Th.1:8, vengeance . . 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Deadly words: “</a:t>
            </a:r>
            <a:r>
              <a:rPr lang="en-US" sz="3100" i="1" dirty="0">
                <a:solidFill>
                  <a:srgbClr val="CCFFCC"/>
                </a:solidFill>
              </a:rPr>
              <a:t>I used to</a:t>
            </a:r>
            <a:r>
              <a:rPr lang="en-US" sz="3100" dirty="0">
                <a:solidFill>
                  <a:schemeClr val="bg1"/>
                </a:solidFill>
              </a:rPr>
              <a:t>…”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28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  <a:ln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5E585B8B-5254-0DA7-A9FB-75E547EB6381}"/>
              </a:ext>
            </a:extLst>
          </p:cNvPr>
          <p:cNvSpPr/>
          <p:nvPr/>
        </p:nvSpPr>
        <p:spPr bwMode="auto">
          <a:xfrm>
            <a:off x="2375684" y="304800"/>
            <a:ext cx="4408265" cy="6858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Past Success Does Not</a:t>
            </a:r>
            <a:b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Guarantee Future Salvation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E24D62F2-AEC0-3123-2242-2FAB717FE494}"/>
              </a:ext>
            </a:extLst>
          </p:cNvPr>
          <p:cNvSpPr/>
          <p:nvPr/>
        </p:nvSpPr>
        <p:spPr bwMode="auto">
          <a:xfrm>
            <a:off x="1352746" y="1981200"/>
            <a:ext cx="6454140" cy="1371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en-US" sz="3800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Persistent Hindrances Come From Satan</a:t>
            </a:r>
            <a:endParaRPr lang="en-US" sz="3800" b="1" dirty="0">
              <a:solidFill>
                <a:srgbClr val="FFFF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0F9B8381-965B-BEB9-5FC2-D6099DDC9862}"/>
              </a:ext>
            </a:extLst>
          </p:cNvPr>
          <p:cNvSpPr/>
          <p:nvPr/>
        </p:nvSpPr>
        <p:spPr bwMode="auto">
          <a:xfrm>
            <a:off x="2371627" y="1143000"/>
            <a:ext cx="4408265" cy="6858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 Obedience</a:t>
            </a:r>
            <a:b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Wins The Crown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1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8342</TotalTime>
  <Words>615</Words>
  <Application>Microsoft Office PowerPoint</Application>
  <PresentationFormat>On-screen Show (4:3)</PresentationFormat>
  <Paragraphs>92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Wingdings</vt:lpstr>
      <vt:lpstr>1_Default Design</vt:lpstr>
      <vt:lpstr>PowerPoint Presentation</vt:lpstr>
      <vt:lpstr>Gospel is like a race.   Gal.2:2</vt:lpstr>
      <vt:lpstr>Contextual summary (Ga.5:7) – </vt:lpstr>
      <vt:lpstr>Hindered – Ga.5:7</vt:lpstr>
      <vt:lpstr>PowerPoint Presentation</vt:lpstr>
      <vt:lpstr>Race: common biblical figure for serving Lord</vt:lpstr>
      <vt:lpstr>PowerPoint Presentation</vt:lpstr>
      <vt:lpstr>Obey: same root as 5:8</vt:lpstr>
      <vt:lpstr>PowerPoint Presentation</vt:lpstr>
      <vt:lpstr>Two hindrances to avoid</vt:lpstr>
      <vt:lpstr>Be on guard: 3:1</vt:lpstr>
      <vt:lpstr>PowerPoint Presentation</vt:lpstr>
      <vt:lpstr>How to prevail?</vt:lpstr>
      <vt:lpstr>Epistle of Galatians builds up to this warning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716</cp:revision>
  <dcterms:created xsi:type="dcterms:W3CDTF">2011-08-18T15:42:19Z</dcterms:created>
  <dcterms:modified xsi:type="dcterms:W3CDTF">2023-09-18T00:46:30Z</dcterms:modified>
</cp:coreProperties>
</file>