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5"/>
  </p:notesMasterIdLst>
  <p:sldIdLst>
    <p:sldId id="305" r:id="rId2"/>
    <p:sldId id="447" r:id="rId3"/>
    <p:sldId id="521" r:id="rId4"/>
    <p:sldId id="522" r:id="rId5"/>
    <p:sldId id="523" r:id="rId6"/>
    <p:sldId id="524" r:id="rId7"/>
    <p:sldId id="525" r:id="rId8"/>
    <p:sldId id="526" r:id="rId9"/>
    <p:sldId id="540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490" r:id="rId18"/>
    <p:sldId id="534" r:id="rId19"/>
    <p:sldId id="535" r:id="rId20"/>
    <p:sldId id="538" r:id="rId21"/>
    <p:sldId id="536" r:id="rId22"/>
    <p:sldId id="537" r:id="rId23"/>
    <p:sldId id="54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CCFFCC"/>
    <a:srgbClr val="FFFF99"/>
    <a:srgbClr val="99FFCC"/>
    <a:srgbClr val="FFFFFF"/>
    <a:srgbClr val="CCECFF"/>
    <a:srgbClr val="A50021"/>
    <a:srgbClr val="CC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8AFE3-24BA-4866-8630-B6BBB375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06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6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35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37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26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7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026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58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65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3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72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53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07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7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63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1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6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14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5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4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CC59-2BB9-4D66-89EA-EC5F5320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77CA-B34E-4685-9764-05F1582DD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44EF-35B6-4BA2-94E8-8A291C30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DB0-671E-4BF2-9B05-F278A425E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8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83BD-CC05-454A-B5F3-8330BAA7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5FA-4EEC-4547-8EDF-B41A7E5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7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4FB7-DB9A-46D2-B1A2-EB73675BA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8E9-636E-4686-8A5C-2BD8042C2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9D4D-AEBA-443F-A46F-AF483A24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0AC7-175D-42AC-BE4B-9BBD2289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0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F513-D9AC-4E72-A51A-42CDBCD9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68EBA-A7B9-429F-ABFC-7908F0422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0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335586" y="1447800"/>
            <a:ext cx="64770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Marks of Maturity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0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6C391-BB69-5344-9B83-EE80A0FE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90" y="864906"/>
            <a:ext cx="6183021" cy="612743"/>
          </a:xfrm>
          <a:ln>
            <a:solidFill>
              <a:srgbClr val="CCFFCC"/>
            </a:solidFill>
          </a:ln>
        </p:spPr>
        <p:txBody>
          <a:bodyPr anchor="ctr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. Abound in Whatever They Do, 1:9-11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1E0A2-F4EF-5B53-BEE9-2F96015A2280}"/>
              </a:ext>
            </a:extLst>
          </p:cNvPr>
          <p:cNvSpPr/>
          <p:nvPr/>
        </p:nvSpPr>
        <p:spPr>
          <a:xfrm>
            <a:off x="1470584" y="179111"/>
            <a:ext cx="6212263" cy="612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The mature. . . (Philippians)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4CE6454-A5BE-0D0A-7CA0-F54BBF1FA352}"/>
              </a:ext>
            </a:extLst>
          </p:cNvPr>
          <p:cNvSpPr txBox="1">
            <a:spLocks/>
          </p:cNvSpPr>
          <p:nvPr/>
        </p:nvSpPr>
        <p:spPr bwMode="auto">
          <a:xfrm>
            <a:off x="458768" y="1582914"/>
            <a:ext cx="8229600" cy="1086439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3100" dirty="0">
                <a:solidFill>
                  <a:srgbClr val="CCFF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3100" dirty="0">
                <a:solidFill>
                  <a:srgbClr val="CCFFCC"/>
                </a:solidFill>
              </a:rPr>
              <a:t>.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ECFF"/>
                </a:solidFill>
              </a:rPr>
              <a:t>They Have a Goal, </a:t>
            </a:r>
            <a:r>
              <a:rPr lang="en-US" dirty="0">
                <a:solidFill>
                  <a:schemeClr val="bg1"/>
                </a:solidFill>
              </a:rPr>
              <a:t>1:12-14, 20-21</a:t>
            </a:r>
          </a:p>
        </p:txBody>
      </p:sp>
    </p:spTree>
    <p:extLst>
      <p:ext uri="{BB962C8B-B14F-4D97-AF65-F5344CB8AC3E}">
        <p14:creationId xmlns:p14="http://schemas.microsoft.com/office/powerpoint/2010/main" val="52366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9428"/>
            <a:ext cx="8610600" cy="1131217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Ph.1:12-14 … 20-21 … 2:1-5 –  </a:t>
            </a:r>
            <a:br>
              <a:rPr lang="en-US" altLang="en-US" sz="3100" dirty="0">
                <a:solidFill>
                  <a:schemeClr val="bg1"/>
                </a:solidFill>
              </a:rPr>
            </a:br>
            <a:r>
              <a:rPr lang="en-US" altLang="en-US" sz="3100" dirty="0">
                <a:solidFill>
                  <a:srgbClr val="FFFF99"/>
                </a:solidFill>
              </a:rPr>
              <a:t>Willing to suffer imprisonment for gospel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121789"/>
            <a:ext cx="8610599" cy="5684363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Acts 16, </a:t>
            </a:r>
            <a:r>
              <a:rPr lang="en-US" altLang="en-US" sz="3000" dirty="0">
                <a:solidFill>
                  <a:schemeClr val="bg1"/>
                </a:solidFill>
              </a:rPr>
              <a:t>how the church began – Ph.4:22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Ph.1:15-18, </a:t>
            </a:r>
            <a:r>
              <a:rPr lang="en-US" altLang="en-US" sz="3000" dirty="0">
                <a:solidFill>
                  <a:schemeClr val="bg1"/>
                </a:solidFill>
              </a:rPr>
              <a:t>willing to endure mistreatment by envious brothers</a:t>
            </a:r>
          </a:p>
          <a:p>
            <a:pPr marL="457200" lvl="1" indent="-457200" algn="ctr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rgbClr val="FFFF99"/>
                </a:solidFill>
              </a:rPr>
              <a:t>What goal could be worth such a cost?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FFFF"/>
                </a:solidFill>
              </a:rPr>
              <a:t>20:</a:t>
            </a:r>
            <a:r>
              <a:rPr lang="en-US" altLang="en-US" sz="3100" dirty="0">
                <a:solidFill>
                  <a:srgbClr val="CCFFFF"/>
                </a:solidFill>
              </a:rPr>
              <a:t> </a:t>
            </a:r>
            <a:r>
              <a:rPr lang="en-US" altLang="en-US" sz="3100" dirty="0">
                <a:solidFill>
                  <a:srgbClr val="CCFFCC"/>
                </a:solidFill>
              </a:rPr>
              <a:t>magnify </a:t>
            </a:r>
            <a:r>
              <a:rPr lang="en-US" altLang="en-US" sz="2600" dirty="0">
                <a:solidFill>
                  <a:srgbClr val="FFC000"/>
                </a:solidFill>
              </a:rPr>
              <a:t>[honor, exalt] </a:t>
            </a:r>
            <a:r>
              <a:rPr lang="en-US" altLang="en-US" sz="3100" dirty="0">
                <a:solidFill>
                  <a:srgbClr val="CCFFCC"/>
                </a:solidFill>
              </a:rPr>
              <a:t>Christ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chemeClr val="bg1"/>
                </a:solidFill>
              </a:rPr>
              <a:t>From Saul the assassin to Paul the apostle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FFFF"/>
                </a:solidFill>
              </a:rPr>
              <a:t>21:</a:t>
            </a:r>
            <a:r>
              <a:rPr lang="en-US" altLang="en-US" sz="3100" dirty="0">
                <a:solidFill>
                  <a:srgbClr val="CCFFCC"/>
                </a:solidFill>
              </a:rPr>
              <a:t> mimic Christ.   </a:t>
            </a:r>
            <a:r>
              <a:rPr lang="en-US" altLang="en-US" sz="3100" dirty="0">
                <a:solidFill>
                  <a:schemeClr val="bg1"/>
                </a:solidFill>
              </a:rPr>
              <a:t>Gal.2:20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FFFF"/>
                </a:solidFill>
              </a:rPr>
              <a:t>2:1-5:</a:t>
            </a:r>
            <a:r>
              <a:rPr lang="en-US" altLang="en-US" sz="3100" dirty="0">
                <a:solidFill>
                  <a:srgbClr val="CCFFCC"/>
                </a:solidFill>
              </a:rPr>
              <a:t> mine the mind of Christ (one mind)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999242"/>
          </a:xfrm>
        </p:spPr>
        <p:txBody>
          <a:bodyPr/>
          <a:lstStyle/>
          <a:p>
            <a:r>
              <a:rPr lang="en-US" altLang="en-US" sz="3100" dirty="0">
                <a:solidFill>
                  <a:srgbClr val="CCFFCC"/>
                </a:solidFill>
              </a:rPr>
              <a:t>Some have </a:t>
            </a:r>
            <a:r>
              <a:rPr lang="en-US" altLang="en-US" sz="3100" u="sng" dirty="0">
                <a:solidFill>
                  <a:srgbClr val="CCFFCC"/>
                </a:solidFill>
              </a:rPr>
              <a:t>no</a:t>
            </a:r>
            <a:r>
              <a:rPr lang="en-US" altLang="en-US" sz="3100" dirty="0">
                <a:solidFill>
                  <a:srgbClr val="CCFFCC"/>
                </a:solidFill>
              </a:rPr>
              <a:t> </a:t>
            </a:r>
            <a:r>
              <a:rPr lang="en-US" altLang="en-US" sz="3100" u="sng" dirty="0">
                <a:solidFill>
                  <a:srgbClr val="CCFFCC"/>
                </a:solidFill>
              </a:rPr>
              <a:t>spiritual</a:t>
            </a:r>
            <a:r>
              <a:rPr lang="en-US" altLang="en-US" sz="3100" dirty="0">
                <a:solidFill>
                  <a:srgbClr val="CCFFCC"/>
                </a:solidFill>
              </a:rPr>
              <a:t> </a:t>
            </a:r>
            <a:r>
              <a:rPr lang="en-US" altLang="en-US" sz="3100" u="sng" dirty="0">
                <a:solidFill>
                  <a:srgbClr val="CCFFCC"/>
                </a:solidFill>
              </a:rPr>
              <a:t>goal</a:t>
            </a:r>
            <a:r>
              <a:rPr lang="en-US" altLang="en-US" sz="3100" dirty="0">
                <a:solidFill>
                  <a:srgbClr val="CCFFCC"/>
                </a:solidFill>
              </a:rPr>
              <a:t>;</a:t>
            </a:r>
            <a:br>
              <a:rPr lang="en-US" altLang="en-US" sz="3100" dirty="0">
                <a:solidFill>
                  <a:srgbClr val="CCFFCC"/>
                </a:solidFill>
              </a:rPr>
            </a:br>
            <a:r>
              <a:rPr lang="en-US" altLang="en-US" sz="3100" dirty="0">
                <a:solidFill>
                  <a:srgbClr val="CCFFCC"/>
                </a:solidFill>
              </a:rPr>
              <a:t>never reach spiritual maturity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065229"/>
            <a:ext cx="8610599" cy="5335571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“For to me to live is </a:t>
            </a:r>
            <a:r>
              <a:rPr lang="en-US" altLang="en-US" sz="3000" dirty="0">
                <a:solidFill>
                  <a:srgbClr val="FFFFCC"/>
                </a:solidFill>
              </a:rPr>
              <a:t>money</a:t>
            </a:r>
            <a:r>
              <a:rPr lang="en-US" altLang="en-US" sz="3000" dirty="0">
                <a:solidFill>
                  <a:schemeClr val="bg1"/>
                </a:solidFill>
              </a:rPr>
              <a:t>”; to die is what?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“For to me . . . </a:t>
            </a:r>
            <a:r>
              <a:rPr lang="en-US" altLang="en-US" sz="3000" dirty="0">
                <a:solidFill>
                  <a:srgbClr val="FFFFCC"/>
                </a:solidFill>
              </a:rPr>
              <a:t>possessions</a:t>
            </a:r>
            <a:r>
              <a:rPr lang="en-US" altLang="en-US" sz="3000" dirty="0">
                <a:solidFill>
                  <a:schemeClr val="bg1"/>
                </a:solidFill>
              </a:rPr>
              <a:t>”; to die is what?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“For to me . . . </a:t>
            </a:r>
            <a:r>
              <a:rPr lang="en-US" altLang="en-US" sz="3000" dirty="0">
                <a:solidFill>
                  <a:srgbClr val="FFFFCC"/>
                </a:solidFill>
              </a:rPr>
              <a:t>fame</a:t>
            </a:r>
            <a:r>
              <a:rPr lang="en-US" altLang="en-US" sz="3000" dirty="0">
                <a:solidFill>
                  <a:schemeClr val="bg1"/>
                </a:solidFill>
              </a:rPr>
              <a:t>”; to die is what?</a:t>
            </a:r>
          </a:p>
        </p:txBody>
      </p:sp>
    </p:spTree>
    <p:extLst>
      <p:ext uri="{BB962C8B-B14F-4D97-AF65-F5344CB8AC3E}">
        <p14:creationId xmlns:p14="http://schemas.microsoft.com/office/powerpoint/2010/main" val="34864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999242"/>
          </a:xfrm>
        </p:spPr>
        <p:txBody>
          <a:bodyPr/>
          <a:lstStyle/>
          <a:p>
            <a:r>
              <a:rPr lang="en-US" altLang="en-US" sz="3100" dirty="0">
                <a:solidFill>
                  <a:srgbClr val="FFC000"/>
                </a:solidFill>
              </a:rPr>
              <a:t>Some have </a:t>
            </a:r>
            <a:r>
              <a:rPr lang="en-US" altLang="en-US" sz="3100" u="sng" dirty="0">
                <a:solidFill>
                  <a:srgbClr val="FFC000"/>
                </a:solidFill>
              </a:rPr>
              <a:t>minimal goals</a:t>
            </a:r>
            <a:r>
              <a:rPr lang="en-US" altLang="en-US" sz="3100" dirty="0">
                <a:solidFill>
                  <a:srgbClr val="FFC000"/>
                </a:solidFill>
              </a:rPr>
              <a:t>;</a:t>
            </a:r>
            <a:br>
              <a:rPr lang="en-US" altLang="en-US" sz="3100" dirty="0">
                <a:solidFill>
                  <a:srgbClr val="FFC000"/>
                </a:solidFill>
              </a:rPr>
            </a:br>
            <a:r>
              <a:rPr lang="en-US" altLang="en-US" sz="3100" dirty="0">
                <a:solidFill>
                  <a:srgbClr val="FFC000"/>
                </a:solidFill>
              </a:rPr>
              <a:t>do as little as possible…still saved?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046375"/>
            <a:ext cx="8610599" cy="5335571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“The best use of your life is to invest it in something that will outlast it” </a:t>
            </a:r>
            <a:r>
              <a:rPr lang="en-US" altLang="en-US" sz="2000" dirty="0">
                <a:solidFill>
                  <a:schemeClr val="bg1"/>
                </a:solidFill>
              </a:rPr>
              <a:t>– Henry James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Do we really want to be like Jesus?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1. </a:t>
            </a:r>
            <a:r>
              <a:rPr lang="en-US" altLang="en-US" sz="3000" dirty="0">
                <a:solidFill>
                  <a:schemeClr val="bg1"/>
                </a:solidFill>
              </a:rPr>
              <a:t>Lk.4:1-13, He </a:t>
            </a:r>
            <a:r>
              <a:rPr lang="en-US" altLang="en-US" sz="3000" dirty="0">
                <a:solidFill>
                  <a:srgbClr val="FFFFCC"/>
                </a:solidFill>
              </a:rPr>
              <a:t>resisted temptation.   </a:t>
            </a:r>
            <a:r>
              <a:rPr lang="en-US" altLang="en-US" sz="3000" dirty="0">
                <a:solidFill>
                  <a:schemeClr val="bg1"/>
                </a:solidFill>
              </a:rPr>
              <a:t>Do we?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2. </a:t>
            </a:r>
            <a:r>
              <a:rPr lang="en-US" altLang="en-US" sz="3000" dirty="0">
                <a:solidFill>
                  <a:schemeClr val="bg1"/>
                </a:solidFill>
              </a:rPr>
              <a:t>Lk.4:15ff, He </a:t>
            </a:r>
            <a:r>
              <a:rPr lang="en-US" altLang="en-US" sz="3000" dirty="0">
                <a:solidFill>
                  <a:srgbClr val="FFFFCC"/>
                </a:solidFill>
              </a:rPr>
              <a:t>taught people.    </a:t>
            </a:r>
            <a:r>
              <a:rPr lang="en-US" altLang="en-US" sz="3000" dirty="0">
                <a:solidFill>
                  <a:schemeClr val="bg1"/>
                </a:solidFill>
              </a:rPr>
              <a:t>Do we?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3. </a:t>
            </a:r>
            <a:r>
              <a:rPr lang="en-US" altLang="en-US" sz="3000" dirty="0">
                <a:solidFill>
                  <a:schemeClr val="bg1"/>
                </a:solidFill>
              </a:rPr>
              <a:t>Lk.6:12, He </a:t>
            </a:r>
            <a:r>
              <a:rPr lang="en-US" altLang="en-US" sz="3000" dirty="0">
                <a:solidFill>
                  <a:srgbClr val="FFFFCC"/>
                </a:solidFill>
              </a:rPr>
              <a:t>prayed often / fervently.    </a:t>
            </a:r>
            <a:r>
              <a:rPr lang="en-US" altLang="en-US" sz="3000" dirty="0">
                <a:solidFill>
                  <a:schemeClr val="bg1"/>
                </a:solidFill>
              </a:rPr>
              <a:t>Do we?    </a:t>
            </a:r>
          </a:p>
          <a:p>
            <a:pPr marL="0" indent="0">
              <a:spcAft>
                <a:spcPts val="3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1D528D-BBA7-D22D-BD47-6786ECD5EF82}"/>
              </a:ext>
            </a:extLst>
          </p:cNvPr>
          <p:cNvSpPr/>
          <p:nvPr/>
        </p:nvSpPr>
        <p:spPr>
          <a:xfrm>
            <a:off x="1121516" y="4911366"/>
            <a:ext cx="6910393" cy="1112363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000" dirty="0">
                <a:solidFill>
                  <a:srgbClr val="CCFFFF"/>
                </a:solidFill>
              </a:rPr>
              <a:t>“If you don’t know where you’re going,</a:t>
            </a:r>
            <a:br>
              <a:rPr lang="en-US" altLang="en-US" sz="3000" dirty="0">
                <a:solidFill>
                  <a:srgbClr val="CCFFFF"/>
                </a:solidFill>
              </a:rPr>
            </a:br>
            <a:r>
              <a:rPr lang="en-US" altLang="en-US" sz="3000" dirty="0">
                <a:solidFill>
                  <a:srgbClr val="CCFFFF"/>
                </a:solidFill>
              </a:rPr>
              <a:t>any road will take you there”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6C391-BB69-5344-9B83-EE80A0FE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90" y="874332"/>
            <a:ext cx="6183021" cy="612743"/>
          </a:xfrm>
          <a:ln>
            <a:solidFill>
              <a:srgbClr val="CCFFCC"/>
            </a:solidFill>
          </a:ln>
        </p:spPr>
        <p:txBody>
          <a:bodyPr anchor="ctr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. Abound in Whatever They Do, 1:9-11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1E0A2-F4EF-5B53-BEE9-2F96015A2280}"/>
              </a:ext>
            </a:extLst>
          </p:cNvPr>
          <p:cNvSpPr/>
          <p:nvPr/>
        </p:nvSpPr>
        <p:spPr>
          <a:xfrm>
            <a:off x="1470584" y="169680"/>
            <a:ext cx="6212263" cy="612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The mature. . . (Philippians)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4CE6454-A5BE-0D0A-7CA0-F54BBF1FA352}"/>
              </a:ext>
            </a:extLst>
          </p:cNvPr>
          <p:cNvSpPr txBox="1">
            <a:spLocks/>
          </p:cNvSpPr>
          <p:nvPr/>
        </p:nvSpPr>
        <p:spPr bwMode="auto">
          <a:xfrm>
            <a:off x="458768" y="2421898"/>
            <a:ext cx="8229600" cy="1086439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3100" dirty="0">
                <a:solidFill>
                  <a:srgbClr val="CCFF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en-US" sz="3100" dirty="0">
                <a:solidFill>
                  <a:srgbClr val="CCFFCC"/>
                </a:solidFill>
              </a:rPr>
              <a:t>.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ECFF"/>
                </a:solidFill>
              </a:rPr>
              <a:t>They Are God-Sufficient, </a:t>
            </a:r>
            <a:r>
              <a:rPr lang="en-US" dirty="0">
                <a:solidFill>
                  <a:schemeClr val="bg1"/>
                </a:solidFill>
              </a:rPr>
              <a:t>2:12-13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8B0478F-73BD-DC48-BE66-6BEAB8FB8C66}"/>
              </a:ext>
            </a:extLst>
          </p:cNvPr>
          <p:cNvSpPr txBox="1">
            <a:spLocks/>
          </p:cNvSpPr>
          <p:nvPr/>
        </p:nvSpPr>
        <p:spPr bwMode="auto">
          <a:xfrm>
            <a:off x="1482058" y="1648901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200" dirty="0">
                <a:solidFill>
                  <a:schemeClr val="bg1"/>
                </a:solidFill>
              </a:rPr>
              <a:t>. They Have a Goal, 1:12-24, 20-21</a:t>
            </a:r>
          </a:p>
        </p:txBody>
      </p:sp>
    </p:spTree>
    <p:extLst>
      <p:ext uri="{BB962C8B-B14F-4D97-AF65-F5344CB8AC3E}">
        <p14:creationId xmlns:p14="http://schemas.microsoft.com/office/powerpoint/2010/main" val="356055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999242"/>
          </a:xfrm>
        </p:spPr>
        <p:txBody>
          <a:bodyPr/>
          <a:lstStyle/>
          <a:p>
            <a:r>
              <a:rPr lang="en-US" altLang="en-US" sz="3100" dirty="0">
                <a:solidFill>
                  <a:srgbClr val="CCFFCC"/>
                </a:solidFill>
              </a:rPr>
              <a:t>Determined to obey God</a:t>
            </a:r>
            <a:br>
              <a:rPr lang="en-US" altLang="en-US" sz="3100" dirty="0">
                <a:solidFill>
                  <a:srgbClr val="CCFFCC"/>
                </a:solidFill>
              </a:rPr>
            </a:br>
            <a:r>
              <a:rPr lang="en-US" altLang="en-US" sz="3100" dirty="0">
                <a:solidFill>
                  <a:srgbClr val="CCFFCC"/>
                </a:solidFill>
              </a:rPr>
              <a:t>whether Paul was there or not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065229"/>
            <a:ext cx="8610599" cy="533557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Not just obedience:  fear and trembling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Based on . . 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1. </a:t>
            </a:r>
            <a:r>
              <a:rPr lang="en-US" altLang="en-US" sz="3000" dirty="0">
                <a:solidFill>
                  <a:srgbClr val="CCFFFF"/>
                </a:solidFill>
              </a:rPr>
              <a:t>What God has done for us in Christ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2. </a:t>
            </a:r>
            <a:r>
              <a:rPr lang="en-US" altLang="en-US" sz="3000" dirty="0">
                <a:solidFill>
                  <a:srgbClr val="CCFFFF"/>
                </a:solidFill>
              </a:rPr>
              <a:t>Wholesome dread of displeasing God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Ph.4:13 </a:t>
            </a:r>
          </a:p>
          <a:p>
            <a:pPr marL="519113" lvl="1" indent="-2921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Though Philippians is a personal letter of thanks, it contains 72 references to Godhead   </a:t>
            </a:r>
          </a:p>
        </p:txBody>
      </p:sp>
    </p:spTree>
    <p:extLst>
      <p:ext uri="{BB962C8B-B14F-4D97-AF65-F5344CB8AC3E}">
        <p14:creationId xmlns:p14="http://schemas.microsoft.com/office/powerpoint/2010/main" val="11149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6C391-BB69-5344-9B83-EE80A0FE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90" y="874333"/>
            <a:ext cx="6183021" cy="612743"/>
          </a:xfrm>
          <a:ln>
            <a:solidFill>
              <a:srgbClr val="CCFFCC"/>
            </a:solidFill>
          </a:ln>
        </p:spPr>
        <p:txBody>
          <a:bodyPr anchor="ctr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. Abound in Whatever They Do, 1:9-11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1E0A2-F4EF-5B53-BEE9-2F96015A2280}"/>
              </a:ext>
            </a:extLst>
          </p:cNvPr>
          <p:cNvSpPr/>
          <p:nvPr/>
        </p:nvSpPr>
        <p:spPr>
          <a:xfrm>
            <a:off x="1470584" y="179107"/>
            <a:ext cx="6212263" cy="612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The mature. . . (Philippians)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4CE6454-A5BE-0D0A-7CA0-F54BBF1FA352}"/>
              </a:ext>
            </a:extLst>
          </p:cNvPr>
          <p:cNvSpPr txBox="1">
            <a:spLocks/>
          </p:cNvSpPr>
          <p:nvPr/>
        </p:nvSpPr>
        <p:spPr bwMode="auto">
          <a:xfrm>
            <a:off x="458768" y="3223173"/>
            <a:ext cx="8229600" cy="1086439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3100" dirty="0">
                <a:solidFill>
                  <a:srgbClr val="CCFF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lang="en-US" sz="3100" dirty="0">
                <a:solidFill>
                  <a:srgbClr val="CCFFCC"/>
                </a:solidFill>
              </a:rPr>
              <a:t>.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ECFF"/>
                </a:solidFill>
              </a:rPr>
              <a:t>They Are Concerned About Others,</a:t>
            </a:r>
            <a:br>
              <a:rPr lang="en-US" dirty="0">
                <a:solidFill>
                  <a:srgbClr val="CCECFF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2:14-18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8B0478F-73BD-DC48-BE66-6BEAB8FB8C66}"/>
              </a:ext>
            </a:extLst>
          </p:cNvPr>
          <p:cNvSpPr txBox="1">
            <a:spLocks/>
          </p:cNvSpPr>
          <p:nvPr/>
        </p:nvSpPr>
        <p:spPr bwMode="auto">
          <a:xfrm>
            <a:off x="1482058" y="1648902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200" dirty="0">
                <a:solidFill>
                  <a:schemeClr val="bg1"/>
                </a:solidFill>
              </a:rPr>
              <a:t>. They Have a Goal, 1:12-24, 20-21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3C572F-EA84-FD3E-8627-E74096BDFB1B}"/>
              </a:ext>
            </a:extLst>
          </p:cNvPr>
          <p:cNvSpPr txBox="1">
            <a:spLocks/>
          </p:cNvSpPr>
          <p:nvPr/>
        </p:nvSpPr>
        <p:spPr bwMode="auto">
          <a:xfrm>
            <a:off x="1483626" y="2432903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en-US" sz="2200" dirty="0">
                <a:solidFill>
                  <a:schemeClr val="bg1"/>
                </a:solidFill>
              </a:rPr>
              <a:t>. They Are God-Sufficient, 2:12-13</a:t>
            </a:r>
          </a:p>
        </p:txBody>
      </p:sp>
    </p:spTree>
    <p:extLst>
      <p:ext uri="{BB962C8B-B14F-4D97-AF65-F5344CB8AC3E}">
        <p14:creationId xmlns:p14="http://schemas.microsoft.com/office/powerpoint/2010/main" val="205376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914400"/>
          </a:xfrm>
        </p:spPr>
        <p:txBody>
          <a:bodyPr/>
          <a:lstStyle/>
          <a:p>
            <a:r>
              <a:rPr lang="en-US" altLang="en-US" sz="3100" dirty="0">
                <a:solidFill>
                  <a:srgbClr val="FFFF00"/>
                </a:solidFill>
              </a:rPr>
              <a:t>Ph.2:14-18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0854"/>
            <a:ext cx="8229600" cy="5410200"/>
          </a:xfrm>
        </p:spPr>
        <p:txBody>
          <a:bodyPr/>
          <a:lstStyle/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Set a good example before the world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altLang="en-US" sz="3100" dirty="0">
                <a:solidFill>
                  <a:srgbClr val="FFFF00"/>
                </a:solidFill>
              </a:rPr>
              <a:t>Ph.2:19-24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Timothy had great care for brothers in Christ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altLang="en-US" sz="3000" dirty="0">
                <a:solidFill>
                  <a:srgbClr val="FFFF00"/>
                </a:solidFill>
              </a:rPr>
              <a:t>Ph.2:25-30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Epaphroditus risked life for Paul and brothers in Philippi </a:t>
            </a:r>
          </a:p>
        </p:txBody>
      </p:sp>
    </p:spTree>
    <p:extLst>
      <p:ext uri="{BB962C8B-B14F-4D97-AF65-F5344CB8AC3E}">
        <p14:creationId xmlns:p14="http://schemas.microsoft.com/office/powerpoint/2010/main" val="38433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6C391-BB69-5344-9B83-EE80A0FE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90" y="874333"/>
            <a:ext cx="6183021" cy="612743"/>
          </a:xfrm>
          <a:ln>
            <a:solidFill>
              <a:srgbClr val="CCFFCC"/>
            </a:solidFill>
          </a:ln>
        </p:spPr>
        <p:txBody>
          <a:bodyPr anchor="ctr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. Abound in Whatever They Do, 1:9-11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1E0A2-F4EF-5B53-BEE9-2F96015A2280}"/>
              </a:ext>
            </a:extLst>
          </p:cNvPr>
          <p:cNvSpPr/>
          <p:nvPr/>
        </p:nvSpPr>
        <p:spPr>
          <a:xfrm>
            <a:off x="1470584" y="179107"/>
            <a:ext cx="6212263" cy="612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The mature. . . (Philippians)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4CE6454-A5BE-0D0A-7CA0-F54BBF1FA352}"/>
              </a:ext>
            </a:extLst>
          </p:cNvPr>
          <p:cNvSpPr txBox="1">
            <a:spLocks/>
          </p:cNvSpPr>
          <p:nvPr/>
        </p:nvSpPr>
        <p:spPr bwMode="auto">
          <a:xfrm>
            <a:off x="458768" y="4005600"/>
            <a:ext cx="8229600" cy="1086439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3100" dirty="0">
                <a:solidFill>
                  <a:srgbClr val="CCFF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sz="3100" dirty="0">
                <a:solidFill>
                  <a:srgbClr val="CCFFCC"/>
                </a:solidFill>
              </a:rPr>
              <a:t>.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ECFF"/>
                </a:solidFill>
              </a:rPr>
              <a:t>They Rejoice in the Lord, </a:t>
            </a:r>
            <a:r>
              <a:rPr lang="en-US" dirty="0">
                <a:solidFill>
                  <a:schemeClr val="bg1"/>
                </a:solidFill>
              </a:rPr>
              <a:t>3:1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8B0478F-73BD-DC48-BE66-6BEAB8FB8C66}"/>
              </a:ext>
            </a:extLst>
          </p:cNvPr>
          <p:cNvSpPr txBox="1">
            <a:spLocks/>
          </p:cNvSpPr>
          <p:nvPr/>
        </p:nvSpPr>
        <p:spPr bwMode="auto">
          <a:xfrm>
            <a:off x="1482058" y="1648902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200" dirty="0">
                <a:solidFill>
                  <a:schemeClr val="bg1"/>
                </a:solidFill>
              </a:rPr>
              <a:t>. They Have a Goal, 1:12-24, 20-21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3C572F-EA84-FD3E-8627-E74096BDFB1B}"/>
              </a:ext>
            </a:extLst>
          </p:cNvPr>
          <p:cNvSpPr txBox="1">
            <a:spLocks/>
          </p:cNvSpPr>
          <p:nvPr/>
        </p:nvSpPr>
        <p:spPr bwMode="auto">
          <a:xfrm>
            <a:off x="1483626" y="2432903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en-US" sz="2200" dirty="0">
                <a:solidFill>
                  <a:schemeClr val="bg1"/>
                </a:solidFill>
              </a:rPr>
              <a:t>. They Are God-Sufficient, 2:12-13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83308D0-C2AE-92F1-222C-53C9C1DA8A40}"/>
              </a:ext>
            </a:extLst>
          </p:cNvPr>
          <p:cNvSpPr txBox="1">
            <a:spLocks/>
          </p:cNvSpPr>
          <p:nvPr/>
        </p:nvSpPr>
        <p:spPr bwMode="auto">
          <a:xfrm>
            <a:off x="1485194" y="3216900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lang="en-US" sz="2200" dirty="0">
                <a:solidFill>
                  <a:schemeClr val="bg1"/>
                </a:solidFill>
              </a:rPr>
              <a:t>. They Are Concerned About Others,  2:14-18</a:t>
            </a:r>
          </a:p>
        </p:txBody>
      </p:sp>
    </p:spTree>
    <p:extLst>
      <p:ext uri="{BB962C8B-B14F-4D97-AF65-F5344CB8AC3E}">
        <p14:creationId xmlns:p14="http://schemas.microsoft.com/office/powerpoint/2010/main" val="368234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9144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FFCC"/>
                </a:solidFill>
              </a:rPr>
              <a:t>What fills you with joy?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27982"/>
            <a:ext cx="8229600" cy="5525683"/>
          </a:xfrm>
        </p:spPr>
        <p:txBody>
          <a:bodyPr/>
          <a:lstStyle/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The answer reveals our spiritual maturity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Lk.22:5-6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rgbClr val="CCFFFF"/>
                </a:solidFill>
              </a:rPr>
              <a:t>Many practice ‘if’ rejoicing – 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rejoice </a:t>
            </a:r>
            <a:r>
              <a:rPr lang="en-US" altLang="en-US" sz="3000" u="sng" dirty="0">
                <a:solidFill>
                  <a:srgbClr val="FFFFCC"/>
                </a:solidFill>
              </a:rPr>
              <a:t>if</a:t>
            </a:r>
            <a:r>
              <a:rPr lang="en-US" altLang="en-US" sz="3000" dirty="0">
                <a:solidFill>
                  <a:srgbClr val="FFFFCC"/>
                </a:solidFill>
              </a:rPr>
              <a:t> outward circumstances please them </a:t>
            </a:r>
            <a:r>
              <a:rPr lang="en-US" altLang="en-US" sz="3000" dirty="0">
                <a:solidFill>
                  <a:schemeClr val="bg1"/>
                </a:solidFill>
              </a:rPr>
              <a:t>(ct. 1:12)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…</a:t>
            </a:r>
            <a:r>
              <a:rPr lang="en-US" altLang="en-US" sz="3000" dirty="0">
                <a:solidFill>
                  <a:srgbClr val="FFFFCC"/>
                </a:solidFill>
              </a:rPr>
              <a:t>or </a:t>
            </a:r>
            <a:r>
              <a:rPr lang="en-US" altLang="en-US" sz="3000" u="sng" dirty="0">
                <a:solidFill>
                  <a:srgbClr val="FFFFCC"/>
                </a:solidFill>
              </a:rPr>
              <a:t>if</a:t>
            </a:r>
            <a:r>
              <a:rPr lang="en-US" altLang="en-US" sz="3000" dirty="0">
                <a:solidFill>
                  <a:srgbClr val="FFFFCC"/>
                </a:solidFill>
              </a:rPr>
              <a:t> others show them respect </a:t>
            </a:r>
            <a:r>
              <a:rPr lang="en-US" altLang="en-US" sz="3000" dirty="0">
                <a:solidFill>
                  <a:schemeClr val="bg1"/>
                </a:solidFill>
              </a:rPr>
              <a:t>(ct. 2:1-4)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…</a:t>
            </a:r>
            <a:r>
              <a:rPr lang="en-US" altLang="en-US" sz="3000" dirty="0">
                <a:solidFill>
                  <a:srgbClr val="FFFFCC"/>
                </a:solidFill>
              </a:rPr>
              <a:t>or </a:t>
            </a:r>
            <a:r>
              <a:rPr lang="en-US" altLang="en-US" sz="3000" u="sng" dirty="0">
                <a:solidFill>
                  <a:srgbClr val="FFFFCC"/>
                </a:solidFill>
              </a:rPr>
              <a:t>if</a:t>
            </a:r>
            <a:r>
              <a:rPr lang="en-US" altLang="en-US" sz="3000" dirty="0">
                <a:solidFill>
                  <a:srgbClr val="FFFFCC"/>
                </a:solidFill>
              </a:rPr>
              <a:t> others do their duty </a:t>
            </a:r>
            <a:r>
              <a:rPr lang="en-US" altLang="en-US" sz="3000" dirty="0">
                <a:solidFill>
                  <a:schemeClr val="bg1"/>
                </a:solidFill>
              </a:rPr>
              <a:t>(ct. 4:2-3)</a:t>
            </a:r>
          </a:p>
        </p:txBody>
      </p:sp>
    </p:spTree>
    <p:extLst>
      <p:ext uri="{BB962C8B-B14F-4D97-AF65-F5344CB8AC3E}">
        <p14:creationId xmlns:p14="http://schemas.microsoft.com/office/powerpoint/2010/main" val="26913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A child’s greatest desire…</a:t>
            </a:r>
            <a:endParaRPr lang="en-US" altLang="en-US" sz="3100" dirty="0">
              <a:solidFill>
                <a:srgbClr val="CC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“Big boy”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BMOC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Big Wheel”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“You are only young once, but you can stay immature indefinitely”  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1 Co.3:1-9</a:t>
            </a:r>
            <a:r>
              <a:rPr lang="en-US" altLang="en-US" sz="3000" dirty="0">
                <a:solidFill>
                  <a:srgbClr val="FFFFCC"/>
                </a:solidFill>
              </a:rPr>
              <a:t> 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After working with the Corinthians for years, Paul still has to talk to them like babies… </a:t>
            </a:r>
          </a:p>
        </p:txBody>
      </p:sp>
    </p:spTree>
    <p:extLst>
      <p:ext uri="{BB962C8B-B14F-4D97-AF65-F5344CB8AC3E}">
        <p14:creationId xmlns:p14="http://schemas.microsoft.com/office/powerpoint/2010/main" val="9082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9144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FFFF"/>
                </a:solidFill>
              </a:rPr>
              <a:t>What fills you with joy?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27983"/>
            <a:ext cx="8229600" cy="5410200"/>
          </a:xfrm>
        </p:spPr>
        <p:txBody>
          <a:bodyPr/>
          <a:lstStyle/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Prodigal son had everything he ever wanted </a:t>
            </a:r>
            <a:br>
              <a:rPr lang="en-US" altLang="en-US" sz="3000" dirty="0">
                <a:solidFill>
                  <a:srgbClr val="FFFFCC"/>
                </a:solidFill>
              </a:rPr>
            </a:br>
            <a:r>
              <a:rPr lang="en-US" altLang="en-US" sz="3000" dirty="0">
                <a:solidFill>
                  <a:srgbClr val="FFFFCC"/>
                </a:solidFill>
              </a:rPr>
              <a:t>. . .   Lost it</a:t>
            </a:r>
          </a:p>
          <a:p>
            <a:pPr marL="227013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Older brother had everything . . . </a:t>
            </a:r>
          </a:p>
          <a:p>
            <a:pPr marL="627063" lvl="1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May as well have lost it</a:t>
            </a:r>
          </a:p>
          <a:p>
            <a:pPr marL="627063" lvl="1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Miserable in sin, jealousy, self-righteous-ness as younger brother had been</a:t>
            </a:r>
          </a:p>
        </p:txBody>
      </p:sp>
    </p:spTree>
    <p:extLst>
      <p:ext uri="{BB962C8B-B14F-4D97-AF65-F5344CB8AC3E}">
        <p14:creationId xmlns:p14="http://schemas.microsoft.com/office/powerpoint/2010/main" val="14747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6C391-BB69-5344-9B83-EE80A0FE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90" y="874333"/>
            <a:ext cx="6183021" cy="612743"/>
          </a:xfrm>
          <a:ln>
            <a:solidFill>
              <a:srgbClr val="CCFFCC"/>
            </a:solidFill>
          </a:ln>
        </p:spPr>
        <p:txBody>
          <a:bodyPr anchor="ctr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. Abound in Whatever They Do, 1:9-11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1E0A2-F4EF-5B53-BEE9-2F96015A2280}"/>
              </a:ext>
            </a:extLst>
          </p:cNvPr>
          <p:cNvSpPr/>
          <p:nvPr/>
        </p:nvSpPr>
        <p:spPr>
          <a:xfrm>
            <a:off x="1470584" y="179107"/>
            <a:ext cx="6212263" cy="612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The mature. . . (Philippians)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4CE6454-A5BE-0D0A-7CA0-F54BBF1FA352}"/>
              </a:ext>
            </a:extLst>
          </p:cNvPr>
          <p:cNvSpPr txBox="1">
            <a:spLocks/>
          </p:cNvSpPr>
          <p:nvPr/>
        </p:nvSpPr>
        <p:spPr bwMode="auto">
          <a:xfrm>
            <a:off x="458768" y="4778600"/>
            <a:ext cx="8229600" cy="1086439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3100" dirty="0">
                <a:solidFill>
                  <a:srgbClr val="CCFF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</a:t>
            </a:r>
            <a:r>
              <a:rPr lang="en-US" sz="3100" dirty="0">
                <a:solidFill>
                  <a:srgbClr val="CCFFCC"/>
                </a:solidFill>
              </a:rPr>
              <a:t>.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ECFF"/>
                </a:solidFill>
              </a:rPr>
              <a:t>They Never Quit, </a:t>
            </a:r>
            <a:r>
              <a:rPr lang="en-US" dirty="0">
                <a:solidFill>
                  <a:schemeClr val="bg1"/>
                </a:solidFill>
              </a:rPr>
              <a:t>3:12-14; 4:13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8B0478F-73BD-DC48-BE66-6BEAB8FB8C66}"/>
              </a:ext>
            </a:extLst>
          </p:cNvPr>
          <p:cNvSpPr txBox="1">
            <a:spLocks/>
          </p:cNvSpPr>
          <p:nvPr/>
        </p:nvSpPr>
        <p:spPr bwMode="auto">
          <a:xfrm>
            <a:off x="1482058" y="1648902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200" dirty="0">
                <a:solidFill>
                  <a:schemeClr val="bg1"/>
                </a:solidFill>
              </a:rPr>
              <a:t>. They Have a Goal, 1:12-24, 20-21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3C572F-EA84-FD3E-8627-E74096BDFB1B}"/>
              </a:ext>
            </a:extLst>
          </p:cNvPr>
          <p:cNvSpPr txBox="1">
            <a:spLocks/>
          </p:cNvSpPr>
          <p:nvPr/>
        </p:nvSpPr>
        <p:spPr bwMode="auto">
          <a:xfrm>
            <a:off x="1483626" y="2432903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en-US" sz="2200" dirty="0">
                <a:solidFill>
                  <a:schemeClr val="bg1"/>
                </a:solidFill>
              </a:rPr>
              <a:t>. They Are God-Sufficient, 2:12-13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83308D0-C2AE-92F1-222C-53C9C1DA8A40}"/>
              </a:ext>
            </a:extLst>
          </p:cNvPr>
          <p:cNvSpPr txBox="1">
            <a:spLocks/>
          </p:cNvSpPr>
          <p:nvPr/>
        </p:nvSpPr>
        <p:spPr bwMode="auto">
          <a:xfrm>
            <a:off x="1485194" y="3216900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lang="en-US" sz="2200" dirty="0">
                <a:solidFill>
                  <a:schemeClr val="bg1"/>
                </a:solidFill>
              </a:rPr>
              <a:t>. They Are Concerned About Others,  2:14-18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33C6F90-53A2-4E84-7BE1-CC609B95C7E4}"/>
              </a:ext>
            </a:extLst>
          </p:cNvPr>
          <p:cNvSpPr txBox="1">
            <a:spLocks/>
          </p:cNvSpPr>
          <p:nvPr/>
        </p:nvSpPr>
        <p:spPr bwMode="auto">
          <a:xfrm>
            <a:off x="1486762" y="4010323"/>
            <a:ext cx="6183021" cy="612743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sz="2200" dirty="0">
                <a:solidFill>
                  <a:schemeClr val="bg1"/>
                </a:solidFill>
              </a:rPr>
              <a:t>. They Rejoice in the Lord, 23:1</a:t>
            </a:r>
          </a:p>
        </p:txBody>
      </p:sp>
    </p:spTree>
    <p:extLst>
      <p:ext uri="{BB962C8B-B14F-4D97-AF65-F5344CB8AC3E}">
        <p14:creationId xmlns:p14="http://schemas.microsoft.com/office/powerpoint/2010/main" val="239601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35"/>
            <a:ext cx="8229600" cy="6421228"/>
          </a:xfrm>
        </p:spPr>
        <p:txBody>
          <a:bodyPr/>
          <a:lstStyle/>
          <a:p>
            <a:pPr marL="227013" indent="-2270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Paul never thought of retiring from serving God; never rested on past successes; never let discouragement defeat him  </a:t>
            </a:r>
          </a:p>
          <a:p>
            <a:pPr marL="227013" indent="-2270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What he has gained was only a motivation to further progress </a:t>
            </a:r>
          </a:p>
          <a:p>
            <a:pPr marL="339725" indent="-339725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1. </a:t>
            </a:r>
            <a:r>
              <a:rPr lang="en-US" altLang="en-US" sz="3000" dirty="0">
                <a:solidFill>
                  <a:srgbClr val="CCFFFF"/>
                </a:solidFill>
              </a:rPr>
              <a:t>God can use a slave-baby to lead Israel out of Egypt… </a:t>
            </a:r>
          </a:p>
          <a:p>
            <a:pPr marL="339725" indent="-339725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2. </a:t>
            </a:r>
            <a:r>
              <a:rPr lang="en-US" altLang="en-US" sz="3000" dirty="0">
                <a:solidFill>
                  <a:srgbClr val="CCFFFF"/>
                </a:solidFill>
              </a:rPr>
              <a:t>…shepherd boy to slay Goliath</a:t>
            </a:r>
          </a:p>
          <a:p>
            <a:pPr marL="339725" indent="-339725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3. </a:t>
            </a:r>
            <a:r>
              <a:rPr lang="en-US" altLang="en-US" sz="3000" dirty="0">
                <a:solidFill>
                  <a:srgbClr val="CCFFFF"/>
                </a:solidFill>
              </a:rPr>
              <a:t>…Saul the persecutor can become an apostle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4. </a:t>
            </a:r>
            <a:r>
              <a:rPr lang="en-US" altLang="en-US" sz="3000" dirty="0">
                <a:solidFill>
                  <a:schemeClr val="bg1"/>
                </a:solidFill>
              </a:rPr>
              <a:t>What about us?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Gal.6:9  </a:t>
            </a:r>
          </a:p>
        </p:txBody>
      </p:sp>
    </p:spTree>
    <p:extLst>
      <p:ext uri="{BB962C8B-B14F-4D97-AF65-F5344CB8AC3E}">
        <p14:creationId xmlns:p14="http://schemas.microsoft.com/office/powerpoint/2010/main" val="40573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35"/>
            <a:ext cx="8229600" cy="6421228"/>
          </a:xfrm>
        </p:spPr>
        <p:txBody>
          <a:bodyPr/>
          <a:lstStyle/>
          <a:p>
            <a:pPr marL="227013" indent="-2270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“Maturity comes from obedience, not </a:t>
            </a:r>
            <a:r>
              <a:rPr lang="en-US" altLang="en-US" sz="3000" dirty="0" err="1">
                <a:solidFill>
                  <a:srgbClr val="FFFFCC"/>
                </a:solidFill>
              </a:rPr>
              <a:t>neces-sarily</a:t>
            </a:r>
            <a:r>
              <a:rPr lang="en-US" altLang="en-US" sz="3000" dirty="0">
                <a:solidFill>
                  <a:srgbClr val="FFFFCC"/>
                </a:solidFill>
              </a:rPr>
              <a:t> from age” </a:t>
            </a:r>
            <a:r>
              <a:rPr lang="en-US" altLang="en-US" sz="2000" dirty="0">
                <a:solidFill>
                  <a:schemeClr val="bg1"/>
                </a:solidFill>
              </a:rPr>
              <a:t>– Ravenhill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marL="227013" indent="-2270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“A sign of wisdom and maturity is when you come to terms with the realization that your decisions cause your rewards and </a:t>
            </a:r>
            <a:r>
              <a:rPr lang="en-US" altLang="en-US" sz="3000" dirty="0" err="1">
                <a:solidFill>
                  <a:srgbClr val="FFFFCC"/>
                </a:solidFill>
              </a:rPr>
              <a:t>conse-quences</a:t>
            </a:r>
            <a:r>
              <a:rPr lang="en-US" altLang="en-US" sz="3000" dirty="0">
                <a:solidFill>
                  <a:srgbClr val="FFFFCC"/>
                </a:solidFill>
              </a:rPr>
              <a:t>.  You are responsible for your life, and your ultimate success depends on the choices you make” </a:t>
            </a:r>
            <a:r>
              <a:rPr lang="en-US" altLang="en-US" sz="2000" dirty="0">
                <a:solidFill>
                  <a:schemeClr val="bg1"/>
                </a:solidFill>
              </a:rPr>
              <a:t>– </a:t>
            </a:r>
            <a:r>
              <a:rPr lang="en-US" altLang="en-US" sz="2000" dirty="0" err="1">
                <a:solidFill>
                  <a:schemeClr val="bg1"/>
                </a:solidFill>
              </a:rPr>
              <a:t>Waitley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NT speaks fervently about spiritual maturity</a:t>
            </a:r>
            <a:endParaRPr lang="en-US" altLang="en-US" sz="3100" dirty="0">
              <a:solidFill>
                <a:srgbClr val="CC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1 Co.14</a:t>
            </a:r>
            <a:r>
              <a:rPr lang="en-US" altLang="en-US" sz="3000" baseline="30000" dirty="0">
                <a:solidFill>
                  <a:schemeClr val="bg1"/>
                </a:solidFill>
              </a:rPr>
              <a:t>20</a:t>
            </a:r>
            <a:r>
              <a:rPr lang="en-US" altLang="en-US" sz="3000" dirty="0">
                <a:solidFill>
                  <a:schemeClr val="bg1"/>
                </a:solidFill>
              </a:rPr>
              <a:t>  </a:t>
            </a:r>
            <a:r>
              <a:rPr lang="en-US" altLang="en-US" sz="3000" dirty="0">
                <a:solidFill>
                  <a:srgbClr val="FFFFCC"/>
                </a:solidFill>
              </a:rPr>
              <a:t>Brethren, do not be children in understanding; however, in malice be babes, but in understanding be mature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Col.1</a:t>
            </a:r>
            <a:r>
              <a:rPr lang="en-US" altLang="en-US" sz="3000" baseline="30000" dirty="0">
                <a:solidFill>
                  <a:schemeClr val="bg1"/>
                </a:solidFill>
              </a:rPr>
              <a:t>22</a:t>
            </a:r>
            <a:r>
              <a:rPr lang="en-US" altLang="en-US" sz="3000" dirty="0">
                <a:solidFill>
                  <a:schemeClr val="bg1"/>
                </a:solidFill>
              </a:rPr>
              <a:t>…(Christ reconciled…) to present you holy, and blameless, and above reproach in His sight... </a:t>
            </a:r>
            <a:r>
              <a:rPr lang="en-US" altLang="en-US" sz="3000" baseline="30000" dirty="0">
                <a:solidFill>
                  <a:schemeClr val="bg1"/>
                </a:solidFill>
              </a:rPr>
              <a:t>28</a:t>
            </a:r>
            <a:r>
              <a:rPr lang="en-US" altLang="en-US" sz="3000" dirty="0">
                <a:solidFill>
                  <a:schemeClr val="bg1"/>
                </a:solidFill>
              </a:rPr>
              <a:t> Him we preach, warning every man and teaching every man in all wisdom, that we may present every man perfect in Christ Jesus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B754FD-C0B1-CAA8-0555-D7D5B2BCE208}"/>
              </a:ext>
            </a:extLst>
          </p:cNvPr>
          <p:cNvSpPr/>
          <p:nvPr/>
        </p:nvSpPr>
        <p:spPr>
          <a:xfrm>
            <a:off x="6504495" y="3261675"/>
            <a:ext cx="942680" cy="395926"/>
          </a:xfrm>
          <a:prstGeom prst="rect">
            <a:avLst/>
          </a:prstGeom>
          <a:solidFill>
            <a:srgbClr val="CCFFFF">
              <a:alpha val="3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25B4C-845E-CBEC-0EB8-18D92DED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13" y="3696112"/>
            <a:ext cx="957155" cy="408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930A9-220D-0F08-FDF4-5BE773D9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792" y="4159603"/>
            <a:ext cx="957155" cy="4084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10EB5F9-F3DE-3CBE-065F-27FED2EA336B}"/>
              </a:ext>
            </a:extLst>
          </p:cNvPr>
          <p:cNvSpPr/>
          <p:nvPr/>
        </p:nvSpPr>
        <p:spPr>
          <a:xfrm>
            <a:off x="4643986" y="4111684"/>
            <a:ext cx="1439730" cy="484667"/>
          </a:xfrm>
          <a:prstGeom prst="ellipse">
            <a:avLst/>
          </a:prstGeom>
          <a:solidFill>
            <a:srgbClr val="FFFF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1008669"/>
          </a:xfrm>
        </p:spPr>
        <p:txBody>
          <a:bodyPr/>
          <a:lstStyle/>
          <a:p>
            <a:r>
              <a:rPr lang="en-US" altLang="en-US" sz="3100" dirty="0">
                <a:solidFill>
                  <a:srgbClr val="FFC000"/>
                </a:solidFill>
              </a:rPr>
              <a:t>Immaturity at “Corinth” makes us</a:t>
            </a:r>
            <a:br>
              <a:rPr lang="en-US" altLang="en-US" sz="3100" dirty="0">
                <a:solidFill>
                  <a:srgbClr val="FFC000"/>
                </a:solidFill>
              </a:rPr>
            </a:br>
            <a:r>
              <a:rPr lang="en-US" altLang="en-US" sz="3100" dirty="0">
                <a:solidFill>
                  <a:srgbClr val="FFC000"/>
                </a:solidFill>
              </a:rPr>
              <a:t>appreciate mature Christians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008669"/>
            <a:ext cx="8610599" cy="565608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90BF38-DB41-E2F5-71E7-1760782C1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99" y="999241"/>
            <a:ext cx="6011019" cy="56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6C391-BB69-5344-9B83-EE80A0FE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3186"/>
            <a:ext cx="8229600" cy="1086439"/>
          </a:xfrm>
          <a:ln>
            <a:solidFill>
              <a:srgbClr val="FFFF00"/>
            </a:solidFill>
          </a:ln>
        </p:spPr>
        <p:txBody>
          <a:bodyPr anchor="ctr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100" dirty="0">
                <a:solidFill>
                  <a:srgbClr val="CCFF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3100" dirty="0">
                <a:solidFill>
                  <a:srgbClr val="CCFFCC"/>
                </a:solidFill>
              </a:rPr>
              <a:t>.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ECFF"/>
                </a:solidFill>
              </a:rPr>
              <a:t>Abound in Whatever They Do, </a:t>
            </a:r>
            <a:r>
              <a:rPr lang="en-US" dirty="0">
                <a:solidFill>
                  <a:schemeClr val="bg1"/>
                </a:solidFill>
              </a:rPr>
              <a:t>1:9-11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1E0A2-F4EF-5B53-BEE9-2F96015A2280}"/>
              </a:ext>
            </a:extLst>
          </p:cNvPr>
          <p:cNvSpPr/>
          <p:nvPr/>
        </p:nvSpPr>
        <p:spPr>
          <a:xfrm>
            <a:off x="1470584" y="226239"/>
            <a:ext cx="6212263" cy="612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The mature. . . (Philippians)</a:t>
            </a:r>
          </a:p>
        </p:txBody>
      </p:sp>
    </p:spTree>
    <p:extLst>
      <p:ext uri="{BB962C8B-B14F-4D97-AF65-F5344CB8AC3E}">
        <p14:creationId xmlns:p14="http://schemas.microsoft.com/office/powerpoint/2010/main" val="28016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791853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9: </a:t>
            </a:r>
            <a:r>
              <a:rPr lang="en-US" altLang="en-US" sz="3100" dirty="0">
                <a:solidFill>
                  <a:srgbClr val="CCFFFF"/>
                </a:solidFill>
              </a:rPr>
              <a:t>love … more and more abound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735287"/>
            <a:ext cx="8610599" cy="5553173"/>
          </a:xfrm>
        </p:spPr>
        <p:txBody>
          <a:bodyPr/>
          <a:lstStyle/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Never satisfied with present level of growth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Ro.13:10, </a:t>
            </a:r>
            <a:r>
              <a:rPr lang="en-US" altLang="en-US" sz="3000" dirty="0">
                <a:solidFill>
                  <a:srgbClr val="FFFFCC"/>
                </a:solidFill>
              </a:rPr>
              <a:t>love is the fulfillment of the law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Gal.6:10, </a:t>
            </a:r>
            <a:r>
              <a:rPr lang="en-US" altLang="en-US" sz="3000" dirty="0">
                <a:solidFill>
                  <a:srgbClr val="FFFFCC"/>
                </a:solidFill>
              </a:rPr>
              <a:t>do good to all, especially to those who are of the household of faith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7DCF-39D6-23C6-BA1E-C401F99BA0DD}"/>
              </a:ext>
            </a:extLst>
          </p:cNvPr>
          <p:cNvSpPr/>
          <p:nvPr/>
        </p:nvSpPr>
        <p:spPr>
          <a:xfrm>
            <a:off x="1213491" y="3223969"/>
            <a:ext cx="6723884" cy="122548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CCFFCC"/>
                </a:solidFill>
              </a:rPr>
              <a:t>The mature don’t look for excuses</a:t>
            </a:r>
            <a:br>
              <a:rPr lang="en-US" sz="3100" dirty="0">
                <a:solidFill>
                  <a:srgbClr val="CCFFCC"/>
                </a:solidFill>
              </a:rPr>
            </a:br>
            <a:r>
              <a:rPr lang="en-US" sz="3100" dirty="0">
                <a:solidFill>
                  <a:srgbClr val="CCFFCC"/>
                </a:solidFill>
              </a:rPr>
              <a:t>to lose, but for ways to win</a:t>
            </a:r>
          </a:p>
        </p:txBody>
      </p:sp>
    </p:spTree>
    <p:extLst>
      <p:ext uri="{BB962C8B-B14F-4D97-AF65-F5344CB8AC3E}">
        <p14:creationId xmlns:p14="http://schemas.microsoft.com/office/powerpoint/2010/main" val="14164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791853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9: </a:t>
            </a:r>
            <a:r>
              <a:rPr lang="en-US" altLang="en-US" sz="3100" dirty="0">
                <a:solidFill>
                  <a:srgbClr val="CCFFFF"/>
                </a:solidFill>
              </a:rPr>
              <a:t>knowledge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69298"/>
            <a:ext cx="8610599" cy="5759783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Do we care about spiritual growth? 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9: </a:t>
            </a:r>
            <a:r>
              <a:rPr lang="en-US" altLang="en-US" sz="3100" dirty="0">
                <a:solidFill>
                  <a:srgbClr val="CCFFFF"/>
                </a:solidFill>
              </a:rPr>
              <a:t>discernment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Insight, judgment   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This is application of truth to life </a:t>
            </a:r>
            <a:r>
              <a:rPr lang="en-US" altLang="en-US" sz="2400" dirty="0">
                <a:solidFill>
                  <a:schemeClr val="bg1"/>
                </a:solidFill>
              </a:rPr>
              <a:t>– Lightfoot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Prov.23:12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Commit to Bible . . 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Reading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Study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Teaching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Obedience 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FFFFCC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791853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10-11: </a:t>
            </a:r>
            <a:r>
              <a:rPr lang="en-US" altLang="en-US" sz="3100" dirty="0">
                <a:solidFill>
                  <a:srgbClr val="CCFFFF"/>
                </a:solidFill>
              </a:rPr>
              <a:t>results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41017"/>
            <a:ext cx="8610599" cy="5759783"/>
          </a:xfrm>
        </p:spPr>
        <p:txBody>
          <a:bodyPr/>
          <a:lstStyle/>
          <a:p>
            <a:pPr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Approve things that are excellent </a:t>
            </a:r>
            <a:r>
              <a:rPr lang="en-US" altLang="en-US" sz="3000" dirty="0">
                <a:solidFill>
                  <a:schemeClr val="bg1"/>
                </a:solidFill>
              </a:rPr>
              <a:t>(superior to, best)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Sincere: </a:t>
            </a:r>
            <a:r>
              <a:rPr lang="en-US" altLang="en-US" sz="3000" dirty="0">
                <a:solidFill>
                  <a:schemeClr val="bg1"/>
                </a:solidFill>
              </a:rPr>
              <a:t>without hidden motives or pretense, pure.   </a:t>
            </a:r>
            <a:r>
              <a:rPr lang="en-US" altLang="en-US" sz="3000" dirty="0" err="1">
                <a:solidFill>
                  <a:schemeClr val="bg1"/>
                </a:solidFill>
              </a:rPr>
              <a:t>Sin</a:t>
            </a:r>
            <a:r>
              <a:rPr lang="en-US" altLang="en-US" sz="2400" dirty="0" err="1">
                <a:solidFill>
                  <a:srgbClr val="CCFFCC"/>
                </a:solidFill>
              </a:rPr>
              <a:t>▪</a:t>
            </a:r>
            <a:r>
              <a:rPr lang="en-US" altLang="en-US" sz="3000" dirty="0" err="1">
                <a:solidFill>
                  <a:schemeClr val="bg1"/>
                </a:solidFill>
              </a:rPr>
              <a:t>cere</a:t>
            </a:r>
            <a:r>
              <a:rPr lang="en-US" altLang="en-US" sz="3000" dirty="0">
                <a:solidFill>
                  <a:schemeClr val="bg1"/>
                </a:solidFill>
              </a:rPr>
              <a:t> – 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Sine </a:t>
            </a:r>
            <a:r>
              <a:rPr lang="en-US" altLang="en-US" sz="3000" dirty="0" err="1">
                <a:solidFill>
                  <a:schemeClr val="bg1"/>
                </a:solidFill>
              </a:rPr>
              <a:t>cera</a:t>
            </a:r>
            <a:r>
              <a:rPr lang="en-US" altLang="en-US" sz="3000" dirty="0">
                <a:solidFill>
                  <a:schemeClr val="bg1"/>
                </a:solidFill>
              </a:rPr>
              <a:t> – without wax</a:t>
            </a:r>
          </a:p>
          <a:p>
            <a:pPr lvl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Tested by sunlight.   Ep.5:13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2BBD00-F796-91A2-1C6C-E6BB6E4681CB}"/>
              </a:ext>
            </a:extLst>
          </p:cNvPr>
          <p:cNvSpPr/>
          <p:nvPr/>
        </p:nvSpPr>
        <p:spPr>
          <a:xfrm>
            <a:off x="933259" y="1819374"/>
            <a:ext cx="7286918" cy="111236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CFFCC"/>
                </a:solidFill>
              </a:rPr>
              <a:t>We need discernment in what we see . . . what we hear . . . what we believe</a:t>
            </a:r>
          </a:p>
        </p:txBody>
      </p:sp>
    </p:spTree>
    <p:extLst>
      <p:ext uri="{BB962C8B-B14F-4D97-AF65-F5344CB8AC3E}">
        <p14:creationId xmlns:p14="http://schemas.microsoft.com/office/powerpoint/2010/main" val="38812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-1"/>
            <a:ext cx="8610600" cy="791853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10-11: </a:t>
            </a:r>
            <a:r>
              <a:rPr lang="en-US" altLang="en-US" sz="3100" dirty="0">
                <a:solidFill>
                  <a:srgbClr val="CCFFFF"/>
                </a:solidFill>
              </a:rPr>
              <a:t>results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41017"/>
            <a:ext cx="8610599" cy="5759783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CC"/>
                </a:solidFill>
              </a:rPr>
              <a:t>Approve things that are excellent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CC"/>
                </a:solidFill>
              </a:rPr>
              <a:t>Sincere </a:t>
            </a:r>
          </a:p>
          <a:p>
            <a:pPr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Without offense: </a:t>
            </a:r>
            <a:r>
              <a:rPr lang="en-US" altLang="en-US" sz="3000" dirty="0">
                <a:solidFill>
                  <a:schemeClr val="bg1"/>
                </a:solidFill>
              </a:rPr>
              <a:t>blameless; clear conscience 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Do not stumble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Do not cause others to stumble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</a:rPr>
              <a:t>Filled with fruit of righteousness:</a:t>
            </a:r>
            <a:r>
              <a:rPr lang="en-US" altLang="en-US" sz="3100" dirty="0">
                <a:solidFill>
                  <a:schemeClr val="bg1"/>
                </a:solidFill>
              </a:rPr>
              <a:t> make full, 22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737</TotalTime>
  <Words>1151</Words>
  <Application>Microsoft Office PowerPoint</Application>
  <PresentationFormat>On-screen Show (4:3)</PresentationFormat>
  <Paragraphs>145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Verdana</vt:lpstr>
      <vt:lpstr>Default Design</vt:lpstr>
      <vt:lpstr>PowerPoint Presentation</vt:lpstr>
      <vt:lpstr>A child’s greatest desire…</vt:lpstr>
      <vt:lpstr>NT speaks fervently about spiritual maturity</vt:lpstr>
      <vt:lpstr>Immaturity at “Corinth” makes us appreciate mature Christians</vt:lpstr>
      <vt:lpstr>PowerPoint Presentation</vt:lpstr>
      <vt:lpstr>9: love … more and more abound</vt:lpstr>
      <vt:lpstr>9: knowledge</vt:lpstr>
      <vt:lpstr>10-11: results</vt:lpstr>
      <vt:lpstr>10-11: results</vt:lpstr>
      <vt:lpstr>PowerPoint Presentation</vt:lpstr>
      <vt:lpstr>Ph.1:12-14 … 20-21 … 2:1-5 –   Willing to suffer imprisonment for gospel</vt:lpstr>
      <vt:lpstr>Some have no spiritual goal; never reach spiritual maturity</vt:lpstr>
      <vt:lpstr>Some have minimal goals; do as little as possible…still saved?</vt:lpstr>
      <vt:lpstr>PowerPoint Presentation</vt:lpstr>
      <vt:lpstr>Determined to obey God whether Paul was there or not</vt:lpstr>
      <vt:lpstr>PowerPoint Presentation</vt:lpstr>
      <vt:lpstr>Ph.2:14-18</vt:lpstr>
      <vt:lpstr>PowerPoint Presentation</vt:lpstr>
      <vt:lpstr>What fills you with joy?</vt:lpstr>
      <vt:lpstr>What fills you with joy?</vt:lpstr>
      <vt:lpstr>PowerPoint Presentation</vt:lpstr>
      <vt:lpstr>PowerPoint Presentation</vt:lpstr>
      <vt:lpstr>PowerPoint Presentation</vt:lpstr>
    </vt:vector>
  </TitlesOfParts>
  <Company>Duggin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10</cp:revision>
  <dcterms:created xsi:type="dcterms:W3CDTF">2011-08-18T15:42:19Z</dcterms:created>
  <dcterms:modified xsi:type="dcterms:W3CDTF">2023-11-04T01:51:22Z</dcterms:modified>
</cp:coreProperties>
</file>