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9"/>
  </p:notesMasterIdLst>
  <p:sldIdLst>
    <p:sldId id="305" r:id="rId2"/>
    <p:sldId id="447" r:id="rId3"/>
    <p:sldId id="537" r:id="rId4"/>
    <p:sldId id="538" r:id="rId5"/>
    <p:sldId id="539" r:id="rId6"/>
    <p:sldId id="501" r:id="rId7"/>
    <p:sldId id="521" r:id="rId8"/>
    <p:sldId id="540" r:id="rId9"/>
    <p:sldId id="541" r:id="rId10"/>
    <p:sldId id="542" r:id="rId11"/>
    <p:sldId id="543" r:id="rId12"/>
    <p:sldId id="544" r:id="rId13"/>
    <p:sldId id="545" r:id="rId14"/>
    <p:sldId id="535" r:id="rId15"/>
    <p:sldId id="546" r:id="rId16"/>
    <p:sldId id="547" r:id="rId17"/>
    <p:sldId id="548" r:id="rId18"/>
    <p:sldId id="549" r:id="rId19"/>
    <p:sldId id="525" r:id="rId20"/>
    <p:sldId id="556" r:id="rId21"/>
    <p:sldId id="550" r:id="rId22"/>
    <p:sldId id="555" r:id="rId23"/>
    <p:sldId id="551" r:id="rId24"/>
    <p:sldId id="552" r:id="rId25"/>
    <p:sldId id="553" r:id="rId26"/>
    <p:sldId id="554" r:id="rId27"/>
    <p:sldId id="522"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FFFF"/>
    <a:srgbClr val="FFFFCC"/>
    <a:srgbClr val="FFFF99"/>
    <a:srgbClr val="99FFCC"/>
    <a:srgbClr val="CCECFF"/>
    <a:srgbClr val="A50021"/>
    <a:srgbClr val="CC0066"/>
    <a:srgbClr val="80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E36DE6-97C2-43F2-BC94-79D24BBF3253}" v="344" dt="2023-11-12T21:02:30.2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94" d="100"/>
          <a:sy n="94" d="100"/>
        </p:scale>
        <p:origin x="1138"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60067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7243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60754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301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04201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28083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52973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242462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27668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60002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71979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56357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50493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90524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096626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10775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24928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731235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48559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63807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03298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61884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70364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63360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44347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44366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140953" y="1155569"/>
            <a:ext cx="4866266" cy="1163425"/>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800" dirty="0">
                <a:solidFill>
                  <a:srgbClr val="CCFFFF"/>
                </a:solidFill>
                <a:latin typeface="Arial"/>
              </a:rPr>
              <a:t>Crowns </a:t>
            </a:r>
            <a:r>
              <a:rPr lang="en-US" sz="3200" dirty="0">
                <a:solidFill>
                  <a:schemeClr val="bg1"/>
                </a:solidFill>
                <a:latin typeface="Times New Roman" panose="02020603050405020304" pitchFamily="18" charset="0"/>
                <a:cs typeface="Times New Roman" panose="02020603050405020304" pitchFamily="18" charset="0"/>
              </a:rPr>
              <a:t>(II)</a:t>
            </a:r>
            <a:endParaRPr kumimoji="0" lang="en-US" sz="30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Rv.1:5</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29238"/>
            <a:ext cx="8610599" cy="5791200"/>
          </a:xfrm>
        </p:spPr>
        <p:txBody>
          <a:bodyPr/>
          <a:lstStyle/>
          <a:p>
            <a:pPr marL="0" indent="0">
              <a:spcAft>
                <a:spcPts val="0"/>
              </a:spcAft>
              <a:buNone/>
            </a:pPr>
            <a:r>
              <a:rPr lang="en-US" altLang="en-US" sz="3000" dirty="0">
                <a:solidFill>
                  <a:srgbClr val="FFFF99"/>
                </a:solidFill>
              </a:rPr>
              <a:t>Jesus Christ, the faithful witness, the firstborn from the dead, and the ruler over the kings of the earth</a:t>
            </a:r>
          </a:p>
          <a:p>
            <a:pPr marL="339725" indent="-339725" algn="ctr">
              <a:spcAft>
                <a:spcPts val="0"/>
              </a:spcAft>
              <a:buNone/>
            </a:pPr>
            <a:r>
              <a:rPr lang="en-US" altLang="en-US" dirty="0">
                <a:solidFill>
                  <a:schemeClr val="bg1"/>
                </a:solidFill>
              </a:rPr>
              <a:t>Rv.19, the Ruler</a:t>
            </a:r>
          </a:p>
          <a:p>
            <a:pPr marL="519113" indent="-519113">
              <a:spcAft>
                <a:spcPts val="600"/>
              </a:spcAft>
              <a:buNone/>
            </a:pPr>
            <a:r>
              <a:rPr lang="en-US" altLang="en-US" sz="2400" dirty="0">
                <a:solidFill>
                  <a:schemeClr val="bg1"/>
                </a:solidFill>
              </a:rPr>
              <a:t>11:</a:t>
            </a:r>
            <a:r>
              <a:rPr lang="en-US" altLang="en-US" sz="3000" dirty="0">
                <a:solidFill>
                  <a:srgbClr val="CCFFCC"/>
                </a:solidFill>
              </a:rPr>
              <a:t> </a:t>
            </a:r>
            <a:r>
              <a:rPr lang="en-US" altLang="en-US" sz="3000" dirty="0">
                <a:solidFill>
                  <a:srgbClr val="FFFF99"/>
                </a:solidFill>
              </a:rPr>
              <a:t>Faithful and True…</a:t>
            </a:r>
            <a:r>
              <a:rPr lang="en-US" altLang="en-US" sz="3000" dirty="0">
                <a:solidFill>
                  <a:srgbClr val="CCFFCC"/>
                </a:solidFill>
              </a:rPr>
              <a:t>in righteousness, judges /  makes war. </a:t>
            </a:r>
          </a:p>
          <a:p>
            <a:pPr marL="519113" indent="-519113">
              <a:spcAft>
                <a:spcPts val="0"/>
              </a:spcAft>
              <a:buNone/>
            </a:pPr>
            <a:r>
              <a:rPr lang="en-US" altLang="en-US" sz="2400" dirty="0">
                <a:solidFill>
                  <a:schemeClr val="bg1"/>
                </a:solidFill>
              </a:rPr>
              <a:t>12: </a:t>
            </a:r>
            <a:r>
              <a:rPr lang="en-US" altLang="en-US" sz="3000" dirty="0">
                <a:solidFill>
                  <a:srgbClr val="FFFF99"/>
                </a:solidFill>
              </a:rPr>
              <a:t>Eyes: flame of fire.   </a:t>
            </a:r>
            <a:r>
              <a:rPr lang="en-US" altLang="en-US" sz="3000" dirty="0">
                <a:solidFill>
                  <a:srgbClr val="CCFFCC"/>
                </a:solidFill>
              </a:rPr>
              <a:t>Head:  many crowns [unlimited sovereignty]. </a:t>
            </a:r>
          </a:p>
          <a:p>
            <a:pPr marL="631825" indent="-461963">
              <a:spcAft>
                <a:spcPts val="0"/>
              </a:spcAft>
              <a:buNone/>
            </a:pPr>
            <a:r>
              <a:rPr lang="en-US" altLang="en-US" sz="3000" dirty="0">
                <a:solidFill>
                  <a:srgbClr val="CCFFCC"/>
                </a:solidFill>
              </a:rPr>
              <a:t>	</a:t>
            </a:r>
            <a:r>
              <a:rPr lang="en-US" altLang="en-US" sz="3000" dirty="0">
                <a:solidFill>
                  <a:srgbClr val="FFFF99"/>
                </a:solidFill>
              </a:rPr>
              <a:t>Name written…  Only deity can understand mystery of His being,</a:t>
            </a:r>
            <a:r>
              <a:rPr lang="en-US" altLang="en-US" sz="3000" dirty="0">
                <a:solidFill>
                  <a:srgbClr val="CCFFCC"/>
                </a:solidFill>
              </a:rPr>
              <a:t> </a:t>
            </a:r>
            <a:r>
              <a:rPr lang="en-US" altLang="en-US" sz="3000" dirty="0">
                <a:solidFill>
                  <a:schemeClr val="bg1"/>
                </a:solidFill>
              </a:rPr>
              <a:t>Mt.11:27</a:t>
            </a:r>
          </a:p>
          <a:p>
            <a:pPr marL="339725" indent="-339725">
              <a:spcAft>
                <a:spcPts val="0"/>
              </a:spcAft>
              <a:buNone/>
            </a:pPr>
            <a:endParaRPr lang="en-US" altLang="en-US" sz="3000" dirty="0">
              <a:solidFill>
                <a:srgbClr val="CCFFCC"/>
              </a:solidFill>
            </a:endParaRPr>
          </a:p>
          <a:p>
            <a:pPr marL="339725" indent="-339725">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328975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Rv.19, the Ruler</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519113" indent="-519113">
              <a:spcAft>
                <a:spcPts val="0"/>
              </a:spcAft>
              <a:buNone/>
            </a:pPr>
            <a:r>
              <a:rPr lang="en-US" altLang="en-US" sz="2400" dirty="0">
                <a:solidFill>
                  <a:schemeClr val="bg1"/>
                </a:solidFill>
              </a:rPr>
              <a:t>13:</a:t>
            </a:r>
            <a:r>
              <a:rPr lang="en-US" altLang="en-US" sz="3000" dirty="0">
                <a:solidFill>
                  <a:srgbClr val="CCFFCC"/>
                </a:solidFill>
              </a:rPr>
              <a:t> </a:t>
            </a:r>
            <a:r>
              <a:rPr lang="en-US" altLang="en-US" sz="3000" dirty="0">
                <a:solidFill>
                  <a:srgbClr val="FFFF99"/>
                </a:solidFill>
              </a:rPr>
              <a:t>Clothed with robe dipped in blood  </a:t>
            </a:r>
          </a:p>
          <a:p>
            <a:pPr marL="519113" indent="-519113">
              <a:spcAft>
                <a:spcPts val="0"/>
              </a:spcAft>
              <a:buNone/>
            </a:pPr>
            <a:r>
              <a:rPr lang="en-US" altLang="en-US" sz="3000" dirty="0">
                <a:solidFill>
                  <a:srgbClr val="FFFF99"/>
                </a:solidFill>
              </a:rPr>
              <a:t>	</a:t>
            </a:r>
            <a:r>
              <a:rPr lang="en-US" altLang="en-US" sz="3000" dirty="0">
                <a:solidFill>
                  <a:srgbClr val="CCFFCC"/>
                </a:solidFill>
              </a:rPr>
              <a:t>His triumph </a:t>
            </a:r>
            <a:r>
              <a:rPr lang="en-US" altLang="en-US" sz="3000" dirty="0">
                <a:solidFill>
                  <a:srgbClr val="FFFF99"/>
                </a:solidFill>
              </a:rPr>
              <a:t>comes from shedding own blood, </a:t>
            </a:r>
            <a:r>
              <a:rPr lang="en-US" altLang="en-US" sz="3000" dirty="0">
                <a:solidFill>
                  <a:schemeClr val="bg1"/>
                </a:solidFill>
              </a:rPr>
              <a:t>5:6, 9  </a:t>
            </a:r>
          </a:p>
          <a:p>
            <a:pPr marL="519113" indent="-519113">
              <a:spcAft>
                <a:spcPts val="600"/>
              </a:spcAft>
              <a:buNone/>
            </a:pPr>
            <a:r>
              <a:rPr lang="en-US" altLang="en-US" sz="3000" dirty="0">
                <a:solidFill>
                  <a:srgbClr val="FFFF99"/>
                </a:solidFill>
              </a:rPr>
              <a:t>	</a:t>
            </a:r>
            <a:r>
              <a:rPr lang="en-US" altLang="en-US" sz="3000" dirty="0">
                <a:solidFill>
                  <a:srgbClr val="CCFFCC"/>
                </a:solidFill>
              </a:rPr>
              <a:t>His Name: ‘The Word of God’ </a:t>
            </a:r>
          </a:p>
          <a:p>
            <a:pPr marL="519113" indent="-519113">
              <a:spcAft>
                <a:spcPts val="600"/>
              </a:spcAft>
              <a:buNone/>
            </a:pPr>
            <a:r>
              <a:rPr lang="en-US" altLang="en-US" sz="2400" dirty="0">
                <a:solidFill>
                  <a:schemeClr val="bg1"/>
                </a:solidFill>
              </a:rPr>
              <a:t>14-15: </a:t>
            </a:r>
            <a:r>
              <a:rPr lang="en-US" altLang="en-US" sz="3000" dirty="0">
                <a:solidFill>
                  <a:srgbClr val="FFFF99"/>
                </a:solidFill>
              </a:rPr>
              <a:t>sharp sword, strikes nations; rules </a:t>
            </a:r>
          </a:p>
          <a:p>
            <a:pPr marL="519113" indent="-519113">
              <a:spcAft>
                <a:spcPts val="600"/>
              </a:spcAft>
              <a:buNone/>
            </a:pPr>
            <a:r>
              <a:rPr lang="en-US" altLang="en-US" sz="2400" dirty="0">
                <a:solidFill>
                  <a:schemeClr val="bg1"/>
                </a:solidFill>
              </a:rPr>
              <a:t>16:</a:t>
            </a:r>
            <a:r>
              <a:rPr lang="en-US" altLang="en-US" sz="3000" dirty="0">
                <a:solidFill>
                  <a:srgbClr val="FFFF99"/>
                </a:solidFill>
              </a:rPr>
              <a:t> robe and thigh: King of kings, Lord of lords.  </a:t>
            </a:r>
            <a:r>
              <a:rPr lang="en-US" altLang="en-US" sz="3000" dirty="0">
                <a:solidFill>
                  <a:srgbClr val="CCFFCC"/>
                </a:solidFill>
              </a:rPr>
              <a:t>Jesus rejected </a:t>
            </a:r>
            <a:r>
              <a:rPr lang="en-US" altLang="en-US" sz="3000" dirty="0" err="1">
                <a:solidFill>
                  <a:srgbClr val="CCFFCC"/>
                </a:solidFill>
              </a:rPr>
              <a:t>satan’s</a:t>
            </a:r>
            <a:r>
              <a:rPr lang="en-US" altLang="en-US" sz="3000" dirty="0">
                <a:solidFill>
                  <a:srgbClr val="CCFFCC"/>
                </a:solidFill>
              </a:rPr>
              <a:t> diadem </a:t>
            </a:r>
            <a:r>
              <a:rPr lang="en-US" altLang="en-US" sz="3000" dirty="0">
                <a:solidFill>
                  <a:schemeClr val="bg1"/>
                </a:solidFill>
              </a:rPr>
              <a:t>(Mt.4:9).   </a:t>
            </a:r>
            <a:r>
              <a:rPr lang="en-US" altLang="en-US" sz="3000" dirty="0">
                <a:solidFill>
                  <a:srgbClr val="CCFFCC"/>
                </a:solidFill>
              </a:rPr>
              <a:t>Now, universal sovereignty!</a:t>
            </a:r>
          </a:p>
          <a:p>
            <a:pPr marL="519113" indent="-519113">
              <a:spcAft>
                <a:spcPts val="0"/>
              </a:spcAft>
              <a:buNone/>
            </a:pPr>
            <a:r>
              <a:rPr lang="en-US" altLang="en-US" sz="2400" dirty="0">
                <a:solidFill>
                  <a:schemeClr val="bg1"/>
                </a:solidFill>
              </a:rPr>
              <a:t>17-18:</a:t>
            </a:r>
            <a:r>
              <a:rPr lang="en-US" altLang="en-US" sz="3000" dirty="0">
                <a:solidFill>
                  <a:srgbClr val="FFFF99"/>
                </a:solidFill>
              </a:rPr>
              <a:t> Come and get it!</a:t>
            </a:r>
            <a:endParaRPr lang="en-US" altLang="en-US" sz="3000" dirty="0">
              <a:solidFill>
                <a:srgbClr val="FFFF00"/>
              </a:solidFill>
            </a:endParaRPr>
          </a:p>
        </p:txBody>
      </p:sp>
    </p:spTree>
    <p:extLst>
      <p:ext uri="{BB962C8B-B14F-4D97-AF65-F5344CB8AC3E}">
        <p14:creationId xmlns:p14="http://schemas.microsoft.com/office/powerpoint/2010/main" val="240961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Rv.19, the Ruler</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519113" indent="-519113">
              <a:spcAft>
                <a:spcPts val="600"/>
              </a:spcAft>
              <a:buNone/>
            </a:pPr>
            <a:r>
              <a:rPr lang="en-US" altLang="en-US" sz="2400" dirty="0">
                <a:solidFill>
                  <a:schemeClr val="bg1"/>
                </a:solidFill>
              </a:rPr>
              <a:t>19:</a:t>
            </a:r>
            <a:r>
              <a:rPr lang="en-US" altLang="en-US" sz="3000" dirty="0">
                <a:solidFill>
                  <a:srgbClr val="CCFFCC"/>
                </a:solidFill>
              </a:rPr>
              <a:t> </a:t>
            </a:r>
            <a:r>
              <a:rPr lang="en-US" altLang="en-US" sz="3000" dirty="0">
                <a:solidFill>
                  <a:srgbClr val="FFFF99"/>
                </a:solidFill>
              </a:rPr>
              <a:t>the battle (</a:t>
            </a:r>
            <a:r>
              <a:rPr lang="en-US" altLang="en-US" sz="3000" i="1" dirty="0">
                <a:solidFill>
                  <a:srgbClr val="FFFF99"/>
                </a:solidFill>
              </a:rPr>
              <a:t>so-called</a:t>
            </a:r>
            <a:r>
              <a:rPr lang="en-US" altLang="en-US" sz="3000" dirty="0">
                <a:solidFill>
                  <a:srgbClr val="FFFF99"/>
                </a:solidFill>
              </a:rPr>
              <a:t>).   </a:t>
            </a:r>
            <a:r>
              <a:rPr lang="en-US" altLang="en-US" sz="3000" dirty="0">
                <a:solidFill>
                  <a:schemeClr val="bg1"/>
                </a:solidFill>
              </a:rPr>
              <a:t>Ps.2:2</a:t>
            </a:r>
          </a:p>
          <a:p>
            <a:pPr marL="519113" indent="-519113">
              <a:spcAft>
                <a:spcPts val="0"/>
              </a:spcAft>
              <a:buNone/>
            </a:pPr>
            <a:r>
              <a:rPr lang="en-US" altLang="en-US" sz="2400" dirty="0">
                <a:solidFill>
                  <a:schemeClr val="bg1"/>
                </a:solidFill>
              </a:rPr>
              <a:t>20-21: </a:t>
            </a:r>
            <a:r>
              <a:rPr lang="en-US" altLang="en-US" sz="3000" dirty="0">
                <a:solidFill>
                  <a:srgbClr val="FFFF99"/>
                </a:solidFill>
              </a:rPr>
              <a:t>can anyone doubt who rules universe?</a:t>
            </a:r>
          </a:p>
          <a:p>
            <a:pPr marL="687388" indent="-687388">
              <a:spcAft>
                <a:spcPts val="0"/>
              </a:spcAft>
              <a:buNone/>
            </a:pPr>
            <a:r>
              <a:rPr lang="en-US" altLang="en-US" sz="2400" dirty="0">
                <a:solidFill>
                  <a:schemeClr val="bg1"/>
                </a:solidFill>
              </a:rPr>
              <a:t>    a. </a:t>
            </a:r>
            <a:r>
              <a:rPr lang="en-US" altLang="en-US" sz="3000" dirty="0">
                <a:solidFill>
                  <a:srgbClr val="CCFFFF"/>
                </a:solidFill>
              </a:rPr>
              <a:t>His crowns </a:t>
            </a:r>
            <a:r>
              <a:rPr lang="en-US" altLang="en-US" sz="2400" dirty="0">
                <a:solidFill>
                  <a:schemeClr val="bg1"/>
                </a:solidFill>
              </a:rPr>
              <a:t>(12) </a:t>
            </a:r>
            <a:r>
              <a:rPr lang="en-US" altLang="en-US" sz="3000" dirty="0">
                <a:solidFill>
                  <a:srgbClr val="CCFFFF"/>
                </a:solidFill>
              </a:rPr>
              <a:t>and His victory bless martyrs, </a:t>
            </a:r>
            <a:r>
              <a:rPr lang="en-US" altLang="en-US" sz="2800" dirty="0">
                <a:solidFill>
                  <a:schemeClr val="bg1"/>
                </a:solidFill>
              </a:rPr>
              <a:t>Rv.2:10</a:t>
            </a:r>
          </a:p>
          <a:p>
            <a:pPr marL="339725" indent="-339725">
              <a:spcAft>
                <a:spcPts val="600"/>
              </a:spcAft>
              <a:buNone/>
            </a:pPr>
            <a:r>
              <a:rPr lang="en-US" altLang="en-US" sz="2800" dirty="0">
                <a:solidFill>
                  <a:schemeClr val="bg1"/>
                </a:solidFill>
              </a:rPr>
              <a:t>	</a:t>
            </a:r>
            <a:r>
              <a:rPr lang="en-US" altLang="en-US" sz="2400" dirty="0">
                <a:solidFill>
                  <a:schemeClr val="bg1"/>
                </a:solidFill>
              </a:rPr>
              <a:t>b. </a:t>
            </a:r>
            <a:r>
              <a:rPr lang="en-US" altLang="en-US" sz="3000" dirty="0">
                <a:solidFill>
                  <a:schemeClr val="bg1"/>
                </a:solidFill>
              </a:rPr>
              <a:t>Rv.20: </a:t>
            </a:r>
            <a:r>
              <a:rPr lang="en-US" altLang="en-US" sz="3000" dirty="0">
                <a:solidFill>
                  <a:srgbClr val="CCFFFF"/>
                </a:solidFill>
              </a:rPr>
              <a:t>cast alive into lake of fire</a:t>
            </a:r>
          </a:p>
          <a:p>
            <a:pPr marL="0" indent="0" algn="ctr">
              <a:spcAft>
                <a:spcPts val="0"/>
              </a:spcAft>
              <a:buNone/>
            </a:pPr>
            <a:r>
              <a:rPr lang="en-US" altLang="en-US" sz="3000" dirty="0">
                <a:solidFill>
                  <a:srgbClr val="FFFFCC"/>
                </a:solidFill>
              </a:rPr>
              <a:t>All we are or ever hope to be. . . </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405201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89FED7B1-F121-1215-FF36-A7CB9F400B6F}"/>
              </a:ext>
            </a:extLst>
          </p:cNvPr>
          <p:cNvSpPr/>
          <p:nvPr/>
        </p:nvSpPr>
        <p:spPr bwMode="auto">
          <a:xfrm>
            <a:off x="1628732" y="556182"/>
            <a:ext cx="5888182" cy="509048"/>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Jesus Deserves The Crown</a:t>
            </a:r>
            <a:endParaRPr kumimoji="0" lang="en-US" sz="24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75FD425B-B527-EF53-7EA7-1008C06710F8}"/>
              </a:ext>
            </a:extLst>
          </p:cNvPr>
          <p:cNvSpPr/>
          <p:nvPr/>
        </p:nvSpPr>
        <p:spPr bwMode="auto">
          <a:xfrm>
            <a:off x="1012043" y="1227055"/>
            <a:ext cx="7124700" cy="1168923"/>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2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Types of Crowns</a:t>
            </a:r>
            <a:endPar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7168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20511"/>
            <a:ext cx="8610599" cy="6156489"/>
          </a:xfrm>
        </p:spPr>
        <p:txBody>
          <a:bodyPr/>
          <a:lstStyle/>
          <a:p>
            <a:pPr marL="514350" indent="-514350" algn="ctr">
              <a:spcAft>
                <a:spcPts val="600"/>
              </a:spcAft>
              <a:buAutoNum type="arabicPeriod"/>
            </a:pPr>
            <a:r>
              <a:rPr lang="en-US" altLang="en-US" sz="3000" dirty="0">
                <a:solidFill>
                  <a:srgbClr val="CCFFFF"/>
                </a:solidFill>
              </a:rPr>
              <a:t>Crown of rejoicing </a:t>
            </a:r>
          </a:p>
          <a:p>
            <a:pPr marL="0" indent="0">
              <a:spcAft>
                <a:spcPts val="600"/>
              </a:spcAft>
              <a:buNone/>
            </a:pPr>
            <a:r>
              <a:rPr lang="en-US" altLang="en-US" sz="3000" dirty="0">
                <a:solidFill>
                  <a:schemeClr val="bg1"/>
                </a:solidFill>
              </a:rPr>
              <a:t>1 Th.2</a:t>
            </a:r>
            <a:r>
              <a:rPr lang="en-US" altLang="en-US" sz="3000" baseline="30000" dirty="0">
                <a:solidFill>
                  <a:schemeClr val="bg1"/>
                </a:solidFill>
              </a:rPr>
              <a:t>19</a:t>
            </a:r>
            <a:r>
              <a:rPr lang="en-US" altLang="en-US" sz="3000" dirty="0">
                <a:solidFill>
                  <a:schemeClr val="bg1"/>
                </a:solidFill>
              </a:rPr>
              <a:t> </a:t>
            </a:r>
            <a:r>
              <a:rPr lang="en-US" altLang="en-US" sz="3000" dirty="0">
                <a:solidFill>
                  <a:srgbClr val="FFFFCC"/>
                </a:solidFill>
              </a:rPr>
              <a:t>For what is our hope, or joy, or </a:t>
            </a:r>
            <a:r>
              <a:rPr lang="en-US" altLang="en-US" sz="3000" u="sng" dirty="0">
                <a:solidFill>
                  <a:schemeClr val="bg1"/>
                </a:solidFill>
              </a:rPr>
              <a:t>crown of rejoicing</a:t>
            </a:r>
            <a:r>
              <a:rPr lang="en-US" altLang="en-US" sz="3000" dirty="0">
                <a:solidFill>
                  <a:srgbClr val="FFFFCC"/>
                </a:solidFill>
              </a:rPr>
              <a:t>?  Is it not even you in the presence of our Lord Jesus Christ at His coming? </a:t>
            </a:r>
            <a:br>
              <a:rPr lang="en-US" altLang="en-US" sz="3000" dirty="0">
                <a:solidFill>
                  <a:schemeClr val="bg1"/>
                </a:solidFill>
              </a:rPr>
            </a:br>
            <a:r>
              <a:rPr lang="en-US" altLang="en-US" sz="3000" baseline="30000" dirty="0">
                <a:solidFill>
                  <a:schemeClr val="bg1"/>
                </a:solidFill>
              </a:rPr>
              <a:t>20</a:t>
            </a:r>
            <a:r>
              <a:rPr lang="en-US" altLang="en-US" sz="3000" dirty="0">
                <a:solidFill>
                  <a:schemeClr val="bg1"/>
                </a:solidFill>
              </a:rPr>
              <a:t> </a:t>
            </a:r>
            <a:r>
              <a:rPr lang="en-US" altLang="en-US" sz="3000" dirty="0">
                <a:solidFill>
                  <a:srgbClr val="FFFFCC"/>
                </a:solidFill>
              </a:rPr>
              <a:t>For you are our glory and joy </a:t>
            </a:r>
          </a:p>
          <a:p>
            <a:pPr marL="0" indent="0">
              <a:spcAft>
                <a:spcPts val="600"/>
              </a:spcAft>
              <a:buNone/>
            </a:pPr>
            <a:r>
              <a:rPr lang="en-US" altLang="en-US" sz="3000" dirty="0">
                <a:solidFill>
                  <a:srgbClr val="CCFFFF"/>
                </a:solidFill>
              </a:rPr>
              <a:t>Part of heaven’s bliss: exalted privilege of seeing those we taught and/or influenced on earth</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236283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20511"/>
            <a:ext cx="8610599" cy="6156489"/>
          </a:xfrm>
        </p:spPr>
        <p:txBody>
          <a:bodyPr/>
          <a:lstStyle/>
          <a:p>
            <a:pPr marL="0" indent="0" algn="ctr">
              <a:spcAft>
                <a:spcPts val="600"/>
              </a:spcAft>
              <a:buNone/>
            </a:pPr>
            <a:r>
              <a:rPr lang="en-US" altLang="en-US" sz="3000" dirty="0">
                <a:solidFill>
                  <a:srgbClr val="CCFFFF"/>
                </a:solidFill>
              </a:rPr>
              <a:t>2. Crown of righteousness</a:t>
            </a:r>
          </a:p>
          <a:p>
            <a:pPr marL="0" indent="0">
              <a:spcAft>
                <a:spcPts val="600"/>
              </a:spcAft>
              <a:buNone/>
            </a:pPr>
            <a:r>
              <a:rPr lang="en-US" altLang="en-US" sz="3000" dirty="0">
                <a:solidFill>
                  <a:schemeClr val="bg1"/>
                </a:solidFill>
              </a:rPr>
              <a:t>2 Tim.4</a:t>
            </a:r>
            <a:r>
              <a:rPr lang="en-US" altLang="en-US" sz="3000" baseline="30000" dirty="0">
                <a:solidFill>
                  <a:schemeClr val="bg1"/>
                </a:solidFill>
              </a:rPr>
              <a:t>8</a:t>
            </a:r>
            <a:r>
              <a:rPr lang="en-US" altLang="en-US" sz="3000" dirty="0">
                <a:solidFill>
                  <a:schemeClr val="bg1"/>
                </a:solidFill>
              </a:rPr>
              <a:t> </a:t>
            </a:r>
            <a:r>
              <a:rPr lang="en-US" altLang="en-US" sz="3000" dirty="0">
                <a:solidFill>
                  <a:srgbClr val="FFFFCC"/>
                </a:solidFill>
              </a:rPr>
              <a:t>Finally, there is laid up for me </a:t>
            </a:r>
            <a:r>
              <a:rPr lang="en-US" altLang="en-US" sz="3000" u="sng" dirty="0">
                <a:solidFill>
                  <a:schemeClr val="bg1"/>
                </a:solidFill>
              </a:rPr>
              <a:t>the crown of righteousness</a:t>
            </a:r>
            <a:r>
              <a:rPr lang="en-US" altLang="en-US" sz="3000" dirty="0">
                <a:solidFill>
                  <a:srgbClr val="FFFFCC"/>
                </a:solidFill>
              </a:rPr>
              <a:t>, which the Lord, the righteous Judge, will give to me on that Day, and not to me only but also to all who have loved His appearing </a:t>
            </a:r>
          </a:p>
          <a:p>
            <a:pPr marL="0" indent="0">
              <a:spcAft>
                <a:spcPts val="600"/>
              </a:spcAft>
              <a:buNone/>
            </a:pPr>
            <a:r>
              <a:rPr lang="en-US" altLang="en-US" sz="3000" dirty="0">
                <a:solidFill>
                  <a:srgbClr val="CCFFFF"/>
                </a:solidFill>
              </a:rPr>
              <a:t>What kept Paul going for 30+ years…?</a:t>
            </a:r>
          </a:p>
          <a:p>
            <a:pPr marL="0" indent="0">
              <a:spcAft>
                <a:spcPts val="600"/>
              </a:spcAft>
              <a:buNone/>
            </a:pPr>
            <a:r>
              <a:rPr lang="en-US" altLang="en-US" sz="3000" dirty="0">
                <a:solidFill>
                  <a:schemeClr val="bg1"/>
                </a:solidFill>
              </a:rPr>
              <a:t>2 Tim.4:1, </a:t>
            </a:r>
            <a:r>
              <a:rPr lang="en-US" altLang="en-US" sz="3000" dirty="0">
                <a:solidFill>
                  <a:srgbClr val="FFFFCC"/>
                </a:solidFill>
              </a:rPr>
              <a:t>I charge you therefore before God and the Lord Jesus Christ, who will judge the living and the dead at His appearing and His kingdom </a:t>
            </a:r>
          </a:p>
          <a:p>
            <a:pPr marL="0" indent="0">
              <a:spcAft>
                <a:spcPts val="600"/>
              </a:spcAft>
              <a:buNone/>
            </a:pPr>
            <a:r>
              <a:rPr lang="en-US" altLang="en-US" sz="3000" dirty="0">
                <a:solidFill>
                  <a:schemeClr val="bg1"/>
                </a:solidFill>
              </a:rPr>
              <a:t>1 Tim.6:14, </a:t>
            </a:r>
            <a:r>
              <a:rPr lang="en-US" altLang="en-US" sz="3000" dirty="0">
                <a:solidFill>
                  <a:srgbClr val="FFFFCC"/>
                </a:solidFill>
              </a:rPr>
              <a:t>…that you keep this commandment without spot, blameless until our Lord Jesus Christ’s appearing . . .</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108664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20511"/>
            <a:ext cx="8610599" cy="6156489"/>
          </a:xfrm>
        </p:spPr>
        <p:txBody>
          <a:bodyPr/>
          <a:lstStyle/>
          <a:p>
            <a:pPr marL="0" indent="0" algn="ctr">
              <a:spcAft>
                <a:spcPts val="600"/>
              </a:spcAft>
              <a:buNone/>
            </a:pPr>
            <a:r>
              <a:rPr lang="en-US" altLang="en-US" sz="3000" dirty="0">
                <a:solidFill>
                  <a:srgbClr val="CCFFFF"/>
                </a:solidFill>
              </a:rPr>
              <a:t>3. Crown of life</a:t>
            </a:r>
          </a:p>
          <a:p>
            <a:pPr marL="0" indent="0">
              <a:spcAft>
                <a:spcPts val="600"/>
              </a:spcAft>
              <a:buNone/>
            </a:pPr>
            <a:r>
              <a:rPr lang="en-US" altLang="en-US" sz="3000" dirty="0">
                <a:solidFill>
                  <a:schemeClr val="bg1"/>
                </a:solidFill>
              </a:rPr>
              <a:t>Ja.1</a:t>
            </a:r>
            <a:r>
              <a:rPr lang="en-US" altLang="en-US" sz="3000" baseline="30000" dirty="0">
                <a:solidFill>
                  <a:schemeClr val="bg1"/>
                </a:solidFill>
              </a:rPr>
              <a:t>12</a:t>
            </a:r>
            <a:r>
              <a:rPr lang="en-US" altLang="en-US" sz="3000" dirty="0">
                <a:solidFill>
                  <a:schemeClr val="bg1"/>
                </a:solidFill>
              </a:rPr>
              <a:t> </a:t>
            </a:r>
            <a:r>
              <a:rPr lang="en-US" altLang="en-US" sz="3000" dirty="0">
                <a:solidFill>
                  <a:srgbClr val="FFFFCC"/>
                </a:solidFill>
              </a:rPr>
              <a:t>Blessed is the man who endures </a:t>
            </a:r>
            <a:r>
              <a:rPr lang="en-US" altLang="en-US" sz="3000" dirty="0" err="1">
                <a:solidFill>
                  <a:srgbClr val="FFFFCC"/>
                </a:solidFill>
              </a:rPr>
              <a:t>tempta-tion</a:t>
            </a:r>
            <a:r>
              <a:rPr lang="en-US" altLang="en-US" sz="3000" dirty="0">
                <a:solidFill>
                  <a:srgbClr val="FFFFCC"/>
                </a:solidFill>
              </a:rPr>
              <a:t>; for when he has been approved, he will receive </a:t>
            </a:r>
            <a:r>
              <a:rPr lang="en-US" altLang="en-US" sz="3000" u="sng" dirty="0">
                <a:solidFill>
                  <a:schemeClr val="bg1"/>
                </a:solidFill>
              </a:rPr>
              <a:t>the crown of life</a:t>
            </a:r>
            <a:r>
              <a:rPr lang="en-US" altLang="en-US" sz="3000" dirty="0">
                <a:solidFill>
                  <a:schemeClr val="bg1"/>
                </a:solidFill>
              </a:rPr>
              <a:t> </a:t>
            </a:r>
            <a:r>
              <a:rPr lang="en-US" altLang="en-US" sz="3000" dirty="0">
                <a:solidFill>
                  <a:srgbClr val="FFFFCC"/>
                </a:solidFill>
              </a:rPr>
              <a:t>which the Lord has promised to those who love Him</a:t>
            </a:r>
          </a:p>
          <a:p>
            <a:pPr marL="0" indent="0">
              <a:spcAft>
                <a:spcPts val="0"/>
              </a:spcAft>
              <a:buNone/>
            </a:pPr>
            <a:r>
              <a:rPr lang="en-US" altLang="en-US" sz="3000" dirty="0">
                <a:solidFill>
                  <a:schemeClr val="bg1"/>
                </a:solidFill>
              </a:rPr>
              <a:t>Rv.2</a:t>
            </a:r>
            <a:r>
              <a:rPr lang="en-US" altLang="en-US" sz="3000" baseline="30000" dirty="0">
                <a:solidFill>
                  <a:schemeClr val="bg1"/>
                </a:solidFill>
              </a:rPr>
              <a:t>10</a:t>
            </a:r>
            <a:r>
              <a:rPr lang="en-US" altLang="en-US" sz="3000" dirty="0">
                <a:solidFill>
                  <a:schemeClr val="bg1"/>
                </a:solidFill>
              </a:rPr>
              <a:t> </a:t>
            </a:r>
            <a:r>
              <a:rPr lang="en-US" altLang="en-US" sz="3000" dirty="0">
                <a:solidFill>
                  <a:srgbClr val="FFFFCC"/>
                </a:solidFill>
              </a:rPr>
              <a:t>Do not fear any of those things which you are about to suffer.   Indeed, the devil is about to throw some of you into prison, that you may be tested, and you will have tribulation ten days.  </a:t>
            </a:r>
            <a:br>
              <a:rPr lang="en-US" altLang="en-US" sz="3000" dirty="0">
                <a:solidFill>
                  <a:srgbClr val="FFFFCC"/>
                </a:solidFill>
              </a:rPr>
            </a:br>
            <a:r>
              <a:rPr lang="en-US" altLang="en-US" sz="3000" dirty="0">
                <a:solidFill>
                  <a:srgbClr val="FFFFCC"/>
                </a:solidFill>
              </a:rPr>
              <a:t>Be faithful until death, and I will give you </a:t>
            </a:r>
            <a:r>
              <a:rPr lang="en-US" altLang="en-US" sz="3000" u="sng" dirty="0">
                <a:solidFill>
                  <a:schemeClr val="bg1"/>
                </a:solidFill>
              </a:rPr>
              <a:t>the crown of life</a:t>
            </a: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34832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20511"/>
            <a:ext cx="8610599" cy="6156489"/>
          </a:xfrm>
        </p:spPr>
        <p:txBody>
          <a:bodyPr/>
          <a:lstStyle/>
          <a:p>
            <a:pPr marL="0" indent="0" algn="ctr">
              <a:spcAft>
                <a:spcPts val="600"/>
              </a:spcAft>
              <a:buNone/>
            </a:pPr>
            <a:r>
              <a:rPr lang="en-US" altLang="en-US" sz="3000" dirty="0">
                <a:solidFill>
                  <a:srgbClr val="CCFFFF"/>
                </a:solidFill>
              </a:rPr>
              <a:t>4. Crown of glory</a:t>
            </a:r>
          </a:p>
          <a:p>
            <a:pPr marL="0" indent="0">
              <a:spcAft>
                <a:spcPts val="600"/>
              </a:spcAft>
              <a:buNone/>
            </a:pPr>
            <a:r>
              <a:rPr lang="en-US" altLang="en-US" sz="3000" dirty="0">
                <a:solidFill>
                  <a:schemeClr val="bg1"/>
                </a:solidFill>
              </a:rPr>
              <a:t>1 Pt.5</a:t>
            </a:r>
            <a:r>
              <a:rPr lang="en-US" altLang="en-US" sz="3000" baseline="30000" dirty="0">
                <a:solidFill>
                  <a:schemeClr val="bg1"/>
                </a:solidFill>
              </a:rPr>
              <a:t>4</a:t>
            </a:r>
            <a:r>
              <a:rPr lang="en-US" altLang="en-US" sz="3000" dirty="0">
                <a:solidFill>
                  <a:schemeClr val="bg1"/>
                </a:solidFill>
              </a:rPr>
              <a:t> </a:t>
            </a:r>
            <a:r>
              <a:rPr lang="en-US" altLang="en-US" sz="3000" dirty="0">
                <a:solidFill>
                  <a:srgbClr val="FFFFCC"/>
                </a:solidFill>
              </a:rPr>
              <a:t>when the Chief Shepherd appears, you will receive </a:t>
            </a:r>
            <a:r>
              <a:rPr lang="en-US" altLang="en-US" sz="3000" u="sng" dirty="0">
                <a:solidFill>
                  <a:schemeClr val="bg1"/>
                </a:solidFill>
              </a:rPr>
              <a:t>the crown of glory</a:t>
            </a:r>
            <a:r>
              <a:rPr lang="en-US" altLang="en-US" sz="3000" dirty="0">
                <a:solidFill>
                  <a:schemeClr val="bg1"/>
                </a:solidFill>
              </a:rPr>
              <a:t> </a:t>
            </a:r>
            <a:r>
              <a:rPr lang="en-US" altLang="en-US" sz="3000" dirty="0">
                <a:solidFill>
                  <a:srgbClr val="FFFFCC"/>
                </a:solidFill>
              </a:rPr>
              <a:t>that does not fade away</a:t>
            </a:r>
          </a:p>
          <a:p>
            <a:pPr marL="0" indent="0">
              <a:spcAft>
                <a:spcPts val="0"/>
              </a:spcAft>
              <a:buNone/>
            </a:pPr>
            <a:endParaRPr lang="en-US" altLang="en-US" sz="3000" dirty="0">
              <a:solidFill>
                <a:srgbClr val="FFFF00"/>
              </a:solidFill>
            </a:endParaRPr>
          </a:p>
        </p:txBody>
      </p:sp>
      <p:sp>
        <p:nvSpPr>
          <p:cNvPr id="2" name="Rectangle: Rounded Corners 1">
            <a:extLst>
              <a:ext uri="{FF2B5EF4-FFF2-40B4-BE49-F238E27FC236}">
                <a16:creationId xmlns:a16="http://schemas.microsoft.com/office/drawing/2014/main" id="{9F42FE37-B6F0-406B-45CD-D4CE4BD96225}"/>
              </a:ext>
            </a:extLst>
          </p:cNvPr>
          <p:cNvSpPr/>
          <p:nvPr/>
        </p:nvSpPr>
        <p:spPr>
          <a:xfrm>
            <a:off x="929827" y="2564091"/>
            <a:ext cx="7284349" cy="864909"/>
          </a:xfrm>
          <a:prstGeom prst="roundRect">
            <a:avLst/>
          </a:prstGeom>
          <a:solidFill>
            <a:schemeClr val="accent6">
              <a:lumMod val="50000"/>
            </a:schemeClr>
          </a:solidFill>
          <a:ln>
            <a:solidFill>
              <a:srgbClr val="99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FF"/>
                </a:solidFill>
              </a:rPr>
              <a:t>The harder we work, the sweeter the rest</a:t>
            </a:r>
          </a:p>
        </p:txBody>
      </p:sp>
    </p:spTree>
    <p:extLst>
      <p:ext uri="{BB962C8B-B14F-4D97-AF65-F5344CB8AC3E}">
        <p14:creationId xmlns:p14="http://schemas.microsoft.com/office/powerpoint/2010/main" val="198116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89FED7B1-F121-1215-FF36-A7CB9F400B6F}"/>
              </a:ext>
            </a:extLst>
          </p:cNvPr>
          <p:cNvSpPr/>
          <p:nvPr/>
        </p:nvSpPr>
        <p:spPr bwMode="auto">
          <a:xfrm>
            <a:off x="1628732" y="556182"/>
            <a:ext cx="5888182" cy="509048"/>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Jesus Deserves The Crown</a:t>
            </a:r>
            <a:endParaRPr kumimoji="0" lang="en-US" sz="24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75FD425B-B527-EF53-7EA7-1008C06710F8}"/>
              </a:ext>
            </a:extLst>
          </p:cNvPr>
          <p:cNvSpPr/>
          <p:nvPr/>
        </p:nvSpPr>
        <p:spPr bwMode="auto">
          <a:xfrm>
            <a:off x="1012043" y="1904215"/>
            <a:ext cx="7124700" cy="1217628"/>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2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Our Crown is Imperishable </a:t>
            </a:r>
            <a:endPar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54134356-00C9-B68E-46B7-2B79D124F639}"/>
              </a:ext>
            </a:extLst>
          </p:cNvPr>
          <p:cNvSpPr/>
          <p:nvPr/>
        </p:nvSpPr>
        <p:spPr bwMode="auto">
          <a:xfrm>
            <a:off x="1630300" y="1236483"/>
            <a:ext cx="5888182" cy="509048"/>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Types of Crowns</a:t>
            </a:r>
            <a:endParaRPr kumimoji="0" lang="en-US" sz="24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35962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rgbClr val="CCFFFF"/>
                </a:solidFill>
              </a:rPr>
              <a:t>1 Co.9:25</a:t>
            </a:r>
          </a:p>
        </p:txBody>
      </p:sp>
      <p:sp>
        <p:nvSpPr>
          <p:cNvPr id="3075" name="Rectangle 3"/>
          <p:cNvSpPr>
            <a:spLocks noGrp="1" noChangeArrowheads="1"/>
          </p:cNvSpPr>
          <p:nvPr>
            <p:ph type="body" idx="1"/>
          </p:nvPr>
        </p:nvSpPr>
        <p:spPr>
          <a:xfrm>
            <a:off x="267092" y="629238"/>
            <a:ext cx="8610599" cy="5791200"/>
          </a:xfrm>
        </p:spPr>
        <p:txBody>
          <a:bodyPr/>
          <a:lstStyle/>
          <a:p>
            <a:pPr marL="0" indent="0">
              <a:spcAft>
                <a:spcPts val="0"/>
              </a:spcAft>
              <a:buNone/>
            </a:pPr>
            <a:r>
              <a:rPr lang="en-US" altLang="en-US" sz="3000" dirty="0">
                <a:solidFill>
                  <a:srgbClr val="FFFF99"/>
                </a:solidFill>
              </a:rPr>
              <a:t>Some lose crown by growing weary in the race</a:t>
            </a:r>
          </a:p>
          <a:p>
            <a:pPr marL="0" indent="0">
              <a:spcAft>
                <a:spcPts val="600"/>
              </a:spcAft>
              <a:buNone/>
              <a:tabLst>
                <a:tab pos="461963" algn="l"/>
              </a:tabLst>
            </a:pPr>
            <a:r>
              <a:rPr lang="en-US" altLang="en-US" sz="3000" dirty="0">
                <a:solidFill>
                  <a:schemeClr val="bg1"/>
                </a:solidFill>
              </a:rPr>
              <a:t>	Gal.6</a:t>
            </a:r>
            <a:r>
              <a:rPr lang="en-US" altLang="en-US" sz="3000" baseline="30000" dirty="0">
                <a:solidFill>
                  <a:schemeClr val="bg1"/>
                </a:solidFill>
              </a:rPr>
              <a:t>9</a:t>
            </a:r>
            <a:r>
              <a:rPr lang="en-US" altLang="en-US" sz="3000" dirty="0">
                <a:solidFill>
                  <a:schemeClr val="bg1"/>
                </a:solidFill>
              </a:rPr>
              <a:t> </a:t>
            </a:r>
            <a:r>
              <a:rPr lang="en-US" altLang="en-US" sz="3000" dirty="0">
                <a:solidFill>
                  <a:srgbClr val="CCFFCC"/>
                </a:solidFill>
              </a:rPr>
              <a:t>let us not grow weary in doing good, 	for in due season we shall reap if we do not 	lose heart</a:t>
            </a:r>
          </a:p>
          <a:p>
            <a:pPr marL="0" indent="0">
              <a:spcAft>
                <a:spcPts val="0"/>
              </a:spcAft>
              <a:buNone/>
              <a:tabLst>
                <a:tab pos="461963" algn="l"/>
              </a:tabLst>
            </a:pPr>
            <a:r>
              <a:rPr lang="en-US" altLang="en-US" sz="3000" dirty="0">
                <a:solidFill>
                  <a:srgbClr val="FFFF99"/>
                </a:solidFill>
              </a:rPr>
              <a:t>Some strive for wrong crowns</a:t>
            </a:r>
          </a:p>
          <a:p>
            <a:pPr marL="0" indent="0">
              <a:spcBef>
                <a:spcPts val="600"/>
              </a:spcBef>
              <a:spcAft>
                <a:spcPts val="0"/>
              </a:spcAft>
              <a:buNone/>
              <a:tabLst>
                <a:tab pos="461963" algn="l"/>
              </a:tabLst>
            </a:pPr>
            <a:r>
              <a:rPr lang="en-US" altLang="en-US" sz="3000" dirty="0">
                <a:solidFill>
                  <a:schemeClr val="bg1"/>
                </a:solidFill>
              </a:rPr>
              <a:t>	Athletic contests</a:t>
            </a:r>
          </a:p>
          <a:p>
            <a:pPr marL="0" indent="0">
              <a:spcAft>
                <a:spcPts val="0"/>
              </a:spcAft>
              <a:buNone/>
              <a:tabLst>
                <a:tab pos="461963" algn="l"/>
              </a:tabLst>
            </a:pPr>
            <a:r>
              <a:rPr lang="en-US" altLang="en-US" sz="3000" dirty="0">
                <a:solidFill>
                  <a:schemeClr val="bg1"/>
                </a:solidFill>
              </a:rPr>
              <a:t>	Pride: my kid will </a:t>
            </a:r>
            <a:r>
              <a:rPr lang="en-US" altLang="en-US" sz="3000">
                <a:solidFill>
                  <a:schemeClr val="bg1"/>
                </a:solidFill>
              </a:rPr>
              <a:t>be smartest…</a:t>
            </a:r>
            <a:endParaRPr lang="en-US" altLang="en-US" sz="3000" dirty="0">
              <a:solidFill>
                <a:schemeClr val="bg1"/>
              </a:solidFill>
            </a:endParaRPr>
          </a:p>
          <a:p>
            <a:pPr marL="0" indent="0">
              <a:spcAft>
                <a:spcPts val="0"/>
              </a:spcAft>
              <a:buNone/>
              <a:tabLst>
                <a:tab pos="461963" algn="l"/>
              </a:tabLst>
            </a:pPr>
            <a:r>
              <a:rPr lang="en-US" altLang="en-US" sz="3000" dirty="0">
                <a:solidFill>
                  <a:schemeClr val="bg1"/>
                </a:solidFill>
              </a:rPr>
              <a:t>	My house / car / looks / income… Ja.4:16</a:t>
            </a:r>
          </a:p>
          <a:p>
            <a:pPr marL="0" indent="0">
              <a:spcAft>
                <a:spcPts val="0"/>
              </a:spcAft>
              <a:buNone/>
              <a:tabLst>
                <a:tab pos="461963" algn="l"/>
              </a:tabLst>
            </a:pPr>
            <a:r>
              <a:rPr lang="en-US" altLang="en-US" sz="3000" dirty="0">
                <a:solidFill>
                  <a:schemeClr val="bg1"/>
                </a:solidFill>
              </a:rPr>
              <a:t>	Some crowns do not last</a:t>
            </a:r>
          </a:p>
          <a:p>
            <a:pPr marL="0" indent="0">
              <a:spcAft>
                <a:spcPts val="0"/>
              </a:spcAft>
              <a:buNone/>
              <a:tabLst>
                <a:tab pos="461963" algn="l"/>
              </a:tabLst>
            </a:pPr>
            <a:r>
              <a:rPr lang="en-US" altLang="en-US" sz="3000" dirty="0">
                <a:solidFill>
                  <a:schemeClr val="bg1"/>
                </a:solidFill>
              </a:rPr>
              <a:t>	No earthly crown can compare to heavenly – 	Rv.4:9-10…</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Bef>
                <a:spcPts val="0"/>
              </a:spcBef>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78978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Three types of crowns</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0" indent="0">
              <a:spcAft>
                <a:spcPts val="600"/>
              </a:spcAft>
              <a:buNone/>
            </a:pPr>
            <a:r>
              <a:rPr lang="en-US" altLang="en-US" sz="2400" dirty="0">
                <a:solidFill>
                  <a:schemeClr val="bg1"/>
                </a:solidFill>
              </a:rPr>
              <a:t>1. </a:t>
            </a:r>
            <a:r>
              <a:rPr lang="en-US" altLang="en-US" sz="3000" dirty="0">
                <a:solidFill>
                  <a:srgbClr val="CCFFFF"/>
                </a:solidFill>
              </a:rPr>
              <a:t>Royal crown</a:t>
            </a:r>
          </a:p>
          <a:p>
            <a:pPr marL="0" indent="0">
              <a:spcAft>
                <a:spcPts val="600"/>
              </a:spcAft>
              <a:buNone/>
            </a:pPr>
            <a:r>
              <a:rPr lang="en-US" altLang="en-US" sz="2400" dirty="0">
                <a:solidFill>
                  <a:schemeClr val="bg1"/>
                </a:solidFill>
              </a:rPr>
              <a:t>2. </a:t>
            </a:r>
            <a:r>
              <a:rPr lang="en-US" altLang="en-US" sz="3000" dirty="0">
                <a:solidFill>
                  <a:srgbClr val="CCFFFF"/>
                </a:solidFill>
              </a:rPr>
              <a:t>Priestly crown</a:t>
            </a:r>
          </a:p>
          <a:p>
            <a:pPr marL="0" indent="0">
              <a:spcAft>
                <a:spcPts val="0"/>
              </a:spcAft>
              <a:buNone/>
            </a:pPr>
            <a:r>
              <a:rPr lang="en-US" altLang="en-US" sz="2400" dirty="0">
                <a:solidFill>
                  <a:schemeClr val="bg1"/>
                </a:solidFill>
              </a:rPr>
              <a:t>3. </a:t>
            </a:r>
            <a:r>
              <a:rPr lang="en-US" altLang="en-US" sz="3000" dirty="0">
                <a:solidFill>
                  <a:srgbClr val="CCFFFF"/>
                </a:solidFill>
              </a:rPr>
              <a:t>Victor’s crown</a:t>
            </a:r>
          </a:p>
          <a:p>
            <a:pPr lvl="1">
              <a:spcAft>
                <a:spcPts val="600"/>
              </a:spcAft>
              <a:buFont typeface="Arial" panose="020B0604020202020204" pitchFamily="34" charset="0"/>
              <a:buChar char="•"/>
            </a:pPr>
            <a:r>
              <a:rPr lang="en-US" altLang="en-US" sz="3000" dirty="0">
                <a:solidFill>
                  <a:srgbClr val="FFFFCC"/>
                </a:solidFill>
              </a:rPr>
              <a:t>Early crown was a headband </a:t>
            </a:r>
          </a:p>
          <a:p>
            <a:pPr lvl="1">
              <a:spcAft>
                <a:spcPts val="600"/>
              </a:spcAft>
              <a:buFont typeface="Arial" panose="020B0604020202020204" pitchFamily="34" charset="0"/>
              <a:buChar char="•"/>
            </a:pPr>
            <a:r>
              <a:rPr lang="en-US" altLang="en-US" sz="3000" dirty="0">
                <a:solidFill>
                  <a:schemeClr val="bg1"/>
                </a:solidFill>
              </a:rPr>
              <a:t>Replaced by metal diadem – ornate golden wreath with beads and gold pendants</a:t>
            </a:r>
          </a:p>
          <a:p>
            <a:pPr lvl="1">
              <a:spcAft>
                <a:spcPts val="0"/>
              </a:spcAft>
              <a:buFont typeface="Arial" panose="020B0604020202020204" pitchFamily="34" charset="0"/>
              <a:buChar char="•"/>
            </a:pPr>
            <a:r>
              <a:rPr lang="en-US" altLang="en-US" sz="3000" dirty="0">
                <a:solidFill>
                  <a:srgbClr val="FFFFCC"/>
                </a:solidFill>
              </a:rPr>
              <a:t>Flinders Petrie discovered diadem of gold patterned with dots [ancient Gaza] </a:t>
            </a:r>
          </a:p>
        </p:txBody>
      </p:sp>
    </p:spTree>
    <p:extLst>
      <p:ext uri="{BB962C8B-B14F-4D97-AF65-F5344CB8AC3E}">
        <p14:creationId xmlns:p14="http://schemas.microsoft.com/office/powerpoint/2010/main" val="9082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rgbClr val="CCFFFF"/>
                </a:solidFill>
              </a:rPr>
              <a:t>1 Co.9:25</a:t>
            </a:r>
          </a:p>
        </p:txBody>
      </p:sp>
      <p:sp>
        <p:nvSpPr>
          <p:cNvPr id="3075" name="Rectangle 3"/>
          <p:cNvSpPr>
            <a:spLocks noGrp="1" noChangeArrowheads="1"/>
          </p:cNvSpPr>
          <p:nvPr>
            <p:ph type="body" idx="1"/>
          </p:nvPr>
        </p:nvSpPr>
        <p:spPr>
          <a:xfrm>
            <a:off x="267092" y="629238"/>
            <a:ext cx="8610599" cy="5791200"/>
          </a:xfrm>
        </p:spPr>
        <p:txBody>
          <a:bodyPr/>
          <a:lstStyle/>
          <a:p>
            <a:pPr marL="0" indent="0">
              <a:spcAft>
                <a:spcPts val="0"/>
              </a:spcAft>
              <a:buNone/>
            </a:pPr>
            <a:r>
              <a:rPr lang="en-US" altLang="en-US" sz="3000" dirty="0">
                <a:solidFill>
                  <a:srgbClr val="FFFF99"/>
                </a:solidFill>
              </a:rPr>
              <a:t>Some lose crown by growing weary in the race</a:t>
            </a:r>
          </a:p>
          <a:p>
            <a:pPr marL="0" indent="0">
              <a:spcAft>
                <a:spcPts val="0"/>
              </a:spcAft>
              <a:buNone/>
              <a:tabLst>
                <a:tab pos="461963" algn="l"/>
              </a:tabLst>
            </a:pPr>
            <a:r>
              <a:rPr lang="en-US" altLang="en-US" sz="3000" dirty="0">
                <a:solidFill>
                  <a:srgbClr val="FFFF99"/>
                </a:solidFill>
              </a:rPr>
              <a:t>Some strive for wrong crowns</a:t>
            </a:r>
          </a:p>
          <a:p>
            <a:pPr marL="0" indent="0">
              <a:spcBef>
                <a:spcPts val="600"/>
              </a:spcBef>
              <a:spcAft>
                <a:spcPts val="0"/>
              </a:spcAft>
              <a:buNone/>
              <a:tabLst>
                <a:tab pos="461963" algn="l"/>
              </a:tabLst>
            </a:pPr>
            <a:r>
              <a:rPr lang="en-US" altLang="en-US" sz="3000" dirty="0">
                <a:solidFill>
                  <a:schemeClr val="bg1"/>
                </a:solidFill>
              </a:rPr>
              <a:t>	Rv.4:9-10, “cast their crowns before the 	throne…”</a:t>
            </a:r>
          </a:p>
          <a:p>
            <a:pPr marL="0" indent="0">
              <a:spcBef>
                <a:spcPts val="600"/>
              </a:spcBef>
              <a:spcAft>
                <a:spcPts val="0"/>
              </a:spcAft>
              <a:buNone/>
              <a:tabLst>
                <a:tab pos="461963" algn="l"/>
              </a:tabLst>
            </a:pPr>
            <a:r>
              <a:rPr lang="en-US" altLang="en-US" sz="3000" dirty="0">
                <a:solidFill>
                  <a:schemeClr val="bg1"/>
                </a:solidFill>
              </a:rPr>
              <a:t>	Typically done . . . to pay homage to an 	overlord . . . or as beggar seeking mercy from 	a conqueror</a:t>
            </a:r>
          </a:p>
          <a:p>
            <a:pPr marL="0" indent="0">
              <a:spcBef>
                <a:spcPts val="600"/>
              </a:spcBef>
              <a:spcAft>
                <a:spcPts val="0"/>
              </a:spcAft>
              <a:buNone/>
              <a:tabLst>
                <a:tab pos="461963" algn="l"/>
              </a:tabLst>
            </a:pPr>
            <a:r>
              <a:rPr lang="en-US" altLang="en-US" sz="3000" dirty="0">
                <a:solidFill>
                  <a:schemeClr val="bg1"/>
                </a:solidFill>
              </a:rPr>
              <a:t>	</a:t>
            </a:r>
            <a:r>
              <a:rPr lang="en-US" altLang="en-US" sz="3000" dirty="0">
                <a:solidFill>
                  <a:srgbClr val="FFC000"/>
                </a:solidFill>
              </a:rPr>
              <a:t>These acknowledge that their glory and victory  	were from God</a:t>
            </a:r>
          </a:p>
          <a:p>
            <a:pPr marL="0" indent="0">
              <a:spcBef>
                <a:spcPts val="600"/>
              </a:spcBef>
              <a:spcAft>
                <a:spcPts val="0"/>
              </a:spcAft>
              <a:buNone/>
              <a:tabLst>
                <a:tab pos="461963" algn="l"/>
              </a:tabLst>
            </a:pPr>
            <a:r>
              <a:rPr lang="en-US" altLang="en-US" sz="3000" dirty="0">
                <a:solidFill>
                  <a:schemeClr val="bg1"/>
                </a:solidFill>
              </a:rPr>
              <a:t>	</a:t>
            </a:r>
            <a:r>
              <a:rPr lang="en-US" altLang="en-US" sz="3000" dirty="0">
                <a:solidFill>
                  <a:srgbClr val="CCFFFF"/>
                </a:solidFill>
              </a:rPr>
              <a:t>All crowns are meaningless without Lord’s 	crown.</a:t>
            </a:r>
            <a:r>
              <a:rPr lang="en-US" altLang="en-US" sz="3000" dirty="0">
                <a:solidFill>
                  <a:schemeClr val="bg1"/>
                </a:solidFill>
              </a:rPr>
              <a:t>  Rv.5</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Bef>
                <a:spcPts val="0"/>
              </a:spcBef>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344086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rgbClr val="FFFF99"/>
                </a:solidFill>
              </a:rPr>
              <a:t>Christians strive for the imperishable crown</a:t>
            </a:r>
          </a:p>
        </p:txBody>
      </p:sp>
      <p:sp>
        <p:nvSpPr>
          <p:cNvPr id="3075" name="Rectangle 3"/>
          <p:cNvSpPr>
            <a:spLocks noGrp="1" noChangeArrowheads="1"/>
          </p:cNvSpPr>
          <p:nvPr>
            <p:ph type="body" idx="1"/>
          </p:nvPr>
        </p:nvSpPr>
        <p:spPr>
          <a:xfrm>
            <a:off x="267092" y="629238"/>
            <a:ext cx="8610599" cy="5791200"/>
          </a:xfrm>
        </p:spPr>
        <p:txBody>
          <a:bodyPr/>
          <a:lstStyle/>
          <a:p>
            <a:pPr marL="0" indent="0">
              <a:spcAft>
                <a:spcPts val="0"/>
              </a:spcAft>
              <a:buNone/>
            </a:pPr>
            <a:r>
              <a:rPr lang="en-US" altLang="en-US" sz="2400" dirty="0">
                <a:solidFill>
                  <a:srgbClr val="CCFFFF"/>
                </a:solidFill>
              </a:rPr>
              <a:t>1. </a:t>
            </a:r>
            <a:r>
              <a:rPr lang="en-US" altLang="en-US" sz="3000" dirty="0">
                <a:solidFill>
                  <a:srgbClr val="FFC000"/>
                </a:solidFill>
              </a:rPr>
              <a:t>Seize it with zeal, </a:t>
            </a:r>
            <a:r>
              <a:rPr lang="en-US" altLang="en-US" sz="3000" dirty="0">
                <a:solidFill>
                  <a:srgbClr val="CCFFFF"/>
                </a:solidFill>
              </a:rPr>
              <a:t>24</a:t>
            </a:r>
          </a:p>
          <a:p>
            <a:pPr lvl="1">
              <a:spcAft>
                <a:spcPts val="0"/>
              </a:spcAft>
              <a:buFont typeface="Wingdings" panose="05000000000000000000" pitchFamily="2" charset="2"/>
              <a:buChar char="§"/>
            </a:pPr>
            <a:r>
              <a:rPr lang="en-US" altLang="en-US" sz="3000" dirty="0">
                <a:solidFill>
                  <a:schemeClr val="bg1"/>
                </a:solidFill>
              </a:rPr>
              <a:t>Take a firm grasp of; used of an inheritance, winning a prize, etc.</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Bef>
                <a:spcPts val="0"/>
              </a:spcBef>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278511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rgbClr val="FFFF99"/>
                </a:solidFill>
              </a:rPr>
              <a:t>Christians strive for the imperishable crown</a:t>
            </a:r>
          </a:p>
        </p:txBody>
      </p:sp>
      <p:sp>
        <p:nvSpPr>
          <p:cNvPr id="3075" name="Rectangle 3"/>
          <p:cNvSpPr>
            <a:spLocks noGrp="1" noChangeArrowheads="1"/>
          </p:cNvSpPr>
          <p:nvPr>
            <p:ph type="body" idx="1"/>
          </p:nvPr>
        </p:nvSpPr>
        <p:spPr>
          <a:xfrm>
            <a:off x="267092" y="629238"/>
            <a:ext cx="8610599" cy="5791200"/>
          </a:xfrm>
        </p:spPr>
        <p:txBody>
          <a:bodyPr/>
          <a:lstStyle/>
          <a:p>
            <a:pPr marL="0" indent="0">
              <a:spcAft>
                <a:spcPts val="0"/>
              </a:spcAft>
              <a:buNone/>
            </a:pPr>
            <a:r>
              <a:rPr lang="en-US" altLang="en-US" sz="2400" dirty="0">
                <a:solidFill>
                  <a:srgbClr val="CCFFFF"/>
                </a:solidFill>
              </a:rPr>
              <a:t>1.</a:t>
            </a:r>
            <a:r>
              <a:rPr lang="en-US" altLang="en-US" sz="2600" dirty="0">
                <a:solidFill>
                  <a:srgbClr val="CCFFFF"/>
                </a:solidFill>
              </a:rPr>
              <a:t> </a:t>
            </a:r>
            <a:r>
              <a:rPr lang="en-US" altLang="en-US" sz="2600" dirty="0">
                <a:solidFill>
                  <a:schemeClr val="bg1"/>
                </a:solidFill>
              </a:rPr>
              <a:t>Seize it with zeal, 24</a:t>
            </a:r>
          </a:p>
          <a:p>
            <a:pPr marL="0" indent="0">
              <a:spcAft>
                <a:spcPts val="0"/>
              </a:spcAft>
              <a:buNone/>
            </a:pPr>
            <a:r>
              <a:rPr lang="en-US" altLang="en-US" sz="2400" dirty="0">
                <a:solidFill>
                  <a:srgbClr val="CCFFFF"/>
                </a:solidFill>
              </a:rPr>
              <a:t>2. </a:t>
            </a:r>
            <a:r>
              <a:rPr lang="en-US" altLang="en-US" sz="3000" dirty="0">
                <a:solidFill>
                  <a:srgbClr val="FFC000"/>
                </a:solidFill>
              </a:rPr>
              <a:t>Strive for it with self-control, </a:t>
            </a:r>
            <a:r>
              <a:rPr lang="en-US" altLang="en-US" sz="3000" dirty="0">
                <a:solidFill>
                  <a:srgbClr val="CCFFFF"/>
                </a:solidFill>
              </a:rPr>
              <a:t>25</a:t>
            </a:r>
          </a:p>
          <a:p>
            <a:pPr lvl="1">
              <a:spcAft>
                <a:spcPts val="400"/>
              </a:spcAft>
              <a:buFont typeface="Wingdings" panose="05000000000000000000" pitchFamily="2" charset="2"/>
              <a:buChar char="§"/>
            </a:pPr>
            <a:r>
              <a:rPr lang="en-US" altLang="en-US" sz="3000" dirty="0">
                <a:solidFill>
                  <a:schemeClr val="bg1"/>
                </a:solidFill>
              </a:rPr>
              <a:t>‘Agonize’ – fight, struggle, engage in contest</a:t>
            </a:r>
          </a:p>
          <a:p>
            <a:pPr lvl="1">
              <a:spcAft>
                <a:spcPts val="400"/>
              </a:spcAft>
              <a:buFont typeface="Wingdings" panose="05000000000000000000" pitchFamily="2" charset="2"/>
              <a:buChar char="§"/>
            </a:pPr>
            <a:r>
              <a:rPr lang="en-US" altLang="en-US" sz="3000" dirty="0">
                <a:solidFill>
                  <a:schemeClr val="bg1"/>
                </a:solidFill>
              </a:rPr>
              <a:t>Ten months hard training…</a:t>
            </a:r>
          </a:p>
          <a:p>
            <a:pPr lvl="1">
              <a:spcAft>
                <a:spcPts val="400"/>
              </a:spcAft>
              <a:buFont typeface="Wingdings" panose="05000000000000000000" pitchFamily="2" charset="2"/>
              <a:buChar char="§"/>
            </a:pPr>
            <a:r>
              <a:rPr lang="en-US" altLang="en-US" sz="3000" dirty="0">
                <a:solidFill>
                  <a:schemeClr val="bg1"/>
                </a:solidFill>
              </a:rPr>
              <a:t>Pine wreath or crown of celery leaves</a:t>
            </a:r>
          </a:p>
          <a:p>
            <a:pPr lvl="1">
              <a:spcAft>
                <a:spcPts val="0"/>
              </a:spcAft>
              <a:buFont typeface="Wingdings" panose="05000000000000000000" pitchFamily="2" charset="2"/>
              <a:buChar char="§"/>
            </a:pPr>
            <a:r>
              <a:rPr lang="en-US" altLang="en-US" sz="3000" dirty="0">
                <a:solidFill>
                  <a:schemeClr val="bg1"/>
                </a:solidFill>
              </a:rPr>
              <a:t>Names largely forgotten</a:t>
            </a:r>
          </a:p>
          <a:p>
            <a:pPr lvl="2">
              <a:spcBef>
                <a:spcPts val="600"/>
              </a:spcBef>
              <a:spcAft>
                <a:spcPts val="0"/>
              </a:spcAft>
              <a:buFont typeface="Wingdings" panose="05000000000000000000" pitchFamily="2" charset="2"/>
              <a:buChar char="§"/>
            </a:pPr>
            <a:r>
              <a:rPr lang="en-US" altLang="en-US" sz="3000" dirty="0">
                <a:solidFill>
                  <a:schemeClr val="bg1"/>
                </a:solidFill>
              </a:rPr>
              <a:t>Our crown: </a:t>
            </a:r>
            <a:r>
              <a:rPr lang="en-US" altLang="en-US" sz="3000" dirty="0">
                <a:solidFill>
                  <a:srgbClr val="FFFFCC"/>
                </a:solidFill>
              </a:rPr>
              <a:t>unfading,</a:t>
            </a:r>
            <a:r>
              <a:rPr lang="en-US" altLang="en-US" sz="3000" dirty="0">
                <a:solidFill>
                  <a:schemeClr val="bg1"/>
                </a:solidFill>
              </a:rPr>
              <a:t> 1 Pt.5:4</a:t>
            </a:r>
          </a:p>
          <a:p>
            <a:pPr lvl="2">
              <a:spcBef>
                <a:spcPts val="600"/>
              </a:spcBef>
              <a:spcAft>
                <a:spcPts val="0"/>
              </a:spcAft>
              <a:buFont typeface="Wingdings" panose="05000000000000000000" pitchFamily="2" charset="2"/>
              <a:buChar char="§"/>
            </a:pPr>
            <a:r>
              <a:rPr lang="en-US" altLang="en-US" sz="3000" dirty="0">
                <a:solidFill>
                  <a:schemeClr val="bg1"/>
                </a:solidFill>
              </a:rPr>
              <a:t>Our crown: </a:t>
            </a:r>
            <a:r>
              <a:rPr lang="en-US" altLang="en-US" sz="3000" dirty="0">
                <a:solidFill>
                  <a:srgbClr val="FFFFCC"/>
                </a:solidFill>
              </a:rPr>
              <a:t>eternal life, </a:t>
            </a:r>
            <a:r>
              <a:rPr lang="en-US" altLang="en-US" sz="3000" dirty="0">
                <a:solidFill>
                  <a:schemeClr val="bg1"/>
                </a:solidFill>
              </a:rPr>
              <a:t>Ja.1:12; Rv.2:10</a:t>
            </a:r>
          </a:p>
          <a:p>
            <a:pPr lvl="2">
              <a:spcBef>
                <a:spcPts val="600"/>
              </a:spcBef>
              <a:spcAft>
                <a:spcPts val="0"/>
              </a:spcAft>
              <a:buFont typeface="Wingdings" panose="05000000000000000000" pitchFamily="2" charset="2"/>
              <a:buChar char="§"/>
            </a:pPr>
            <a:r>
              <a:rPr lang="en-US" altLang="en-US" sz="3000" dirty="0">
                <a:solidFill>
                  <a:schemeClr val="bg1"/>
                </a:solidFill>
              </a:rPr>
              <a:t>Our competition: </a:t>
            </a:r>
            <a:r>
              <a:rPr lang="en-US" altLang="en-US" sz="3000" dirty="0">
                <a:solidFill>
                  <a:srgbClr val="FFFFCC"/>
                </a:solidFill>
              </a:rPr>
              <a:t>according to rules, </a:t>
            </a:r>
            <a:br>
              <a:rPr lang="en-US" altLang="en-US" sz="3000" dirty="0">
                <a:solidFill>
                  <a:srgbClr val="FFFFCC"/>
                </a:solidFill>
              </a:rPr>
            </a:br>
            <a:r>
              <a:rPr lang="en-US" altLang="en-US" sz="3000" dirty="0">
                <a:solidFill>
                  <a:schemeClr val="bg1"/>
                </a:solidFill>
              </a:rPr>
              <a:t>2 Tim.2:5;  Rv.3:11</a:t>
            </a:r>
          </a:p>
          <a:p>
            <a:pPr lvl="2">
              <a:spcAft>
                <a:spcPts val="0"/>
              </a:spcAft>
              <a:buFont typeface="Wingdings" panose="05000000000000000000" pitchFamily="2" charset="2"/>
              <a:buChar char="§"/>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Bef>
                <a:spcPts val="0"/>
              </a:spcBef>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72390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rgbClr val="FFFF99"/>
                </a:solidFill>
              </a:rPr>
              <a:t>Christians strive for the imperishable crown</a:t>
            </a:r>
          </a:p>
        </p:txBody>
      </p:sp>
      <p:sp>
        <p:nvSpPr>
          <p:cNvPr id="3075" name="Rectangle 3"/>
          <p:cNvSpPr>
            <a:spLocks noGrp="1" noChangeArrowheads="1"/>
          </p:cNvSpPr>
          <p:nvPr>
            <p:ph type="body" idx="1"/>
          </p:nvPr>
        </p:nvSpPr>
        <p:spPr>
          <a:xfrm>
            <a:off x="267092" y="629238"/>
            <a:ext cx="8610599" cy="5791200"/>
          </a:xfrm>
        </p:spPr>
        <p:txBody>
          <a:bodyPr/>
          <a:lstStyle/>
          <a:p>
            <a:pPr marL="0" indent="0">
              <a:spcAft>
                <a:spcPts val="0"/>
              </a:spcAft>
              <a:buNone/>
            </a:pPr>
            <a:r>
              <a:rPr lang="en-US" altLang="en-US" sz="2400" dirty="0">
                <a:solidFill>
                  <a:schemeClr val="bg1"/>
                </a:solidFill>
              </a:rPr>
              <a:t>1.</a:t>
            </a:r>
            <a:r>
              <a:rPr lang="en-US" altLang="en-US" sz="2600" dirty="0">
                <a:solidFill>
                  <a:schemeClr val="bg1"/>
                </a:solidFill>
              </a:rPr>
              <a:t> Seize it with zeal, 24</a:t>
            </a:r>
          </a:p>
          <a:p>
            <a:pPr marL="0" indent="0">
              <a:spcAft>
                <a:spcPts val="0"/>
              </a:spcAft>
              <a:buNone/>
            </a:pPr>
            <a:r>
              <a:rPr lang="en-US" altLang="en-US" sz="2400" dirty="0">
                <a:solidFill>
                  <a:schemeClr val="bg1"/>
                </a:solidFill>
              </a:rPr>
              <a:t>2.</a:t>
            </a:r>
            <a:r>
              <a:rPr lang="en-US" altLang="en-US" sz="2600" dirty="0">
                <a:solidFill>
                  <a:schemeClr val="bg1"/>
                </a:solidFill>
              </a:rPr>
              <a:t> </a:t>
            </a:r>
            <a:r>
              <a:rPr lang="en-US" altLang="en-US" sz="3000" dirty="0">
                <a:solidFill>
                  <a:srgbClr val="FFC000"/>
                </a:solidFill>
              </a:rPr>
              <a:t>Strive for it with self-control, </a:t>
            </a:r>
            <a:r>
              <a:rPr lang="en-US" altLang="en-US" sz="3000" dirty="0">
                <a:solidFill>
                  <a:srgbClr val="CCFFFF"/>
                </a:solidFill>
              </a:rPr>
              <a:t>25</a:t>
            </a:r>
          </a:p>
          <a:p>
            <a:pPr lvl="1">
              <a:spcAft>
                <a:spcPts val="0"/>
              </a:spcAft>
              <a:buFont typeface="Wingdings" panose="05000000000000000000" pitchFamily="2" charset="2"/>
              <a:buChar char="§"/>
            </a:pPr>
            <a:r>
              <a:rPr lang="en-US" altLang="en-US" sz="3000" i="1" u="sng" dirty="0">
                <a:solidFill>
                  <a:srgbClr val="CCFFCC"/>
                </a:solidFill>
              </a:rPr>
              <a:t>Temperate</a:t>
            </a:r>
            <a:r>
              <a:rPr lang="en-US" altLang="en-US" sz="3000" dirty="0">
                <a:solidFill>
                  <a:srgbClr val="CCFFCC"/>
                </a:solidFill>
              </a:rPr>
              <a:t> in all things:  </a:t>
            </a:r>
            <a:r>
              <a:rPr lang="en-US" altLang="en-US" sz="3000" dirty="0">
                <a:solidFill>
                  <a:schemeClr val="bg1"/>
                </a:solidFill>
              </a:rPr>
              <a:t>t.t. for training of athlete who would receive victor’s crown</a:t>
            </a:r>
          </a:p>
          <a:p>
            <a:pPr lvl="2">
              <a:spcAft>
                <a:spcPts val="600"/>
              </a:spcAft>
              <a:buFont typeface="Wingdings" panose="05000000000000000000" pitchFamily="2" charset="2"/>
              <a:buChar char="§"/>
            </a:pPr>
            <a:r>
              <a:rPr lang="en-US" altLang="en-US" sz="3000" dirty="0">
                <a:solidFill>
                  <a:srgbClr val="FFC000"/>
                </a:solidFill>
              </a:rPr>
              <a:t>Strive</a:t>
            </a:r>
            <a:r>
              <a:rPr lang="en-US" altLang="en-US" sz="3000" dirty="0">
                <a:solidFill>
                  <a:schemeClr val="bg1"/>
                </a:solidFill>
              </a:rPr>
              <a:t> to enter through narrow gate. Lk.13</a:t>
            </a:r>
            <a:r>
              <a:rPr lang="en-US" altLang="en-US" sz="3000" baseline="30000" dirty="0">
                <a:solidFill>
                  <a:schemeClr val="bg1"/>
                </a:solidFill>
              </a:rPr>
              <a:t>24</a:t>
            </a:r>
            <a:r>
              <a:rPr lang="en-US" altLang="en-US" sz="3000" dirty="0">
                <a:solidFill>
                  <a:schemeClr val="bg1"/>
                </a:solidFill>
              </a:rPr>
              <a:t> </a:t>
            </a:r>
            <a:r>
              <a:rPr lang="en-US" altLang="en-US" sz="3000" dirty="0">
                <a:solidFill>
                  <a:srgbClr val="FFFFCC"/>
                </a:solidFill>
              </a:rPr>
              <a:t>Strive to enter through the narrow gate, for many, I say to you, will seek to enter and will not be able</a:t>
            </a:r>
          </a:p>
          <a:p>
            <a:pPr lvl="2">
              <a:spcAft>
                <a:spcPts val="0"/>
              </a:spcAft>
              <a:buFont typeface="Wingdings" panose="05000000000000000000" pitchFamily="2" charset="2"/>
              <a:buChar char="§"/>
            </a:pPr>
            <a:r>
              <a:rPr lang="en-US" altLang="en-US" sz="3000" dirty="0">
                <a:solidFill>
                  <a:srgbClr val="FFC000"/>
                </a:solidFill>
              </a:rPr>
              <a:t>Strive</a:t>
            </a:r>
            <a:r>
              <a:rPr lang="en-US" altLang="en-US" sz="3000" dirty="0">
                <a:solidFill>
                  <a:schemeClr val="bg1"/>
                </a:solidFill>
              </a:rPr>
              <a:t> together in prayers, Ro.15</a:t>
            </a:r>
            <a:r>
              <a:rPr lang="en-US" altLang="en-US" sz="3000" baseline="30000" dirty="0">
                <a:solidFill>
                  <a:schemeClr val="bg1"/>
                </a:solidFill>
              </a:rPr>
              <a:t>30 </a:t>
            </a:r>
            <a:r>
              <a:rPr lang="en-US" altLang="en-US" sz="3000" dirty="0">
                <a:solidFill>
                  <a:srgbClr val="FFFFCC"/>
                </a:solidFill>
              </a:rPr>
              <a:t>strive together with me in prayers to God for me</a:t>
            </a:r>
          </a:p>
          <a:p>
            <a:pPr marL="914400" lvl="2"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Bef>
                <a:spcPts val="0"/>
              </a:spcBef>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129066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rgbClr val="FFFF99"/>
                </a:solidFill>
              </a:rPr>
              <a:t>Christians strive for the imperishable crown</a:t>
            </a:r>
          </a:p>
        </p:txBody>
      </p:sp>
      <p:sp>
        <p:nvSpPr>
          <p:cNvPr id="3075" name="Rectangle 3"/>
          <p:cNvSpPr>
            <a:spLocks noGrp="1" noChangeArrowheads="1"/>
          </p:cNvSpPr>
          <p:nvPr>
            <p:ph type="body" idx="1"/>
          </p:nvPr>
        </p:nvSpPr>
        <p:spPr>
          <a:xfrm>
            <a:off x="267092" y="629238"/>
            <a:ext cx="8610599" cy="5791200"/>
          </a:xfrm>
        </p:spPr>
        <p:txBody>
          <a:bodyPr/>
          <a:lstStyle/>
          <a:p>
            <a:pPr marL="0" indent="0">
              <a:spcAft>
                <a:spcPts val="0"/>
              </a:spcAft>
              <a:buNone/>
            </a:pPr>
            <a:r>
              <a:rPr lang="en-US" altLang="en-US" sz="2400" dirty="0">
                <a:solidFill>
                  <a:schemeClr val="bg1"/>
                </a:solidFill>
              </a:rPr>
              <a:t>1. </a:t>
            </a:r>
            <a:r>
              <a:rPr lang="en-US" altLang="en-US" sz="2600" dirty="0">
                <a:solidFill>
                  <a:schemeClr val="bg1"/>
                </a:solidFill>
              </a:rPr>
              <a:t>Seize it with zeal, 24</a:t>
            </a:r>
          </a:p>
          <a:p>
            <a:pPr marL="0" indent="0">
              <a:spcAft>
                <a:spcPts val="0"/>
              </a:spcAft>
              <a:buNone/>
            </a:pPr>
            <a:r>
              <a:rPr lang="en-US" altLang="en-US" sz="2400" dirty="0">
                <a:solidFill>
                  <a:schemeClr val="bg1"/>
                </a:solidFill>
              </a:rPr>
              <a:t>2. </a:t>
            </a:r>
            <a:r>
              <a:rPr lang="en-US" altLang="en-US" sz="2600" dirty="0">
                <a:solidFill>
                  <a:schemeClr val="bg1"/>
                </a:solidFill>
              </a:rPr>
              <a:t>Strive for it with self-control, 25</a:t>
            </a:r>
          </a:p>
          <a:p>
            <a:pPr marL="0" indent="0">
              <a:spcAft>
                <a:spcPts val="0"/>
              </a:spcAft>
              <a:buNone/>
            </a:pPr>
            <a:r>
              <a:rPr lang="en-US" altLang="en-US" sz="2400" dirty="0">
                <a:solidFill>
                  <a:srgbClr val="CCFFFF"/>
                </a:solidFill>
              </a:rPr>
              <a:t>3. </a:t>
            </a:r>
            <a:r>
              <a:rPr lang="en-US" altLang="en-US" sz="3000" dirty="0">
                <a:solidFill>
                  <a:srgbClr val="FFC000"/>
                </a:solidFill>
              </a:rPr>
              <a:t>Sustain the effort with conviction, </a:t>
            </a:r>
            <a:r>
              <a:rPr lang="en-US" altLang="en-US" sz="3000" dirty="0">
                <a:solidFill>
                  <a:srgbClr val="CCFFFF"/>
                </a:solidFill>
              </a:rPr>
              <a:t>26</a:t>
            </a:r>
          </a:p>
          <a:p>
            <a:pPr lvl="1">
              <a:spcAft>
                <a:spcPts val="0"/>
              </a:spcAft>
              <a:buFont typeface="Wingdings" panose="05000000000000000000" pitchFamily="2" charset="2"/>
              <a:buChar char="§"/>
            </a:pPr>
            <a:r>
              <a:rPr lang="en-US" altLang="en-US" sz="3000" dirty="0">
                <a:solidFill>
                  <a:schemeClr val="bg1"/>
                </a:solidFill>
              </a:rPr>
              <a:t>As one who does not run uncertainly</a:t>
            </a:r>
          </a:p>
          <a:p>
            <a:pPr lvl="1">
              <a:spcAft>
                <a:spcPts val="0"/>
              </a:spcAft>
              <a:buFont typeface="Wingdings" panose="05000000000000000000" pitchFamily="2" charset="2"/>
              <a:buChar char="§"/>
            </a:pPr>
            <a:r>
              <a:rPr lang="en-US" altLang="en-US" sz="3000" dirty="0">
                <a:solidFill>
                  <a:schemeClr val="bg1"/>
                </a:solidFill>
              </a:rPr>
              <a:t>The boxer made every blow count </a:t>
            </a:r>
            <a:r>
              <a:rPr lang="en-US" altLang="en-US" dirty="0">
                <a:solidFill>
                  <a:srgbClr val="CCFFFF"/>
                </a:solidFill>
              </a:rPr>
              <a:t>(27)</a:t>
            </a:r>
          </a:p>
          <a:p>
            <a:pPr lvl="1">
              <a:spcAft>
                <a:spcPts val="0"/>
              </a:spcAft>
              <a:buFont typeface="Wingdings" panose="05000000000000000000" pitchFamily="2" charset="2"/>
              <a:buChar char="§"/>
            </a:pPr>
            <a:r>
              <a:rPr lang="en-US" altLang="en-US" sz="3000" dirty="0">
                <a:solidFill>
                  <a:schemeClr val="bg1"/>
                </a:solidFill>
              </a:rPr>
              <a:t>Chariot horses are controlled with whip and rein</a:t>
            </a:r>
          </a:p>
          <a:p>
            <a:pPr marL="0" indent="0">
              <a:spcAft>
                <a:spcPts val="0"/>
              </a:spcAft>
              <a:buNone/>
            </a:pPr>
            <a:endParaRPr lang="en-US" altLang="en-US" sz="3000" dirty="0">
              <a:solidFill>
                <a:schemeClr val="bg1"/>
              </a:solidFill>
            </a:endParaRPr>
          </a:p>
          <a:p>
            <a:pPr marL="0" indent="0">
              <a:spcBef>
                <a:spcPts val="0"/>
              </a:spcBef>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262621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rgbClr val="FFFF99"/>
                </a:solidFill>
              </a:rPr>
              <a:t>Christians strive for the imperishable crown</a:t>
            </a:r>
          </a:p>
        </p:txBody>
      </p:sp>
      <p:sp>
        <p:nvSpPr>
          <p:cNvPr id="3075" name="Rectangle 3"/>
          <p:cNvSpPr>
            <a:spLocks noGrp="1" noChangeArrowheads="1"/>
          </p:cNvSpPr>
          <p:nvPr>
            <p:ph type="body" idx="1"/>
          </p:nvPr>
        </p:nvSpPr>
        <p:spPr>
          <a:xfrm>
            <a:off x="267092" y="629238"/>
            <a:ext cx="8610599" cy="5791200"/>
          </a:xfrm>
        </p:spPr>
        <p:txBody>
          <a:bodyPr/>
          <a:lstStyle/>
          <a:p>
            <a:pPr marL="0" indent="0">
              <a:spcAft>
                <a:spcPts val="0"/>
              </a:spcAft>
              <a:buNone/>
            </a:pPr>
            <a:r>
              <a:rPr lang="en-US" altLang="en-US" sz="2400" dirty="0">
                <a:solidFill>
                  <a:schemeClr val="bg1"/>
                </a:solidFill>
              </a:rPr>
              <a:t>1. </a:t>
            </a:r>
            <a:r>
              <a:rPr lang="en-US" altLang="en-US" sz="2600" dirty="0">
                <a:solidFill>
                  <a:schemeClr val="bg1"/>
                </a:solidFill>
              </a:rPr>
              <a:t>Seize it with zeal, 24</a:t>
            </a:r>
          </a:p>
          <a:p>
            <a:pPr marL="0" indent="0">
              <a:spcAft>
                <a:spcPts val="0"/>
              </a:spcAft>
              <a:buNone/>
            </a:pPr>
            <a:r>
              <a:rPr lang="en-US" altLang="en-US" sz="2400" dirty="0">
                <a:solidFill>
                  <a:schemeClr val="bg1"/>
                </a:solidFill>
              </a:rPr>
              <a:t>2. </a:t>
            </a:r>
            <a:r>
              <a:rPr lang="en-US" altLang="en-US" sz="2600" dirty="0">
                <a:solidFill>
                  <a:schemeClr val="bg1"/>
                </a:solidFill>
              </a:rPr>
              <a:t>Strive for it with self-control, 25</a:t>
            </a:r>
          </a:p>
          <a:p>
            <a:pPr marL="0" indent="0">
              <a:spcAft>
                <a:spcPts val="0"/>
              </a:spcAft>
              <a:buNone/>
            </a:pPr>
            <a:r>
              <a:rPr lang="en-US" altLang="en-US" sz="2400" dirty="0">
                <a:solidFill>
                  <a:schemeClr val="bg1"/>
                </a:solidFill>
              </a:rPr>
              <a:t>3. </a:t>
            </a:r>
            <a:r>
              <a:rPr lang="en-US" altLang="en-US" sz="2600" dirty="0">
                <a:solidFill>
                  <a:schemeClr val="bg1"/>
                </a:solidFill>
              </a:rPr>
              <a:t>Sustain the effort with conviction, 26</a:t>
            </a:r>
          </a:p>
          <a:p>
            <a:pPr marL="0" indent="0">
              <a:spcAft>
                <a:spcPts val="0"/>
              </a:spcAft>
              <a:buNone/>
            </a:pPr>
            <a:r>
              <a:rPr lang="en-US" altLang="en-US" sz="2400" dirty="0">
                <a:solidFill>
                  <a:srgbClr val="CCFFFF"/>
                </a:solidFill>
              </a:rPr>
              <a:t>4. </a:t>
            </a:r>
            <a:r>
              <a:rPr lang="en-US" altLang="en-US" sz="3000" dirty="0">
                <a:solidFill>
                  <a:srgbClr val="FFC000"/>
                </a:solidFill>
              </a:rPr>
              <a:t>Suffer with perseverance,</a:t>
            </a:r>
            <a:r>
              <a:rPr lang="en-US" altLang="en-US" sz="3000" dirty="0">
                <a:solidFill>
                  <a:schemeClr val="bg1"/>
                </a:solidFill>
              </a:rPr>
              <a:t> </a:t>
            </a:r>
            <a:r>
              <a:rPr lang="en-US" altLang="en-US" sz="3000" dirty="0">
                <a:solidFill>
                  <a:srgbClr val="CCFFFF"/>
                </a:solidFill>
              </a:rPr>
              <a:t>27</a:t>
            </a:r>
          </a:p>
          <a:p>
            <a:pPr marL="0" indent="0">
              <a:spcAft>
                <a:spcPts val="0"/>
              </a:spcAft>
              <a:buNone/>
            </a:pPr>
            <a:endParaRPr lang="en-US" altLang="en-US" sz="3000" dirty="0">
              <a:solidFill>
                <a:schemeClr val="bg1"/>
              </a:solidFill>
            </a:endParaRPr>
          </a:p>
          <a:p>
            <a:pPr marL="0" indent="0">
              <a:spcBef>
                <a:spcPts val="0"/>
              </a:spcBef>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210210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37708"/>
            <a:ext cx="8610600" cy="546754"/>
          </a:xfrm>
        </p:spPr>
        <p:txBody>
          <a:bodyPr/>
          <a:lstStyle/>
          <a:p>
            <a:r>
              <a:rPr lang="en-US" altLang="en-US" sz="3000" dirty="0">
                <a:solidFill>
                  <a:srgbClr val="FFFF99"/>
                </a:solidFill>
              </a:rPr>
              <a:t>“I would conquer at the Olympic games”</a:t>
            </a:r>
            <a:endParaRPr lang="en-US" altLang="en-US" sz="3100" dirty="0">
              <a:solidFill>
                <a:srgbClr val="FFFFCC"/>
              </a:solidFill>
            </a:endParaRPr>
          </a:p>
        </p:txBody>
      </p:sp>
      <p:sp>
        <p:nvSpPr>
          <p:cNvPr id="3075" name="Rectangle 3"/>
          <p:cNvSpPr>
            <a:spLocks noGrp="1" noChangeArrowheads="1"/>
          </p:cNvSpPr>
          <p:nvPr>
            <p:ph type="body" idx="1"/>
          </p:nvPr>
        </p:nvSpPr>
        <p:spPr>
          <a:xfrm>
            <a:off x="267092" y="563248"/>
            <a:ext cx="8610599" cy="6035513"/>
          </a:xfrm>
        </p:spPr>
        <p:txBody>
          <a:bodyPr/>
          <a:lstStyle/>
          <a:p>
            <a:pPr marL="0" indent="0">
              <a:spcAft>
                <a:spcPts val="0"/>
              </a:spcAft>
              <a:buNone/>
            </a:pPr>
            <a:r>
              <a:rPr lang="en-US" altLang="en-US" sz="3000" dirty="0">
                <a:solidFill>
                  <a:schemeClr val="bg1"/>
                </a:solidFill>
              </a:rPr>
              <a:t>But consider what precedes and follows, and then, if it is for your advantage, engage in the affair.  You must conform to rules, submit to a diet, refrain from dainties; exercise your body, whether you choose it or not, at a stated hour, in heat and cold; you must drink no cold water, nor sometimes even wine.   In a word, you must give yourself up to your master, as to a physician.   Then, in the combat, you may be thrown into a ditch, dislocate your arm, turn your ankle, swallow dust, be whipped, and, after all, lose the victory.   When you have evaluated all this, if your </a:t>
            </a:r>
            <a:r>
              <a:rPr lang="en-US" altLang="en-US" sz="3000" dirty="0" err="1">
                <a:solidFill>
                  <a:schemeClr val="bg1"/>
                </a:solidFill>
              </a:rPr>
              <a:t>inclina-tion</a:t>
            </a:r>
            <a:r>
              <a:rPr lang="en-US" altLang="en-US" sz="3000" dirty="0">
                <a:solidFill>
                  <a:schemeClr val="bg1"/>
                </a:solidFill>
              </a:rPr>
              <a:t> still holds, then go to war’ </a:t>
            </a:r>
            <a:r>
              <a:rPr lang="en-US" altLang="en-US" sz="1800" dirty="0">
                <a:solidFill>
                  <a:schemeClr val="bg1"/>
                </a:solidFill>
              </a:rPr>
              <a:t>– Epictetus, </a:t>
            </a:r>
            <a:r>
              <a:rPr lang="en-US" altLang="en-US" sz="1800" i="1" dirty="0">
                <a:solidFill>
                  <a:schemeClr val="bg1"/>
                </a:solidFill>
              </a:rPr>
              <a:t>Enchiridion</a:t>
            </a:r>
            <a:r>
              <a:rPr lang="en-US" altLang="en-US" sz="1800" dirty="0">
                <a:solidFill>
                  <a:schemeClr val="bg1"/>
                </a:solidFill>
              </a:rPr>
              <a:t>, 29</a:t>
            </a:r>
          </a:p>
          <a:p>
            <a:pPr marL="0" indent="0">
              <a:spcBef>
                <a:spcPts val="0"/>
              </a:spcBef>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2430950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Mark 15:17</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0" indent="0">
              <a:spcAft>
                <a:spcPts val="400"/>
              </a:spcAft>
              <a:buNone/>
            </a:pPr>
            <a:r>
              <a:rPr lang="en-US" altLang="en-US" sz="2400" dirty="0">
                <a:solidFill>
                  <a:srgbClr val="FFFF00"/>
                </a:solidFill>
              </a:rPr>
              <a:t> </a:t>
            </a:r>
            <a:r>
              <a:rPr lang="en-US" altLang="en-US" sz="3000" dirty="0">
                <a:solidFill>
                  <a:srgbClr val="CCFFFF"/>
                </a:solidFill>
              </a:rPr>
              <a:t>His is the true crown of life: it took His life and gave us ours</a:t>
            </a:r>
          </a:p>
          <a:p>
            <a:pPr marL="0" indent="0">
              <a:spcAft>
                <a:spcPts val="400"/>
              </a:spcAft>
              <a:buNone/>
            </a:pPr>
            <a:endParaRPr lang="en-US" altLang="en-US" sz="3000" dirty="0">
              <a:solidFill>
                <a:srgbClr val="CCFFFF"/>
              </a:solidFill>
            </a:endParaRPr>
          </a:p>
          <a:p>
            <a:pPr marL="0" indent="0">
              <a:spcAft>
                <a:spcPts val="400"/>
              </a:spcAft>
              <a:buNone/>
            </a:pPr>
            <a:r>
              <a:rPr lang="en-US" altLang="en-US" sz="3000" dirty="0">
                <a:solidFill>
                  <a:schemeClr val="bg1"/>
                </a:solidFill>
              </a:rPr>
              <a:t>1 Co.9:24, ESV:  </a:t>
            </a:r>
            <a:r>
              <a:rPr lang="en-US" altLang="en-US" sz="3000" dirty="0">
                <a:solidFill>
                  <a:srgbClr val="CCFFFF"/>
                </a:solidFill>
              </a:rPr>
              <a:t>“So run…” – as if you are the only one who can win the prize</a:t>
            </a:r>
          </a:p>
        </p:txBody>
      </p:sp>
    </p:spTree>
    <p:extLst>
      <p:ext uri="{BB962C8B-B14F-4D97-AF65-F5344CB8AC3E}">
        <p14:creationId xmlns:p14="http://schemas.microsoft.com/office/powerpoint/2010/main" val="300180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rgbClr val="FFFFCC"/>
                </a:solidFill>
              </a:rPr>
              <a:t>Crown</a:t>
            </a:r>
          </a:p>
        </p:txBody>
      </p:sp>
      <p:sp>
        <p:nvSpPr>
          <p:cNvPr id="3075" name="Rectangle 3"/>
          <p:cNvSpPr>
            <a:spLocks noGrp="1" noChangeArrowheads="1"/>
          </p:cNvSpPr>
          <p:nvPr>
            <p:ph type="body" idx="1"/>
          </p:nvPr>
        </p:nvSpPr>
        <p:spPr>
          <a:xfrm>
            <a:off x="267092" y="685800"/>
            <a:ext cx="8610599" cy="5791200"/>
          </a:xfrm>
        </p:spPr>
        <p:txBody>
          <a:bodyPr/>
          <a:lstStyle/>
          <a:p>
            <a:pPr marL="0" indent="0">
              <a:spcAft>
                <a:spcPts val="600"/>
              </a:spcAft>
              <a:buNone/>
            </a:pPr>
            <a:r>
              <a:rPr lang="en-US" altLang="en-US" sz="3000" dirty="0">
                <a:solidFill>
                  <a:schemeClr val="bg1"/>
                </a:solidFill>
              </a:rPr>
              <a:t>Traditional adornment worn by monarchs; symbolizes power / dignity  </a:t>
            </a:r>
          </a:p>
          <a:p>
            <a:pPr marL="0" indent="0" algn="ctr">
              <a:spcAft>
                <a:spcPts val="0"/>
              </a:spcAft>
              <a:buNone/>
            </a:pPr>
            <a:r>
              <a:rPr lang="en-US" altLang="en-US" sz="3000" dirty="0">
                <a:solidFill>
                  <a:srgbClr val="FFFFCC"/>
                </a:solidFill>
              </a:rPr>
              <a:t>Variety of uses  </a:t>
            </a:r>
          </a:p>
          <a:p>
            <a:pPr marL="0" indent="0">
              <a:spcAft>
                <a:spcPts val="0"/>
              </a:spcAft>
              <a:buNone/>
            </a:pPr>
            <a:r>
              <a:rPr lang="en-US" altLang="en-US" sz="3000" dirty="0">
                <a:solidFill>
                  <a:srgbClr val="CCFFCC"/>
                </a:solidFill>
              </a:rPr>
              <a:t>‘Old age: the crown of life, our play’s last act’</a:t>
            </a:r>
            <a:br>
              <a:rPr lang="en-US" altLang="en-US" sz="3000" dirty="0">
                <a:solidFill>
                  <a:srgbClr val="CCFFCC"/>
                </a:solidFill>
              </a:rPr>
            </a:br>
            <a:r>
              <a:rPr lang="en-US" altLang="en-US" sz="2400" dirty="0">
                <a:solidFill>
                  <a:schemeClr val="bg1"/>
                </a:solidFill>
                <a:latin typeface="Times New Roman" panose="02020603050405020304" pitchFamily="18" charset="0"/>
                <a:cs typeface="Times New Roman" panose="02020603050405020304" pitchFamily="18" charset="0"/>
              </a:rPr>
              <a:t>– Cicero   </a:t>
            </a:r>
            <a:endParaRPr lang="en-US" altLang="en-US" sz="3000" dirty="0">
              <a:solidFill>
                <a:schemeClr val="bg1"/>
              </a:solidFill>
              <a:latin typeface="Times New Roman" panose="02020603050405020304" pitchFamily="18" charset="0"/>
              <a:cs typeface="Times New Roman" panose="02020603050405020304" pitchFamily="18" charset="0"/>
            </a:endParaRPr>
          </a:p>
          <a:p>
            <a:pPr marL="0" indent="0">
              <a:spcAft>
                <a:spcPts val="0"/>
              </a:spcAft>
              <a:buNone/>
            </a:pPr>
            <a:r>
              <a:rPr lang="en-US" altLang="en-US" sz="3000" dirty="0">
                <a:solidFill>
                  <a:srgbClr val="CCFFCC"/>
                </a:solidFill>
              </a:rPr>
              <a:t>‘To be a king and wear a crown is a thing more glorious to them that see it than it is pleasant to them that bear it</a:t>
            </a:r>
            <a:r>
              <a:rPr lang="en-US" altLang="en-US" sz="3000" dirty="0">
                <a:solidFill>
                  <a:schemeClr val="bg1"/>
                </a:solidFill>
              </a:rPr>
              <a:t>’ </a:t>
            </a:r>
            <a:r>
              <a:rPr lang="en-US" altLang="en-US" sz="2400" dirty="0">
                <a:solidFill>
                  <a:schemeClr val="bg1"/>
                </a:solidFill>
                <a:latin typeface="Times New Roman" panose="02020603050405020304" pitchFamily="18" charset="0"/>
                <a:cs typeface="Times New Roman" panose="02020603050405020304" pitchFamily="18" charset="0"/>
              </a:rPr>
              <a:t>– Elizabeth I    </a:t>
            </a:r>
            <a:endParaRPr lang="en-US" altLang="en-US" sz="3000" dirty="0">
              <a:solidFill>
                <a:schemeClr val="bg1"/>
              </a:solidFill>
              <a:latin typeface="Times New Roman" panose="02020603050405020304" pitchFamily="18" charset="0"/>
              <a:cs typeface="Times New Roman" panose="02020603050405020304" pitchFamily="18" charset="0"/>
            </a:endParaRPr>
          </a:p>
          <a:p>
            <a:pPr marL="0" indent="0">
              <a:spcAft>
                <a:spcPts val="0"/>
              </a:spcAft>
              <a:buNone/>
            </a:pPr>
            <a:r>
              <a:rPr lang="en-US" altLang="en-US" sz="3000" dirty="0">
                <a:solidFill>
                  <a:srgbClr val="CCFFCC"/>
                </a:solidFill>
              </a:rPr>
              <a:t>‘Some of the most beautiful things worth having in your life come wrapped in a crown of thorns’ </a:t>
            </a:r>
            <a:br>
              <a:rPr lang="en-US" altLang="en-US" sz="3000" dirty="0">
                <a:solidFill>
                  <a:schemeClr val="bg1"/>
                </a:solidFill>
              </a:rPr>
            </a:br>
            <a:r>
              <a:rPr lang="en-US" altLang="en-US" sz="2400" dirty="0">
                <a:solidFill>
                  <a:schemeClr val="bg1"/>
                </a:solidFill>
                <a:latin typeface="Times New Roman" panose="02020603050405020304" pitchFamily="18" charset="0"/>
                <a:cs typeface="Times New Roman" panose="02020603050405020304" pitchFamily="18" charset="0"/>
              </a:rPr>
              <a:t>– Shannon Adler </a:t>
            </a:r>
            <a:endParaRPr lang="en-US" altLang="en-US" sz="3000" dirty="0">
              <a:solidFill>
                <a:srgbClr val="FFFF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358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Crowns</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0" indent="0" algn="ctr">
              <a:spcAft>
                <a:spcPts val="0"/>
              </a:spcAft>
              <a:buNone/>
            </a:pPr>
            <a:r>
              <a:rPr lang="en-US" altLang="en-US" sz="3000" dirty="0">
                <a:solidFill>
                  <a:srgbClr val="FFFFCC"/>
                </a:solidFill>
              </a:rPr>
              <a:t>Historical uses</a:t>
            </a:r>
          </a:p>
          <a:p>
            <a:pPr>
              <a:spcAft>
                <a:spcPts val="600"/>
              </a:spcAft>
              <a:buFont typeface="Wingdings" panose="05000000000000000000" pitchFamily="2" charset="2"/>
              <a:buChar char="§"/>
            </a:pPr>
            <a:r>
              <a:rPr lang="en-US" altLang="en-US" sz="3000" dirty="0">
                <a:solidFill>
                  <a:schemeClr val="bg1"/>
                </a:solidFill>
              </a:rPr>
              <a:t>Lv.8</a:t>
            </a:r>
            <a:r>
              <a:rPr lang="en-US" altLang="en-US" sz="3000" baseline="30000" dirty="0">
                <a:solidFill>
                  <a:schemeClr val="bg1"/>
                </a:solidFill>
              </a:rPr>
              <a:t>9</a:t>
            </a:r>
            <a:r>
              <a:rPr lang="en-US" altLang="en-US" sz="3000" dirty="0">
                <a:solidFill>
                  <a:schemeClr val="bg1"/>
                </a:solidFill>
              </a:rPr>
              <a:t> </a:t>
            </a:r>
            <a:r>
              <a:rPr lang="en-US" altLang="en-US" sz="3000" dirty="0">
                <a:solidFill>
                  <a:srgbClr val="CCECFF"/>
                </a:solidFill>
              </a:rPr>
              <a:t>And he put the turban on his head. Also on the turban, on its front, he put the golden plate, the holy crown, as the L</a:t>
            </a:r>
            <a:r>
              <a:rPr lang="en-US" altLang="en-US" sz="2600" dirty="0">
                <a:solidFill>
                  <a:srgbClr val="CCECFF"/>
                </a:solidFill>
              </a:rPr>
              <a:t>ORD</a:t>
            </a:r>
            <a:r>
              <a:rPr lang="en-US" altLang="en-US" sz="3000" dirty="0">
                <a:solidFill>
                  <a:srgbClr val="CCECFF"/>
                </a:solidFill>
              </a:rPr>
              <a:t> had commanded Moses</a:t>
            </a:r>
          </a:p>
          <a:p>
            <a:pPr>
              <a:spcAft>
                <a:spcPts val="600"/>
              </a:spcAft>
              <a:buFont typeface="Wingdings" panose="05000000000000000000" pitchFamily="2" charset="2"/>
              <a:buChar char="§"/>
            </a:pPr>
            <a:r>
              <a:rPr lang="en-US" altLang="en-US" sz="3000" dirty="0">
                <a:solidFill>
                  <a:schemeClr val="bg1"/>
                </a:solidFill>
                <a:cs typeface="Times New Roman" panose="02020603050405020304" pitchFamily="18" charset="0"/>
              </a:rPr>
              <a:t>2 K.11:1-12, boy wears king’s crown</a:t>
            </a:r>
          </a:p>
          <a:p>
            <a:pPr>
              <a:spcAft>
                <a:spcPts val="600"/>
              </a:spcAft>
              <a:buFont typeface="Wingdings" panose="05000000000000000000" pitchFamily="2" charset="2"/>
              <a:buChar char="§"/>
            </a:pPr>
            <a:r>
              <a:rPr lang="en-US" altLang="en-US" sz="3000" dirty="0">
                <a:solidFill>
                  <a:schemeClr val="bg1"/>
                </a:solidFill>
                <a:cs typeface="Times New Roman" panose="02020603050405020304" pitchFamily="18" charset="0"/>
              </a:rPr>
              <a:t>Ps.21</a:t>
            </a:r>
            <a:r>
              <a:rPr lang="en-US" altLang="en-US" sz="3000" baseline="30000" dirty="0">
                <a:solidFill>
                  <a:schemeClr val="bg1"/>
                </a:solidFill>
                <a:cs typeface="Times New Roman" panose="02020603050405020304" pitchFamily="18" charset="0"/>
              </a:rPr>
              <a:t>3</a:t>
            </a:r>
            <a:r>
              <a:rPr lang="en-US" altLang="en-US" sz="3000" dirty="0">
                <a:solidFill>
                  <a:schemeClr val="bg1"/>
                </a:solidFill>
                <a:cs typeface="Times New Roman" panose="02020603050405020304" pitchFamily="18" charset="0"/>
              </a:rPr>
              <a:t>  </a:t>
            </a:r>
            <a:r>
              <a:rPr lang="en-US" altLang="en-US" sz="3000" dirty="0">
                <a:solidFill>
                  <a:srgbClr val="CCECFF"/>
                </a:solidFill>
                <a:cs typeface="Times New Roman" panose="02020603050405020304" pitchFamily="18" charset="0"/>
              </a:rPr>
              <a:t>For You meet him with the blessings of goodness; You set a crown of pure gold upon his head</a:t>
            </a:r>
          </a:p>
          <a:p>
            <a:pPr>
              <a:spcAft>
                <a:spcPts val="0"/>
              </a:spcAft>
              <a:buFont typeface="Wingdings" panose="05000000000000000000" pitchFamily="2" charset="2"/>
              <a:buChar char="§"/>
            </a:pPr>
            <a:r>
              <a:rPr lang="en-US" altLang="en-US" sz="3000" dirty="0">
                <a:solidFill>
                  <a:schemeClr val="bg1"/>
                </a:solidFill>
                <a:cs typeface="Times New Roman" panose="02020603050405020304" pitchFamily="18" charset="0"/>
              </a:rPr>
              <a:t>Est.2:17, royal crown placed on queen Esther (cf. 6:8; 8:15, Mordecai)</a:t>
            </a:r>
            <a:endParaRPr lang="en-US" altLang="en-US" sz="3000" dirty="0">
              <a:solidFill>
                <a:srgbClr val="FFFFCC"/>
              </a:solidFill>
              <a:cs typeface="Times New Roman" panose="02020603050405020304" pitchFamily="18" charset="0"/>
            </a:endParaRPr>
          </a:p>
        </p:txBody>
      </p:sp>
    </p:spTree>
    <p:extLst>
      <p:ext uri="{BB962C8B-B14F-4D97-AF65-F5344CB8AC3E}">
        <p14:creationId xmlns:p14="http://schemas.microsoft.com/office/powerpoint/2010/main" val="14873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Figurative crowns</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a:spcAft>
                <a:spcPts val="1200"/>
              </a:spcAft>
              <a:buFont typeface="Wingdings" panose="05000000000000000000" pitchFamily="2" charset="2"/>
              <a:buChar char="§"/>
            </a:pPr>
            <a:r>
              <a:rPr lang="en-US" altLang="en-US" sz="3000" dirty="0">
                <a:solidFill>
                  <a:schemeClr val="bg1"/>
                </a:solidFill>
              </a:rPr>
              <a:t>Pr.12</a:t>
            </a:r>
            <a:r>
              <a:rPr lang="en-US" altLang="en-US" sz="3000" baseline="30000" dirty="0">
                <a:solidFill>
                  <a:schemeClr val="bg1"/>
                </a:solidFill>
              </a:rPr>
              <a:t>4</a:t>
            </a:r>
            <a:r>
              <a:rPr lang="en-US" altLang="en-US" sz="3000" dirty="0">
                <a:solidFill>
                  <a:schemeClr val="bg1"/>
                </a:solidFill>
              </a:rPr>
              <a:t> </a:t>
            </a:r>
            <a:r>
              <a:rPr lang="en-US" altLang="en-US" sz="3000" dirty="0">
                <a:solidFill>
                  <a:srgbClr val="FFFFCC"/>
                </a:solidFill>
              </a:rPr>
              <a:t>An excellent wife is the </a:t>
            </a:r>
            <a:r>
              <a:rPr lang="en-US" altLang="en-US" sz="3000" u="sng" dirty="0">
                <a:solidFill>
                  <a:srgbClr val="FFFFCC"/>
                </a:solidFill>
              </a:rPr>
              <a:t>crown</a:t>
            </a:r>
            <a:r>
              <a:rPr lang="en-US" altLang="en-US" sz="3000" dirty="0">
                <a:solidFill>
                  <a:srgbClr val="FFFFCC"/>
                </a:solidFill>
              </a:rPr>
              <a:t> of her husband</a:t>
            </a:r>
            <a:r>
              <a:rPr lang="en-US" altLang="en-US" sz="3000" dirty="0">
                <a:solidFill>
                  <a:schemeClr val="bg1"/>
                </a:solidFill>
              </a:rPr>
              <a:t>  [husband’s brightest honor, ornament]  </a:t>
            </a:r>
          </a:p>
          <a:p>
            <a:pPr>
              <a:spcAft>
                <a:spcPts val="1200"/>
              </a:spcAft>
              <a:buFont typeface="Wingdings" panose="05000000000000000000" pitchFamily="2" charset="2"/>
              <a:buChar char="§"/>
            </a:pPr>
            <a:r>
              <a:rPr lang="en-US" altLang="en-US" sz="3000" dirty="0">
                <a:solidFill>
                  <a:schemeClr val="bg1"/>
                </a:solidFill>
              </a:rPr>
              <a:t>Pr.16</a:t>
            </a:r>
            <a:r>
              <a:rPr lang="en-US" altLang="en-US" sz="3000" baseline="30000" dirty="0">
                <a:solidFill>
                  <a:schemeClr val="bg1"/>
                </a:solidFill>
              </a:rPr>
              <a:t>31</a:t>
            </a:r>
            <a:r>
              <a:rPr lang="en-US" altLang="en-US" sz="3000" dirty="0">
                <a:solidFill>
                  <a:schemeClr val="bg1"/>
                </a:solidFill>
              </a:rPr>
              <a:t> </a:t>
            </a:r>
            <a:r>
              <a:rPr lang="en-US" altLang="en-US" sz="3000" dirty="0">
                <a:solidFill>
                  <a:srgbClr val="FFFFCC"/>
                </a:solidFill>
              </a:rPr>
              <a:t>The silver-haired head is a </a:t>
            </a:r>
            <a:r>
              <a:rPr lang="en-US" altLang="en-US" sz="3000" u="sng" dirty="0">
                <a:solidFill>
                  <a:srgbClr val="FFFFCC"/>
                </a:solidFill>
              </a:rPr>
              <a:t>crown</a:t>
            </a:r>
            <a:r>
              <a:rPr lang="en-US" altLang="en-US" sz="3000" dirty="0">
                <a:solidFill>
                  <a:srgbClr val="FFFFCC"/>
                </a:solidFill>
              </a:rPr>
              <a:t> of glory, If it is found in the way of righteousness</a:t>
            </a:r>
          </a:p>
          <a:p>
            <a:pPr>
              <a:spcAft>
                <a:spcPts val="0"/>
              </a:spcAft>
              <a:buFont typeface="Wingdings" panose="05000000000000000000" pitchFamily="2" charset="2"/>
              <a:buChar char="§"/>
            </a:pPr>
            <a:r>
              <a:rPr lang="en-US" altLang="en-US" sz="3000" dirty="0">
                <a:solidFill>
                  <a:schemeClr val="bg1"/>
                </a:solidFill>
              </a:rPr>
              <a:t>Pr.17</a:t>
            </a:r>
            <a:r>
              <a:rPr lang="en-US" altLang="en-US" sz="3000" baseline="30000" dirty="0">
                <a:solidFill>
                  <a:schemeClr val="bg1"/>
                </a:solidFill>
              </a:rPr>
              <a:t>6</a:t>
            </a:r>
            <a:r>
              <a:rPr lang="en-US" altLang="en-US" sz="3000" dirty="0">
                <a:solidFill>
                  <a:schemeClr val="bg1"/>
                </a:solidFill>
              </a:rPr>
              <a:t> </a:t>
            </a:r>
            <a:r>
              <a:rPr lang="en-US" altLang="en-US" sz="3000" dirty="0">
                <a:solidFill>
                  <a:srgbClr val="FFFFCC"/>
                </a:solidFill>
              </a:rPr>
              <a:t>children’s children are the </a:t>
            </a:r>
            <a:r>
              <a:rPr lang="en-US" altLang="en-US" sz="3000" u="sng" dirty="0">
                <a:solidFill>
                  <a:srgbClr val="FFFFCC"/>
                </a:solidFill>
              </a:rPr>
              <a:t>crown</a:t>
            </a:r>
            <a:r>
              <a:rPr lang="en-US" altLang="en-US" sz="3000" dirty="0">
                <a:solidFill>
                  <a:srgbClr val="FFFFCC"/>
                </a:solidFill>
              </a:rPr>
              <a:t> of old men… </a:t>
            </a:r>
            <a:r>
              <a:rPr lang="en-US" altLang="en-US" sz="3000" dirty="0">
                <a:solidFill>
                  <a:schemeClr val="bg1"/>
                </a:solidFill>
              </a:rPr>
              <a:t> [prolonged posterity]</a:t>
            </a:r>
            <a:endParaRPr lang="en-US" altLang="en-US" sz="3000" dirty="0">
              <a:solidFill>
                <a:srgbClr val="FFFFCC"/>
              </a:solidFill>
              <a:cs typeface="Times New Roman" panose="02020603050405020304" pitchFamily="18" charset="0"/>
            </a:endParaRPr>
          </a:p>
        </p:txBody>
      </p:sp>
    </p:spTree>
    <p:extLst>
      <p:ext uri="{BB962C8B-B14F-4D97-AF65-F5344CB8AC3E}">
        <p14:creationId xmlns:p14="http://schemas.microsoft.com/office/powerpoint/2010/main" val="393930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89FED7B1-F121-1215-FF36-A7CB9F400B6F}"/>
              </a:ext>
            </a:extLst>
          </p:cNvPr>
          <p:cNvSpPr/>
          <p:nvPr/>
        </p:nvSpPr>
        <p:spPr bwMode="auto">
          <a:xfrm>
            <a:off x="1010473" y="556181"/>
            <a:ext cx="7124700" cy="1168923"/>
          </a:xfrm>
          <a:prstGeom prst="roundRect">
            <a:avLst/>
          </a:prstGeom>
          <a:solidFill>
            <a:srgbClr val="2D2D8A">
              <a:lumMod val="50000"/>
            </a:srgbClr>
          </a:solidFill>
          <a:ln w="9525" cap="flat" cmpd="sng" algn="ctr">
            <a:solidFill>
              <a:srgbClr val="FFC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CCFFFF"/>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2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a:t>
            </a:r>
            <a:r>
              <a:rPr kumimoji="0" lang="en-US" sz="36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35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Jesus Deserves His Crown</a:t>
            </a:r>
            <a:endParaRPr kumimoji="0" lang="en-US" sz="35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16293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Zechariah 6:11-13</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339725" indent="-339725">
              <a:spcAft>
                <a:spcPts val="900"/>
              </a:spcAft>
              <a:buNone/>
            </a:pPr>
            <a:r>
              <a:rPr lang="en-US" altLang="en-US" sz="2400" dirty="0">
                <a:solidFill>
                  <a:srgbClr val="FFC000"/>
                </a:solidFill>
              </a:rPr>
              <a:t>1.</a:t>
            </a:r>
            <a:r>
              <a:rPr lang="en-US" altLang="en-US" sz="2400" dirty="0">
                <a:solidFill>
                  <a:schemeClr val="bg1"/>
                </a:solidFill>
              </a:rPr>
              <a:t> </a:t>
            </a:r>
            <a:r>
              <a:rPr lang="en-US" altLang="en-US" sz="3000" dirty="0">
                <a:solidFill>
                  <a:srgbClr val="CCFFFF"/>
                </a:solidFill>
              </a:rPr>
              <a:t>Behold the Man </a:t>
            </a:r>
            <a:r>
              <a:rPr lang="en-US" altLang="en-US" sz="3000" dirty="0">
                <a:solidFill>
                  <a:schemeClr val="bg1"/>
                </a:solidFill>
              </a:rPr>
              <a:t>(Jn.19:5) </a:t>
            </a:r>
            <a:r>
              <a:rPr lang="en-US" altLang="en-US" sz="3000" dirty="0">
                <a:solidFill>
                  <a:srgbClr val="FFFFCC"/>
                </a:solidFill>
              </a:rPr>
              <a:t>… Branch </a:t>
            </a:r>
            <a:r>
              <a:rPr lang="en-US" altLang="en-US" sz="3000" dirty="0">
                <a:solidFill>
                  <a:schemeClr val="bg1"/>
                </a:solidFill>
              </a:rPr>
              <a:t>(title of Messiah,</a:t>
            </a:r>
            <a:r>
              <a:rPr lang="en-US" altLang="en-US" sz="3000" dirty="0">
                <a:solidFill>
                  <a:srgbClr val="FFFFCC"/>
                </a:solidFill>
              </a:rPr>
              <a:t> </a:t>
            </a:r>
            <a:r>
              <a:rPr lang="en-US" altLang="en-US" sz="3000" dirty="0">
                <a:solidFill>
                  <a:schemeClr val="bg1"/>
                </a:solidFill>
              </a:rPr>
              <a:t>Jer.23:5)</a:t>
            </a:r>
          </a:p>
          <a:p>
            <a:pPr marL="339725" indent="-339725">
              <a:spcAft>
                <a:spcPts val="900"/>
              </a:spcAft>
              <a:buNone/>
            </a:pPr>
            <a:r>
              <a:rPr lang="en-US" altLang="en-US" sz="2400" dirty="0">
                <a:solidFill>
                  <a:srgbClr val="FFC000"/>
                </a:solidFill>
              </a:rPr>
              <a:t>2.</a:t>
            </a:r>
            <a:r>
              <a:rPr lang="en-US" altLang="en-US" sz="2400" dirty="0">
                <a:solidFill>
                  <a:schemeClr val="bg1"/>
                </a:solidFill>
              </a:rPr>
              <a:t> </a:t>
            </a:r>
            <a:r>
              <a:rPr lang="en-US" altLang="en-US" sz="3000" dirty="0">
                <a:solidFill>
                  <a:srgbClr val="CCFFFF"/>
                </a:solidFill>
              </a:rPr>
              <a:t>Branch out: </a:t>
            </a:r>
            <a:r>
              <a:rPr lang="en-US" altLang="en-US" sz="3000" dirty="0">
                <a:solidFill>
                  <a:srgbClr val="FFFFCC"/>
                </a:solidFill>
              </a:rPr>
              <a:t>fruitfulness of Messiah.  ‘He will come where there is little promise of new life, unexpectedly, as root out of dry ground’</a:t>
            </a:r>
          </a:p>
          <a:p>
            <a:pPr marL="339725" indent="-339725">
              <a:spcAft>
                <a:spcPts val="0"/>
              </a:spcAft>
              <a:buNone/>
            </a:pPr>
            <a:r>
              <a:rPr lang="en-US" altLang="en-US" sz="2400" dirty="0">
                <a:solidFill>
                  <a:srgbClr val="FFC000"/>
                </a:solidFill>
              </a:rPr>
              <a:t>3. </a:t>
            </a:r>
            <a:r>
              <a:rPr lang="en-US" altLang="en-US" sz="3000" dirty="0">
                <a:solidFill>
                  <a:srgbClr val="CCFFFF"/>
                </a:solidFill>
              </a:rPr>
              <a:t>Build temple of Lord.   </a:t>
            </a:r>
            <a:r>
              <a:rPr lang="en-US" altLang="en-US" sz="3000" dirty="0">
                <a:solidFill>
                  <a:srgbClr val="FFFFCC"/>
                </a:solidFill>
              </a:rPr>
              <a:t>Temple of His people, </a:t>
            </a:r>
            <a:r>
              <a:rPr lang="en-US" altLang="en-US" sz="3000" dirty="0">
                <a:solidFill>
                  <a:schemeClr val="bg1"/>
                </a:solidFill>
              </a:rPr>
              <a:t>Ep.2:19-22; 1 Pt.2:5</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188804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Zechariah 6:11-13</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339725" indent="-339725">
              <a:spcAft>
                <a:spcPts val="900"/>
              </a:spcAft>
              <a:buNone/>
            </a:pPr>
            <a:r>
              <a:rPr lang="en-US" altLang="en-US" sz="2400" dirty="0">
                <a:solidFill>
                  <a:srgbClr val="FFC000"/>
                </a:solidFill>
              </a:rPr>
              <a:t>4.</a:t>
            </a:r>
            <a:r>
              <a:rPr lang="en-US" altLang="en-US" sz="2400" dirty="0">
                <a:solidFill>
                  <a:schemeClr val="bg1"/>
                </a:solidFill>
              </a:rPr>
              <a:t> </a:t>
            </a:r>
            <a:r>
              <a:rPr lang="en-US" altLang="en-US" sz="3000" dirty="0">
                <a:solidFill>
                  <a:srgbClr val="CCFFFF"/>
                </a:solidFill>
              </a:rPr>
              <a:t>Bear the glory, sit and rule on His throne.   </a:t>
            </a:r>
            <a:r>
              <a:rPr lang="en-US" altLang="en-US" sz="3000" dirty="0">
                <a:solidFill>
                  <a:srgbClr val="FFFFCC"/>
                </a:solidFill>
              </a:rPr>
              <a:t>Royal honor, </a:t>
            </a:r>
            <a:r>
              <a:rPr lang="en-US" altLang="en-US" sz="3000" dirty="0">
                <a:solidFill>
                  <a:schemeClr val="bg1"/>
                </a:solidFill>
              </a:rPr>
              <a:t>Jer.22:18 </a:t>
            </a:r>
            <a:r>
              <a:rPr lang="en-US" altLang="en-US" sz="2800" dirty="0">
                <a:solidFill>
                  <a:schemeClr val="bg1"/>
                </a:solidFill>
              </a:rPr>
              <a:t>[Jehoiakim]</a:t>
            </a:r>
            <a:r>
              <a:rPr lang="en-US" altLang="en-US" sz="3000" dirty="0">
                <a:solidFill>
                  <a:schemeClr val="bg1"/>
                </a:solidFill>
              </a:rPr>
              <a:t>;  </a:t>
            </a:r>
            <a:r>
              <a:rPr lang="en-US" altLang="en-US" sz="3000" dirty="0">
                <a:solidFill>
                  <a:srgbClr val="FFFFCC"/>
                </a:solidFill>
              </a:rPr>
              <a:t>not on earth </a:t>
            </a:r>
            <a:r>
              <a:rPr lang="en-US" altLang="en-US" sz="3000" dirty="0">
                <a:solidFill>
                  <a:schemeClr val="bg1"/>
                </a:solidFill>
              </a:rPr>
              <a:t>(22:28-30) </a:t>
            </a:r>
            <a:r>
              <a:rPr lang="en-US" altLang="en-US" sz="2800" dirty="0">
                <a:solidFill>
                  <a:schemeClr val="bg1"/>
                </a:solidFill>
              </a:rPr>
              <a:t>[Jehoiachin]</a:t>
            </a:r>
          </a:p>
          <a:p>
            <a:pPr marL="339725" indent="-339725">
              <a:spcAft>
                <a:spcPts val="900"/>
              </a:spcAft>
              <a:buNone/>
            </a:pPr>
            <a:r>
              <a:rPr lang="en-US" altLang="en-US" sz="2400" dirty="0">
                <a:solidFill>
                  <a:srgbClr val="FFC000"/>
                </a:solidFill>
              </a:rPr>
              <a:t>5.</a:t>
            </a:r>
            <a:r>
              <a:rPr lang="en-US" altLang="en-US" sz="2400" dirty="0">
                <a:solidFill>
                  <a:schemeClr val="bg1"/>
                </a:solidFill>
              </a:rPr>
              <a:t> </a:t>
            </a:r>
            <a:r>
              <a:rPr lang="en-US" altLang="en-US" sz="3000" dirty="0">
                <a:solidFill>
                  <a:srgbClr val="FFFFCC"/>
                </a:solidFill>
              </a:rPr>
              <a:t>	</a:t>
            </a:r>
            <a:r>
              <a:rPr lang="en-US" altLang="en-US" sz="3000" dirty="0">
                <a:solidFill>
                  <a:srgbClr val="CCFFFF"/>
                </a:solidFill>
              </a:rPr>
              <a:t>Priest on His throne.   </a:t>
            </a:r>
            <a:r>
              <a:rPr lang="en-US" altLang="en-US" sz="3000" dirty="0">
                <a:solidFill>
                  <a:srgbClr val="FFFFCC"/>
                </a:solidFill>
              </a:rPr>
              <a:t>In Israel, priests did not sit on thrones, kings did not serve as priests </a:t>
            </a:r>
            <a:br>
              <a:rPr lang="en-US" altLang="en-US" sz="3000" dirty="0">
                <a:solidFill>
                  <a:srgbClr val="FFFFCC"/>
                </a:solidFill>
              </a:rPr>
            </a:br>
            <a:r>
              <a:rPr lang="en-US" altLang="en-US" sz="3000" dirty="0">
                <a:solidFill>
                  <a:schemeClr val="bg1"/>
                </a:solidFill>
              </a:rPr>
              <a:t>(2 Chr.26, Uzziah).   See Hb.7-8</a:t>
            </a:r>
          </a:p>
          <a:p>
            <a:pPr marL="339725" indent="-339725">
              <a:spcAft>
                <a:spcPts val="0"/>
              </a:spcAft>
              <a:buNone/>
            </a:pPr>
            <a:r>
              <a:rPr lang="en-US" altLang="en-US" sz="2400" dirty="0">
                <a:solidFill>
                  <a:srgbClr val="FFC000"/>
                </a:solidFill>
              </a:rPr>
              <a:t>6.</a:t>
            </a:r>
            <a:r>
              <a:rPr lang="en-US" altLang="en-US" sz="3000" dirty="0">
                <a:solidFill>
                  <a:srgbClr val="FFFFCC"/>
                </a:solidFill>
              </a:rPr>
              <a:t>	</a:t>
            </a:r>
            <a:r>
              <a:rPr lang="en-US" altLang="en-US" sz="3000" dirty="0">
                <a:solidFill>
                  <a:srgbClr val="CCFFFF"/>
                </a:solidFill>
              </a:rPr>
              <a:t>Counsel of peace between them both </a:t>
            </a:r>
            <a:r>
              <a:rPr lang="en-US" altLang="en-US" sz="3000" dirty="0">
                <a:solidFill>
                  <a:srgbClr val="FFFFCC"/>
                </a:solidFill>
              </a:rPr>
              <a:t>[two offices in one Person.  </a:t>
            </a:r>
            <a:r>
              <a:rPr lang="en-US" altLang="en-US" sz="3000" dirty="0">
                <a:solidFill>
                  <a:schemeClr val="bg1"/>
                </a:solidFill>
              </a:rPr>
              <a:t>	Ep.2:14</a:t>
            </a: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429271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67856" y="0"/>
            <a:ext cx="8610600" cy="609600"/>
          </a:xfrm>
        </p:spPr>
        <p:txBody>
          <a:bodyPr/>
          <a:lstStyle/>
          <a:p>
            <a:r>
              <a:rPr lang="en-US" altLang="en-US" sz="3100" dirty="0">
                <a:solidFill>
                  <a:schemeClr val="bg1"/>
                </a:solidFill>
              </a:rPr>
              <a:t>John 19:1</a:t>
            </a:r>
            <a:endParaRPr lang="en-US" altLang="en-US" sz="3100" dirty="0">
              <a:solidFill>
                <a:srgbClr val="CCFFFF"/>
              </a:solidFill>
            </a:endParaRPr>
          </a:p>
        </p:txBody>
      </p:sp>
      <p:sp>
        <p:nvSpPr>
          <p:cNvPr id="3075" name="Rectangle 3"/>
          <p:cNvSpPr>
            <a:spLocks noGrp="1" noChangeArrowheads="1"/>
          </p:cNvSpPr>
          <p:nvPr>
            <p:ph type="body" idx="1"/>
          </p:nvPr>
        </p:nvSpPr>
        <p:spPr>
          <a:xfrm>
            <a:off x="267092" y="685800"/>
            <a:ext cx="8610599" cy="5791200"/>
          </a:xfrm>
        </p:spPr>
        <p:txBody>
          <a:bodyPr/>
          <a:lstStyle/>
          <a:p>
            <a:pPr marL="0" indent="0">
              <a:spcAft>
                <a:spcPts val="0"/>
              </a:spcAft>
              <a:buNone/>
            </a:pPr>
            <a:r>
              <a:rPr lang="en-US" altLang="en-US" sz="2400" dirty="0">
                <a:solidFill>
                  <a:schemeClr val="bg1"/>
                </a:solidFill>
              </a:rPr>
              <a:t>1. </a:t>
            </a:r>
            <a:r>
              <a:rPr lang="en-US" altLang="en-US" sz="3000" dirty="0">
                <a:solidFill>
                  <a:srgbClr val="CCFFCC"/>
                </a:solidFill>
              </a:rPr>
              <a:t>Cruel mockery of a regal crown, a purple robe </a:t>
            </a:r>
          </a:p>
          <a:p>
            <a:pPr marL="631825" lvl="1" indent="-292100">
              <a:spcAft>
                <a:spcPts val="0"/>
              </a:spcAft>
              <a:buFont typeface="Arial" panose="020B0604020202020204" pitchFamily="34" charset="0"/>
              <a:buChar char="•"/>
              <a:tabLst>
                <a:tab pos="519113" algn="l"/>
              </a:tabLst>
            </a:pPr>
            <a:r>
              <a:rPr lang="en-US" altLang="en-US" sz="3000" dirty="0">
                <a:solidFill>
                  <a:srgbClr val="FFFFCC"/>
                </a:solidFill>
              </a:rPr>
              <a:t>The reed mocks the regal scepter</a:t>
            </a:r>
          </a:p>
          <a:p>
            <a:pPr marL="631825" lvl="1" indent="-292100">
              <a:spcAft>
                <a:spcPts val="600"/>
              </a:spcAft>
              <a:buFont typeface="Arial" panose="020B0604020202020204" pitchFamily="34" charset="0"/>
              <a:buChar char="•"/>
              <a:tabLst>
                <a:tab pos="519113" algn="l"/>
              </a:tabLst>
            </a:pPr>
            <a:r>
              <a:rPr lang="en-US" altLang="en-US" sz="3000" dirty="0">
                <a:solidFill>
                  <a:srgbClr val="FFFFCC"/>
                </a:solidFill>
              </a:rPr>
              <a:t>They bow before Him in mock worship </a:t>
            </a:r>
            <a:r>
              <a:rPr lang="en-US" altLang="en-US" sz="3000" dirty="0">
                <a:solidFill>
                  <a:schemeClr val="bg1"/>
                </a:solidFill>
              </a:rPr>
              <a:t>(Mt.27:29)  </a:t>
            </a:r>
          </a:p>
          <a:p>
            <a:pPr marL="339725" indent="-339725">
              <a:spcAft>
                <a:spcPts val="0"/>
              </a:spcAft>
              <a:buNone/>
            </a:pPr>
            <a:r>
              <a:rPr lang="en-US" altLang="en-US" sz="2400" dirty="0">
                <a:solidFill>
                  <a:schemeClr val="bg1"/>
                </a:solidFill>
              </a:rPr>
              <a:t>2.	</a:t>
            </a:r>
            <a:r>
              <a:rPr lang="en-US" altLang="en-US" sz="3000" dirty="0">
                <a:solidFill>
                  <a:srgbClr val="CCFFCC"/>
                </a:solidFill>
              </a:rPr>
              <a:t>Crown of thorns</a:t>
            </a:r>
            <a:r>
              <a:rPr lang="en-US" altLang="en-US" sz="2400" dirty="0">
                <a:solidFill>
                  <a:schemeClr val="bg1"/>
                </a:solidFill>
              </a:rPr>
              <a:t> </a:t>
            </a:r>
            <a:r>
              <a:rPr lang="en-US" altLang="en-US" sz="3000" dirty="0">
                <a:solidFill>
                  <a:srgbClr val="CCFFCC"/>
                </a:solidFill>
              </a:rPr>
              <a:t>serves double purpose:  </a:t>
            </a:r>
          </a:p>
          <a:p>
            <a:pPr marL="0" indent="0">
              <a:spcAft>
                <a:spcPts val="0"/>
              </a:spcAft>
              <a:buNone/>
            </a:pPr>
            <a:r>
              <a:rPr lang="en-US" altLang="en-US" sz="2400" dirty="0">
                <a:solidFill>
                  <a:srgbClr val="FFC000"/>
                </a:solidFill>
              </a:rPr>
              <a:t>    </a:t>
            </a:r>
            <a:r>
              <a:rPr lang="en-US" altLang="en-US" sz="2000" dirty="0">
                <a:solidFill>
                  <a:srgbClr val="FFC000"/>
                </a:solidFill>
              </a:rPr>
              <a:t>1)  </a:t>
            </a:r>
            <a:r>
              <a:rPr lang="en-US" altLang="en-US" sz="3000" dirty="0">
                <a:solidFill>
                  <a:srgbClr val="FFFFCC"/>
                </a:solidFill>
              </a:rPr>
              <a:t>people taunt Him as ‘King of the Jews’   </a:t>
            </a:r>
          </a:p>
          <a:p>
            <a:pPr marL="687388" indent="-687388">
              <a:spcAft>
                <a:spcPts val="0"/>
              </a:spcAft>
              <a:buNone/>
              <a:tabLst>
                <a:tab pos="339725" algn="l"/>
              </a:tabLst>
            </a:pPr>
            <a:r>
              <a:rPr lang="en-US" altLang="en-US" sz="2400" dirty="0">
                <a:solidFill>
                  <a:srgbClr val="FFC000"/>
                </a:solidFill>
              </a:rPr>
              <a:t>	</a:t>
            </a:r>
            <a:r>
              <a:rPr lang="en-US" altLang="en-US" sz="2000" dirty="0">
                <a:solidFill>
                  <a:srgbClr val="FFC000"/>
                </a:solidFill>
              </a:rPr>
              <a:t>2)  </a:t>
            </a:r>
            <a:r>
              <a:rPr lang="en-US" altLang="en-US" sz="3000" dirty="0">
                <a:solidFill>
                  <a:srgbClr val="FFFFCC"/>
                </a:solidFill>
              </a:rPr>
              <a:t>increase His torture </a:t>
            </a:r>
            <a:r>
              <a:rPr lang="en-US" altLang="en-US" sz="3000" dirty="0">
                <a:solidFill>
                  <a:srgbClr val="CCFFCC"/>
                </a:solidFill>
              </a:rPr>
              <a:t>(soldiers would not gently place thorns on His head; violence shows their contempt)  </a:t>
            </a:r>
          </a:p>
          <a:p>
            <a:pPr marL="339725" indent="-339725">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chemeClr val="bg1"/>
              </a:solidFill>
            </a:endParaRPr>
          </a:p>
          <a:p>
            <a:pPr marL="0" indent="0">
              <a:spcAft>
                <a:spcPts val="0"/>
              </a:spcAft>
              <a:buNone/>
            </a:pPr>
            <a:endParaRPr lang="en-US" altLang="en-US" sz="3000" dirty="0">
              <a:solidFill>
                <a:srgbClr val="FFFF00"/>
              </a:solidFill>
            </a:endParaRPr>
          </a:p>
        </p:txBody>
      </p:sp>
    </p:spTree>
    <p:extLst>
      <p:ext uri="{BB962C8B-B14F-4D97-AF65-F5344CB8AC3E}">
        <p14:creationId xmlns:p14="http://schemas.microsoft.com/office/powerpoint/2010/main" val="72588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771</TotalTime>
  <Words>1809</Words>
  <Application>Microsoft Office PowerPoint</Application>
  <PresentationFormat>On-screen Show (4:3)</PresentationFormat>
  <Paragraphs>181</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Times New Roman</vt:lpstr>
      <vt:lpstr>Verdana</vt:lpstr>
      <vt:lpstr>Wingdings</vt:lpstr>
      <vt:lpstr>Default Design</vt:lpstr>
      <vt:lpstr>PowerPoint Presentation</vt:lpstr>
      <vt:lpstr>Three types of crowns</vt:lpstr>
      <vt:lpstr>Crown</vt:lpstr>
      <vt:lpstr>Crowns</vt:lpstr>
      <vt:lpstr>Figurative crowns</vt:lpstr>
      <vt:lpstr>PowerPoint Presentation</vt:lpstr>
      <vt:lpstr>Zechariah 6:11-13</vt:lpstr>
      <vt:lpstr>Zechariah 6:11-13</vt:lpstr>
      <vt:lpstr>John 19:1</vt:lpstr>
      <vt:lpstr>Rv.1:5</vt:lpstr>
      <vt:lpstr>Rv.19, the Ruler</vt:lpstr>
      <vt:lpstr>Rv.19, the Ruler</vt:lpstr>
      <vt:lpstr>PowerPoint Presentation</vt:lpstr>
      <vt:lpstr>PowerPoint Presentation</vt:lpstr>
      <vt:lpstr>PowerPoint Presentation</vt:lpstr>
      <vt:lpstr>PowerPoint Presentation</vt:lpstr>
      <vt:lpstr>PowerPoint Presentation</vt:lpstr>
      <vt:lpstr>PowerPoint Presentation</vt:lpstr>
      <vt:lpstr>1 Co.9:25</vt:lpstr>
      <vt:lpstr>1 Co.9:25</vt:lpstr>
      <vt:lpstr>Christians strive for the imperishable crown</vt:lpstr>
      <vt:lpstr>Christians strive for the imperishable crown</vt:lpstr>
      <vt:lpstr>Christians strive for the imperishable crown</vt:lpstr>
      <vt:lpstr>Christians strive for the imperishable crown</vt:lpstr>
      <vt:lpstr>Christians strive for the imperishable crown</vt:lpstr>
      <vt:lpstr>“I would conquer at the Olympic games”</vt:lpstr>
      <vt:lpstr>Mark 15:17</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10</cp:revision>
  <dcterms:created xsi:type="dcterms:W3CDTF">2011-08-18T15:42:19Z</dcterms:created>
  <dcterms:modified xsi:type="dcterms:W3CDTF">2023-11-18T04:30:59Z</dcterms:modified>
</cp:coreProperties>
</file>