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2"/>
  </p:notesMasterIdLst>
  <p:sldIdLst>
    <p:sldId id="305" r:id="rId2"/>
    <p:sldId id="447" r:id="rId3"/>
    <p:sldId id="537" r:id="rId4"/>
    <p:sldId id="564" r:id="rId5"/>
    <p:sldId id="557" r:id="rId6"/>
    <p:sldId id="567" r:id="rId7"/>
    <p:sldId id="558" r:id="rId8"/>
    <p:sldId id="559" r:id="rId9"/>
    <p:sldId id="568" r:id="rId10"/>
    <p:sldId id="565" r:id="rId11"/>
    <p:sldId id="501" r:id="rId12"/>
    <p:sldId id="521" r:id="rId13"/>
    <p:sldId id="560" r:id="rId14"/>
    <p:sldId id="561" r:id="rId15"/>
    <p:sldId id="540" r:id="rId16"/>
    <p:sldId id="566" r:id="rId17"/>
    <p:sldId id="562" r:id="rId18"/>
    <p:sldId id="541" r:id="rId19"/>
    <p:sldId id="563" r:id="rId20"/>
    <p:sldId id="54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FFFFCC"/>
    <a:srgbClr val="CCFFFF"/>
    <a:srgbClr val="99FFCC"/>
    <a:srgbClr val="CCECFF"/>
    <a:srgbClr val="A50021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364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775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884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360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216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8074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3474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607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366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635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72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94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564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08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3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382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77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40953" y="1155569"/>
            <a:ext cx="4866266" cy="1163425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dirty="0">
                <a:solidFill>
                  <a:srgbClr val="FFC000"/>
                </a:solidFill>
                <a:latin typeface="Arial"/>
              </a:rPr>
              <a:t>Corban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FF"/>
                </a:solidFill>
              </a:rPr>
              <a:t>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99"/>
                </a:solidFill>
              </a:rPr>
              <a:t>6: </a:t>
            </a:r>
            <a:r>
              <a:rPr lang="en-US" altLang="en-US" sz="3000" dirty="0">
                <a:solidFill>
                  <a:schemeClr val="bg1"/>
                </a:solidFill>
              </a:rPr>
              <a:t>lip service – no heart</a:t>
            </a:r>
          </a:p>
          <a:p>
            <a:pPr marL="395288" indent="-395288">
              <a:spcAft>
                <a:spcPts val="600"/>
              </a:spcAft>
              <a:buNone/>
              <a:tabLst>
                <a:tab pos="3952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7: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vain worship – doctrines of men</a:t>
            </a:r>
          </a:p>
          <a:p>
            <a:pPr marL="395288" indent="-395288">
              <a:spcAft>
                <a:spcPts val="600"/>
              </a:spcAft>
              <a:buNone/>
              <a:tabLst>
                <a:tab pos="395288" algn="l"/>
              </a:tabLst>
            </a:pP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8-9: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abandoned God’s commands for traditions </a:t>
            </a:r>
          </a:p>
          <a:p>
            <a:pPr marL="395288" indent="-395288">
              <a:spcAft>
                <a:spcPts val="0"/>
              </a:spcAft>
              <a:buNone/>
              <a:tabLst>
                <a:tab pos="8016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10: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Law: honor father and mother</a:t>
            </a:r>
          </a:p>
          <a:p>
            <a:pPr marL="801688" indent="-801688">
              <a:spcBef>
                <a:spcPts val="60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2000" dirty="0">
                <a:solidFill>
                  <a:srgbClr val="CCFFFF"/>
                </a:solidFill>
                <a:cs typeface="Times New Roman" panose="02020603050405020304" pitchFamily="18" charset="0"/>
              </a:rPr>
              <a:t>a. </a:t>
            </a:r>
            <a:r>
              <a:rPr lang="en-US" altLang="en-US" sz="2900" dirty="0">
                <a:solidFill>
                  <a:srgbClr val="FFFF99"/>
                </a:solidFill>
                <a:cs typeface="Times New Roman" panose="02020603050405020304" pitchFamily="18" charset="0"/>
              </a:rPr>
              <a:t>11: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 Corban</a:t>
            </a:r>
          </a:p>
          <a:p>
            <a:pPr marL="395288" indent="-395288">
              <a:spcBef>
                <a:spcPts val="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000" dirty="0">
                <a:solidFill>
                  <a:srgbClr val="CCFFFF"/>
                </a:solidFill>
                <a:cs typeface="Times New Roman" panose="02020603050405020304" pitchFamily="18" charset="0"/>
              </a:rPr>
              <a:t>b. </a:t>
            </a:r>
            <a:r>
              <a:rPr lang="en-US" altLang="en-US" sz="2900" dirty="0">
                <a:solidFill>
                  <a:srgbClr val="FFFF99"/>
                </a:solidFill>
                <a:cs typeface="Times New Roman" panose="02020603050405020304" pitchFamily="18" charset="0"/>
              </a:rPr>
              <a:t>12: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 Gift to God, not parents</a:t>
            </a:r>
          </a:p>
          <a:p>
            <a:pPr marL="395288" indent="-395288">
              <a:spcBef>
                <a:spcPts val="72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2900" dirty="0">
                <a:solidFill>
                  <a:srgbClr val="FFFF99"/>
                </a:solidFill>
                <a:cs typeface="Times New Roman" panose="02020603050405020304" pitchFamily="18" charset="0"/>
              </a:rPr>
              <a:t>13: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 make void word of God, keep human traditions</a:t>
            </a:r>
          </a:p>
        </p:txBody>
      </p:sp>
    </p:spTree>
    <p:extLst>
      <p:ext uri="{BB962C8B-B14F-4D97-AF65-F5344CB8AC3E}">
        <p14:creationId xmlns:p14="http://schemas.microsoft.com/office/powerpoint/2010/main" val="2369971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556181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Hypocrisy is Wrong</a:t>
            </a: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Jewish worship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39725" indent="-339725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Designed to give outward impression of great devotion to God 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But their rules allowed them to evade, dodge the responsibilities of true faith . . .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Encouraged them to swell up in pride 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Mt.6:2-4…5…16-18 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Lk.18:9-14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1225485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Some who are inwardly corrupt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appear outwardly religious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178346"/>
            <a:ext cx="8610599" cy="5110113"/>
          </a:xfrm>
        </p:spPr>
        <p:txBody>
          <a:bodyPr/>
          <a:lstStyle/>
          <a:p>
            <a:pPr marL="339725" indent="-339725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Pharisees pretended concern for God’s law, but tried to kill God’s Son!  </a:t>
            </a:r>
            <a:r>
              <a:rPr lang="en-US" altLang="en-US" sz="3000" dirty="0">
                <a:solidFill>
                  <a:schemeClr val="bg1"/>
                </a:solidFill>
              </a:rPr>
              <a:t>(Ex.20:13)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Some ‘Christians’ hate, envy, hold grudges, nourish bitterness, pride … but think they are safe because . . . 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they attend regularly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others do bad things too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they do a lot of good things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000" dirty="0">
                <a:solidFill>
                  <a:schemeClr val="bg1"/>
                </a:solidFill>
              </a:rPr>
              <a:t>nobody’s perfect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rgbClr val="FFFF00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F78A6C5-20F7-960B-878D-C78ED2AFC9F4}"/>
              </a:ext>
            </a:extLst>
          </p:cNvPr>
          <p:cNvSpPr/>
          <p:nvPr/>
        </p:nvSpPr>
        <p:spPr>
          <a:xfrm>
            <a:off x="5825765" y="4279770"/>
            <a:ext cx="2894029" cy="1178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Pharisees also loved excuses</a:t>
            </a:r>
          </a:p>
        </p:txBody>
      </p:sp>
    </p:spTree>
    <p:extLst>
      <p:ext uri="{BB962C8B-B14F-4D97-AF65-F5344CB8AC3E}">
        <p14:creationId xmlns:p14="http://schemas.microsoft.com/office/powerpoint/2010/main" val="191537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28732" y="904974"/>
            <a:ext cx="5888182" cy="49019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Hypocrisy is Wrong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6FFD321-D71C-5880-ADDF-4B492944655F}"/>
              </a:ext>
            </a:extLst>
          </p:cNvPr>
          <p:cNvSpPr/>
          <p:nvPr/>
        </p:nvSpPr>
        <p:spPr bwMode="auto">
          <a:xfrm>
            <a:off x="1012041" y="1547561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Hypocrisy is a Common Source of Human Doctrines</a:t>
            </a:r>
          </a:p>
        </p:txBody>
      </p:sp>
    </p:spTree>
    <p:extLst>
      <p:ext uri="{BB962C8B-B14F-4D97-AF65-F5344CB8AC3E}">
        <p14:creationId xmlns:p14="http://schemas.microsoft.com/office/powerpoint/2010/main" val="2479950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Jews used human tradition to shield hypocrisy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39725" indent="-339725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Many traditions and doctrines exist today…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Roman Catholicism: </a:t>
            </a:r>
            <a:r>
              <a:rPr lang="en-US" altLang="en-US" sz="3000" dirty="0">
                <a:solidFill>
                  <a:srgbClr val="CCFFFF"/>
                </a:solidFill>
              </a:rPr>
              <a:t>asceticism [abstained from marriage, foods, pleasure…]  Gave appearance of great dedication…   </a:t>
            </a:r>
            <a:r>
              <a:rPr lang="en-US" altLang="en-US" sz="3000" dirty="0">
                <a:solidFill>
                  <a:schemeClr val="bg1"/>
                </a:solidFill>
              </a:rPr>
              <a:t>Ph.2:14-15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	Mechanical music in worship:</a:t>
            </a:r>
            <a:r>
              <a:rPr lang="en-US" altLang="en-US" sz="3000" dirty="0">
                <a:solidFill>
                  <a:srgbClr val="CCFFFF"/>
                </a:solidFill>
              </a:rPr>
              <a:t> organ…gives impression of fervent religious activity.  </a:t>
            </a:r>
            <a:r>
              <a:rPr lang="en-US" altLang="en-US" sz="3000" dirty="0">
                <a:solidFill>
                  <a:schemeClr val="bg1"/>
                </a:solidFill>
              </a:rPr>
              <a:t>Ep.5:19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</a:t>
            </a:r>
            <a:r>
              <a:rPr lang="en-US" altLang="en-US" sz="3000" dirty="0">
                <a:solidFill>
                  <a:srgbClr val="FFFFCC"/>
                </a:solidFill>
              </a:rPr>
              <a:t>	Institutionalism: </a:t>
            </a:r>
            <a:r>
              <a:rPr lang="en-US" altLang="en-US" sz="3000" dirty="0">
                <a:solidFill>
                  <a:srgbClr val="CCFFFF"/>
                </a:solidFill>
              </a:rPr>
              <a:t>HOT programs encouraged Christians to appreciate the great religious </a:t>
            </a:r>
            <a:r>
              <a:rPr lang="en-US" altLang="en-US" sz="3000" dirty="0" err="1">
                <a:solidFill>
                  <a:srgbClr val="CCFFFF"/>
                </a:solidFill>
              </a:rPr>
              <a:t>religious</a:t>
            </a:r>
            <a:r>
              <a:rPr lang="en-US" altLang="en-US" sz="3000" dirty="0">
                <a:solidFill>
                  <a:srgbClr val="CCFFFF"/>
                </a:solidFill>
              </a:rPr>
              <a:t> activity of sponsoring churches…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1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39725" indent="-339725">
              <a:spcAft>
                <a:spcPts val="9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rgbClr val="FFFF00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9065F9D-47A1-A20C-74FD-772320B19AF3}"/>
              </a:ext>
            </a:extLst>
          </p:cNvPr>
          <p:cNvSpPr/>
          <p:nvPr/>
        </p:nvSpPr>
        <p:spPr>
          <a:xfrm>
            <a:off x="490195" y="952106"/>
            <a:ext cx="8163612" cy="2971798"/>
          </a:xfrm>
          <a:prstGeom prst="roundRect">
            <a:avLst/>
          </a:prstGeom>
          <a:solidFill>
            <a:schemeClr val="accent4">
              <a:lumMod val="95000"/>
              <a:lumOff val="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“Unfortunately, there are many ‘evangelical traditions’ in churches today, man-made teachings that are often considered as authoritative as the Word of God – even though they contradict His Word” </a:t>
            </a:r>
          </a:p>
          <a:p>
            <a:pPr algn="ctr"/>
            <a:r>
              <a:rPr lang="en-US" dirty="0"/>
              <a:t>– </a:t>
            </a:r>
            <a:r>
              <a:rPr lang="en-US" dirty="0" err="1"/>
              <a:t>Wiersbe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19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28732" y="904974"/>
            <a:ext cx="5888182" cy="49019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Hypocrisy is Wrong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6FFD321-D71C-5880-ADDF-4B492944655F}"/>
              </a:ext>
            </a:extLst>
          </p:cNvPr>
          <p:cNvSpPr/>
          <p:nvPr/>
        </p:nvSpPr>
        <p:spPr bwMode="auto">
          <a:xfrm>
            <a:off x="1012041" y="2188586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Make Things Holy</a:t>
            </a:r>
            <a:b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That Ought to be Common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D89CF30-19F4-5D2B-867B-FB69EAD53675}"/>
              </a:ext>
            </a:extLst>
          </p:cNvPr>
          <p:cNvSpPr/>
          <p:nvPr/>
        </p:nvSpPr>
        <p:spPr bwMode="auto">
          <a:xfrm>
            <a:off x="1630300" y="1538138"/>
            <a:ext cx="5888182" cy="49019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Hypocrisy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Source of Human Doctrines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04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Jews made elders’ tradition equal God’s word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Today: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Common meals…  </a:t>
            </a:r>
            <a:r>
              <a:rPr lang="en-US" altLang="en-US" sz="3000" dirty="0">
                <a:solidFill>
                  <a:schemeClr val="bg1"/>
                </a:solidFill>
              </a:rPr>
              <a:t>1 Co.11:34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Business to make money as work of the church.  </a:t>
            </a:r>
            <a:r>
              <a:rPr lang="en-US" altLang="en-US" sz="3000" dirty="0">
                <a:solidFill>
                  <a:schemeClr val="bg1"/>
                </a:solidFill>
              </a:rPr>
              <a:t>Ep.4:28.  1 Co.16:1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8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28732" y="904974"/>
            <a:ext cx="5888182" cy="49019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Hypocrisy is Wrong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6FFD321-D71C-5880-ADDF-4B492944655F}"/>
              </a:ext>
            </a:extLst>
          </p:cNvPr>
          <p:cNvSpPr/>
          <p:nvPr/>
        </p:nvSpPr>
        <p:spPr bwMode="auto">
          <a:xfrm>
            <a:off x="1012041" y="2857888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Make Things Common That Ought to be Holy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D89CF30-19F4-5D2B-867B-FB69EAD53675}"/>
              </a:ext>
            </a:extLst>
          </p:cNvPr>
          <p:cNvSpPr/>
          <p:nvPr/>
        </p:nvSpPr>
        <p:spPr bwMode="auto">
          <a:xfrm>
            <a:off x="1630300" y="1538138"/>
            <a:ext cx="5888182" cy="49019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Hypocrisy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Source of Human Doctrines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2001F0F-D95D-70C3-CB6B-663C91989AD7}"/>
              </a:ext>
            </a:extLst>
          </p:cNvPr>
          <p:cNvSpPr/>
          <p:nvPr/>
        </p:nvSpPr>
        <p:spPr bwMode="auto">
          <a:xfrm>
            <a:off x="1631868" y="2190160"/>
            <a:ext cx="5888182" cy="49019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Make Things Holy…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0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Three kinds of religious people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CCFFFF"/>
                </a:solidFill>
              </a:rPr>
              <a:t>Hear but do not obey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CCFFFF"/>
                </a:solidFill>
              </a:rPr>
              <a:t>Hear and obey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000" dirty="0">
                <a:solidFill>
                  <a:srgbClr val="CCFFFF"/>
                </a:solidFill>
              </a:rPr>
              <a:t>Hear, obey, then add to the Word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Jews: made God’s law of no effect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29238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Today: same tricks used against the Lord’s . . 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1. </a:t>
            </a:r>
            <a:r>
              <a:rPr lang="en-US" altLang="en-US" sz="3000" dirty="0">
                <a:solidFill>
                  <a:srgbClr val="FFFF99"/>
                </a:solidFill>
              </a:rPr>
              <a:t>Church.  </a:t>
            </a:r>
            <a:r>
              <a:rPr lang="en-US" altLang="en-US" sz="3000" dirty="0">
                <a:solidFill>
                  <a:schemeClr val="bg1"/>
                </a:solidFill>
              </a:rPr>
              <a:t>Mt.16:18.    Social / political org.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2. </a:t>
            </a:r>
            <a:r>
              <a:rPr lang="en-US" altLang="en-US" sz="3000" dirty="0">
                <a:solidFill>
                  <a:srgbClr val="FFFF99"/>
                </a:solidFill>
              </a:rPr>
              <a:t>Name.  </a:t>
            </a:r>
            <a:r>
              <a:rPr lang="en-US" altLang="en-US" sz="3000" dirty="0">
                <a:solidFill>
                  <a:schemeClr val="bg1"/>
                </a:solidFill>
              </a:rPr>
              <a:t>Ps.111:9  </a:t>
            </a:r>
          </a:p>
          <a:p>
            <a:pPr marL="0" indent="0" defTabSz="687388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3. </a:t>
            </a:r>
            <a:r>
              <a:rPr lang="en-US" altLang="en-US" sz="3000" dirty="0">
                <a:solidFill>
                  <a:srgbClr val="FFFF99"/>
                </a:solidFill>
              </a:rPr>
              <a:t>Day.  Some made it a day of sleep…   	</a:t>
            </a:r>
            <a:r>
              <a:rPr lang="en-US" altLang="en-US" sz="3000" dirty="0">
                <a:solidFill>
                  <a:schemeClr val="bg1"/>
                </a:solidFill>
              </a:rPr>
              <a:t>Ezk.22:26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  </a:t>
            </a:r>
            <a:r>
              <a:rPr lang="en-US" altLang="en-US" sz="2400" dirty="0">
                <a:solidFill>
                  <a:srgbClr val="FFFF99"/>
                </a:solidFill>
              </a:rPr>
              <a:t> </a:t>
            </a:r>
            <a:endParaRPr lang="en-US" alt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5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Man-made laws in religion are not new </a:t>
            </a:r>
            <a:r>
              <a:rPr lang="en-US" altLang="en-US" sz="3100" dirty="0">
                <a:solidFill>
                  <a:schemeClr val="bg1"/>
                </a:solidFill>
              </a:rPr>
              <a:t>– Mk.7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altLang="en-US" sz="2800" dirty="0">
                <a:solidFill>
                  <a:srgbClr val="FFFF99"/>
                </a:solidFill>
              </a:rPr>
              <a:t>1: </a:t>
            </a:r>
            <a:r>
              <a:rPr lang="en-US" altLang="en-US" sz="3000" dirty="0">
                <a:solidFill>
                  <a:srgbClr val="99FFCC"/>
                </a:solidFill>
              </a:rPr>
              <a:t>Pharisees and scribes: posse from Jerusalem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Mk.6:53-56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Pharisees … came to attack Lord  (3:6)</a:t>
            </a:r>
          </a:p>
          <a:p>
            <a:pPr marL="395288" indent="-395288"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2: </a:t>
            </a:r>
            <a:r>
              <a:rPr lang="en-US" altLang="en-US" sz="3000" dirty="0">
                <a:solidFill>
                  <a:srgbClr val="99FFCC"/>
                </a:solidFill>
                <a:cs typeface="Times New Roman" panose="02020603050405020304" pitchFamily="18" charset="0"/>
              </a:rPr>
              <a:t>Saw disciples eating with defiled (unwashed)  hands.   </a:t>
            </a:r>
            <a:r>
              <a:rPr lang="en-US" altLang="en-US" sz="3000" dirty="0">
                <a:solidFill>
                  <a:srgbClr val="FFFF00"/>
                </a:solidFill>
                <a:cs typeface="Times New Roman" panose="02020603050405020304" pitchFamily="18" charset="0"/>
              </a:rPr>
              <a:t>Defiled: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six times (2, 15, 18, 20, 23)</a:t>
            </a:r>
          </a:p>
          <a:p>
            <a:pPr marL="395288" indent="-395288">
              <a:spcAft>
                <a:spcPts val="600"/>
              </a:spcAft>
              <a:buNone/>
              <a:tabLst>
                <a:tab pos="3952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CCFFFF"/>
                </a:solidFill>
                <a:cs typeface="Times New Roman" panose="02020603050405020304" pitchFamily="18" charset="0"/>
              </a:rPr>
              <a:t>a.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Not bad manners, but uncleanness:  sin</a:t>
            </a:r>
          </a:p>
          <a:p>
            <a:pPr marL="395288" indent="-395288">
              <a:spcAft>
                <a:spcPts val="600"/>
              </a:spcAft>
              <a:buNone/>
              <a:tabLst>
                <a:tab pos="74453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CCFFFF"/>
                </a:solidFill>
                <a:cs typeface="Times New Roman" panose="02020603050405020304" pitchFamily="18" charset="0"/>
              </a:rPr>
              <a:t>b.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Rabbis: feared attacks of demon, </a:t>
            </a:r>
            <a:r>
              <a:rPr lang="en-US" altLang="en-US" sz="3000" dirty="0" err="1">
                <a:solidFill>
                  <a:schemeClr val="bg1"/>
                </a:solidFill>
                <a:cs typeface="Times New Roman" panose="02020603050405020304" pitchFamily="18" charset="0"/>
              </a:rPr>
              <a:t>Shibta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; 	liable to poverty and destruction… </a:t>
            </a:r>
          </a:p>
          <a:p>
            <a:pPr marL="395288" indent="-395288"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CCFFFF"/>
                </a:solidFill>
                <a:cs typeface="Times New Roman" panose="02020603050405020304" pitchFamily="18" charset="0"/>
              </a:rPr>
              <a:t>c.</a:t>
            </a: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They view Jesus as great deceiver</a:t>
            </a:r>
          </a:p>
        </p:txBody>
      </p:sp>
    </p:spTree>
    <p:extLst>
      <p:ext uri="{BB962C8B-B14F-4D97-AF65-F5344CB8AC3E}">
        <p14:creationId xmlns:p14="http://schemas.microsoft.com/office/powerpoint/2010/main" val="309358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Man-made laws in religion are not new </a:t>
            </a:r>
            <a:r>
              <a:rPr lang="en-US" altLang="en-US" sz="3100" dirty="0">
                <a:solidFill>
                  <a:schemeClr val="bg1"/>
                </a:solidFill>
              </a:rPr>
              <a:t>– Mk.7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2"/>
            <a:ext cx="8610599" cy="5791200"/>
          </a:xfrm>
        </p:spPr>
        <p:txBody>
          <a:bodyPr/>
          <a:lstStyle/>
          <a:p>
            <a:pPr marL="395288" indent="-395288">
              <a:spcBef>
                <a:spcPts val="600"/>
              </a:spcBef>
              <a:spcAft>
                <a:spcPts val="0"/>
              </a:spcAft>
              <a:buNone/>
              <a:tabLst>
                <a:tab pos="8016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3: </a:t>
            </a:r>
            <a:r>
              <a:rPr lang="en-US" altLang="en-US" sz="3000" dirty="0">
                <a:solidFill>
                  <a:srgbClr val="FFC000"/>
                </a:solidFill>
                <a:cs typeface="Times New Roman" panose="02020603050405020304" pitchFamily="18" charset="0"/>
              </a:rPr>
              <a:t>official (Scriptural) position: Jews do not eat unless they wash hands ‘in a special way’…</a:t>
            </a:r>
          </a:p>
          <a:p>
            <a:pPr marL="395288" indent="-395288">
              <a:spcAft>
                <a:spcPts val="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a.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Tradition of elders: legal experts of old days</a:t>
            </a:r>
          </a:p>
          <a:p>
            <a:pPr marL="395288" indent="-395288">
              <a:spcAft>
                <a:spcPts val="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b.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Oral law . . . later, the Mishnah</a:t>
            </a:r>
          </a:p>
          <a:p>
            <a:pPr marL="395288" indent="-395288"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c.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Pharisees regarded traditions handed down 	by great teachers as equal to Scripture  </a:t>
            </a:r>
          </a:p>
          <a:p>
            <a:pPr marL="395288" indent="-395288">
              <a:spcAft>
                <a:spcPts val="0"/>
              </a:spcAft>
              <a:buNone/>
              <a:tabLst>
                <a:tab pos="8016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4: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C000"/>
                </a:solidFill>
                <a:cs typeface="Times New Roman" panose="02020603050405020304" pitchFamily="18" charset="0"/>
              </a:rPr>
              <a:t>Market was especially defiling…</a:t>
            </a:r>
          </a:p>
          <a:p>
            <a:pPr marL="395288" indent="-395288"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a.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Gentile might brush against a Jew…</a:t>
            </a:r>
          </a:p>
          <a:p>
            <a:pPr marL="395288" indent="-395288"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b.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This is religious purification, not health issue</a:t>
            </a:r>
          </a:p>
          <a:p>
            <a:pPr marL="395288" indent="-395288"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c.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Mishna: 30 chapters on cleansing of vessels</a:t>
            </a:r>
          </a:p>
          <a:p>
            <a:pPr marL="395288" indent="-395288">
              <a:spcAft>
                <a:spcPts val="600"/>
              </a:spcAft>
              <a:buNone/>
              <a:tabLst>
                <a:tab pos="801688" algn="l"/>
              </a:tabLst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4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Man-made laws in religion are not new – Mk.7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95288" indent="-395288">
              <a:spcAft>
                <a:spcPts val="600"/>
              </a:spcAft>
              <a:buNone/>
              <a:tabLst>
                <a:tab pos="3952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5: 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Jews go on offensive: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“Your disciples” – hold Jesus accountable for sins against Law </a:t>
            </a:r>
          </a:p>
          <a:p>
            <a:pPr marL="395288" indent="-395288">
              <a:spcBef>
                <a:spcPts val="1200"/>
              </a:spcBef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6-7: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Isa.29:13 – 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(Jews repeat OT sins)</a:t>
            </a:r>
          </a:p>
          <a:p>
            <a:pPr marL="801688" indent="-801688">
              <a:spcBef>
                <a:spcPts val="600"/>
              </a:spcBef>
              <a:spcAft>
                <a:spcPts val="300"/>
              </a:spcAft>
              <a:buNone/>
              <a:tabLst>
                <a:tab pos="801688" algn="l"/>
              </a:tabLst>
            </a:pP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    a. 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Lord’s focus: they are hypocrites</a:t>
            </a:r>
          </a:p>
          <a:p>
            <a:pPr marL="395288" indent="-395288">
              <a:spcBef>
                <a:spcPts val="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b. 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rabbis enormously increased regulations…</a:t>
            </a:r>
          </a:p>
          <a:p>
            <a:pPr marL="395288" indent="-395288">
              <a:spcBef>
                <a:spcPts val="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000" dirty="0">
                <a:solidFill>
                  <a:srgbClr val="FFC000"/>
                </a:solidFill>
                <a:cs typeface="Times New Roman" panose="02020603050405020304" pitchFamily="18" charset="0"/>
              </a:rPr>
              <a:t>1)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900" dirty="0">
                <a:solidFill>
                  <a:srgbClr val="FFFF99"/>
                </a:solidFill>
                <a:cs typeface="Times New Roman" panose="02020603050405020304" pitchFamily="18" charset="0"/>
              </a:rPr>
              <a:t>lip service</a:t>
            </a:r>
          </a:p>
          <a:p>
            <a:pPr marL="395288" indent="-395288">
              <a:spcBef>
                <a:spcPts val="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000" dirty="0">
                <a:solidFill>
                  <a:srgbClr val="FFC000"/>
                </a:solidFill>
                <a:cs typeface="Times New Roman" panose="02020603050405020304" pitchFamily="18" charset="0"/>
              </a:rPr>
              <a:t>2)  </a:t>
            </a:r>
            <a:r>
              <a:rPr lang="en-US" altLang="en-US" sz="2900" dirty="0">
                <a:solidFill>
                  <a:srgbClr val="FFFF99"/>
                </a:solidFill>
                <a:cs typeface="Times New Roman" panose="02020603050405020304" pitchFamily="18" charset="0"/>
              </a:rPr>
              <a:t>heart is far away</a:t>
            </a:r>
          </a:p>
          <a:p>
            <a:pPr marL="395288" indent="-395288">
              <a:spcBef>
                <a:spcPts val="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000" dirty="0">
                <a:solidFill>
                  <a:srgbClr val="FFC000"/>
                </a:solidFill>
                <a:cs typeface="Times New Roman" panose="02020603050405020304" pitchFamily="18" charset="0"/>
              </a:rPr>
              <a:t>3)  </a:t>
            </a:r>
            <a:r>
              <a:rPr lang="en-US" altLang="en-US" sz="2900" dirty="0">
                <a:solidFill>
                  <a:srgbClr val="FFFF99"/>
                </a:solidFill>
                <a:cs typeface="Times New Roman" panose="02020603050405020304" pitchFamily="18" charset="0"/>
              </a:rPr>
              <a:t>worship in vain</a:t>
            </a:r>
          </a:p>
          <a:p>
            <a:pPr marL="395288" indent="-395288">
              <a:spcBef>
                <a:spcPts val="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000" dirty="0">
                <a:solidFill>
                  <a:srgbClr val="FFC000"/>
                </a:solidFill>
                <a:cs typeface="Times New Roman" panose="02020603050405020304" pitchFamily="18" charset="0"/>
              </a:rPr>
              <a:t>4)  </a:t>
            </a:r>
            <a:r>
              <a:rPr lang="en-US" altLang="en-US" sz="2900" dirty="0">
                <a:solidFill>
                  <a:srgbClr val="FFFF99"/>
                </a:solidFill>
                <a:cs typeface="Times New Roman" panose="02020603050405020304" pitchFamily="18" charset="0"/>
              </a:rPr>
              <a:t>teach doctrines of men 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(v.3: elders)</a:t>
            </a:r>
          </a:p>
        </p:txBody>
      </p:sp>
    </p:spTree>
    <p:extLst>
      <p:ext uri="{BB962C8B-B14F-4D97-AF65-F5344CB8AC3E}">
        <p14:creationId xmlns:p14="http://schemas.microsoft.com/office/powerpoint/2010/main" val="18438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Man-made laws in religion are not new – Mk.7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95288" indent="-395288">
              <a:spcBef>
                <a:spcPts val="120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8: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substitute tradition for God’s law.   Apostasy</a:t>
            </a:r>
            <a:endParaRPr lang="en-US" altLang="en-US" sz="2900" dirty="0">
              <a:solidFill>
                <a:srgbClr val="CCFFCC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C80FA85-1CC0-941A-4066-E617F8269C88}"/>
              </a:ext>
            </a:extLst>
          </p:cNvPr>
          <p:cNvSpPr/>
          <p:nvPr/>
        </p:nvSpPr>
        <p:spPr>
          <a:xfrm>
            <a:off x="567972" y="1508286"/>
            <a:ext cx="8019853" cy="51847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99FFCC"/>
                </a:solidFill>
              </a:rPr>
              <a:t>A fence around the law actually replaces the Law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8D26F55-F016-5F0A-8672-FFFAB3C12F92}"/>
              </a:ext>
            </a:extLst>
          </p:cNvPr>
          <p:cNvSpPr/>
          <p:nvPr/>
        </p:nvSpPr>
        <p:spPr>
          <a:xfrm>
            <a:off x="1015077" y="2216868"/>
            <a:ext cx="7116197" cy="91282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99FFCC"/>
                </a:solidFill>
              </a:rPr>
              <a:t>Scholars can be basest of people:</a:t>
            </a:r>
            <a:br>
              <a:rPr lang="en-US" sz="2800" dirty="0">
                <a:solidFill>
                  <a:srgbClr val="99FFCC"/>
                </a:solidFill>
              </a:rPr>
            </a:br>
            <a:r>
              <a:rPr lang="en-US" sz="2800" dirty="0">
                <a:solidFill>
                  <a:srgbClr val="99FFCC"/>
                </a:solidFill>
              </a:rPr>
              <a:t>proud, dishonest, prejudiced, unbelieving</a:t>
            </a:r>
          </a:p>
        </p:txBody>
      </p:sp>
    </p:spTree>
    <p:extLst>
      <p:ext uri="{BB962C8B-B14F-4D97-AF65-F5344CB8AC3E}">
        <p14:creationId xmlns:p14="http://schemas.microsoft.com/office/powerpoint/2010/main" val="70075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Man-made laws in religion are not new – Mk.7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FF99"/>
                </a:solidFill>
              </a:rPr>
              <a:t>9: </a:t>
            </a:r>
            <a:r>
              <a:rPr lang="en-US" altLang="en-US" sz="3000" dirty="0">
                <a:solidFill>
                  <a:srgbClr val="99FFCC"/>
                </a:solidFill>
              </a:rPr>
              <a:t>they do a great job of rejecting . . . 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</a:rPr>
              <a:t>a.</a:t>
            </a:r>
            <a:r>
              <a:rPr lang="en-US" altLang="en-US" sz="3000" dirty="0">
                <a:solidFill>
                  <a:schemeClr val="bg1"/>
                </a:solidFill>
              </a:rPr>
              <a:t> 6:26: do not recognize; declare invalid…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</a:rPr>
              <a:t>b.</a:t>
            </a:r>
            <a:r>
              <a:rPr lang="en-US" altLang="en-US" sz="3000" dirty="0">
                <a:solidFill>
                  <a:schemeClr val="bg1"/>
                </a:solidFill>
              </a:rPr>
              <a:t> that you may keep your tradition</a:t>
            </a:r>
          </a:p>
          <a:p>
            <a:pPr marL="395288" indent="-395288"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10: </a:t>
            </a:r>
            <a:r>
              <a:rPr lang="en-US" altLang="en-US" sz="3000" dirty="0">
                <a:solidFill>
                  <a:srgbClr val="99FFCC"/>
                </a:solidFill>
                <a:cs typeface="Times New Roman" panose="02020603050405020304" pitchFamily="18" charset="0"/>
              </a:rPr>
              <a:t>Jesus turns to Scripture 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(&lt; Moses)</a:t>
            </a:r>
          </a:p>
          <a:p>
            <a:pPr marL="395288" indent="-395288"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800" dirty="0">
                <a:solidFill>
                  <a:srgbClr val="CCECFF"/>
                </a:solidFill>
                <a:cs typeface="Times New Roman" panose="02020603050405020304" pitchFamily="18" charset="0"/>
              </a:rPr>
              <a:t>a.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Pharisees turn to tradition (v.5)</a:t>
            </a:r>
          </a:p>
          <a:p>
            <a:pPr marL="395288" indent="-395288">
              <a:spcAft>
                <a:spcPts val="600"/>
              </a:spcAft>
              <a:buNone/>
              <a:tabLst>
                <a:tab pos="3952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800" dirty="0">
                <a:solidFill>
                  <a:srgbClr val="CCECFF"/>
                </a:solidFill>
                <a:cs typeface="Times New Roman" panose="02020603050405020304" pitchFamily="18" charset="0"/>
              </a:rPr>
              <a:t>b.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Scripture: </a:t>
            </a:r>
            <a:r>
              <a:rPr lang="en-US" altLang="en-US" sz="3000" u="sng" dirty="0">
                <a:solidFill>
                  <a:schemeClr val="bg1"/>
                </a:solidFill>
                <a:cs typeface="Times New Roman" panose="02020603050405020304" pitchFamily="18" charset="0"/>
              </a:rPr>
              <a:t>1400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years old; binding…</a:t>
            </a:r>
          </a:p>
          <a:p>
            <a:pPr marL="395288" indent="-395288"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11-12: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“</a:t>
            </a:r>
            <a:r>
              <a:rPr lang="en-US" altLang="en-US" sz="3000" dirty="0">
                <a:solidFill>
                  <a:srgbClr val="99FFCC"/>
                </a:solidFill>
                <a:cs typeface="Times New Roman" panose="02020603050405020304" pitchFamily="18" charset="0"/>
              </a:rPr>
              <a:t>but you say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…” [emphatic].  (Cf. v.9) –  </a:t>
            </a:r>
          </a:p>
          <a:p>
            <a:pPr marL="801688" indent="-801688">
              <a:spcBef>
                <a:spcPts val="600"/>
              </a:spcBef>
              <a:spcAft>
                <a:spcPts val="300"/>
              </a:spcAft>
              <a:buNone/>
              <a:tabLst>
                <a:tab pos="801688" algn="l"/>
              </a:tabLst>
            </a:pP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    a. 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Assume they are greater than Moses (10)</a:t>
            </a:r>
          </a:p>
          <a:p>
            <a:pPr marL="395288" indent="-395288">
              <a:spcBef>
                <a:spcPts val="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b. </a:t>
            </a:r>
            <a:r>
              <a:rPr lang="en-US" altLang="en-US" sz="2900" dirty="0">
                <a:solidFill>
                  <a:srgbClr val="FFC000"/>
                </a:solidFill>
                <a:cs typeface="Times New Roman" panose="02020603050405020304" pitchFamily="18" charset="0"/>
              </a:rPr>
              <a:t>Corban: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 gift to God; an escape of duty…</a:t>
            </a:r>
          </a:p>
          <a:p>
            <a:pPr marL="395288" indent="-395288">
              <a:spcBef>
                <a:spcPts val="60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13: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99FFCC"/>
                </a:solidFill>
                <a:cs typeface="Times New Roman" panose="02020603050405020304" pitchFamily="18" charset="0"/>
              </a:rPr>
              <a:t>make void, nullify. 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Papyri: annulling contracts</a:t>
            </a:r>
            <a:endParaRPr lang="en-US" altLang="en-US" sz="29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1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Man-made laws in religion are not new – Mk.7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FF99"/>
                </a:solidFill>
              </a:rPr>
              <a:t>14-16: </a:t>
            </a:r>
            <a:r>
              <a:rPr lang="en-US" altLang="en-US" sz="3000" dirty="0">
                <a:solidFill>
                  <a:srgbClr val="CCFFCC"/>
                </a:solidFill>
              </a:rPr>
              <a:t>addresses common people</a:t>
            </a:r>
          </a:p>
          <a:p>
            <a:pPr marL="0" indent="0" defTabSz="3952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800" dirty="0">
                <a:solidFill>
                  <a:srgbClr val="CCFFFF"/>
                </a:solidFill>
              </a:rPr>
              <a:t>a.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Don’t have to be expert in law to know truth</a:t>
            </a:r>
          </a:p>
          <a:p>
            <a:pPr marL="0" indent="0" defTabSz="3952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800" dirty="0">
                <a:solidFill>
                  <a:srgbClr val="CCFFFF"/>
                </a:solidFill>
              </a:rPr>
              <a:t>b.</a:t>
            </a:r>
            <a:r>
              <a:rPr lang="en-US" altLang="en-US" sz="3000" dirty="0">
                <a:solidFill>
                  <a:schemeClr val="bg1"/>
                </a:solidFill>
              </a:rPr>
              <a:t> Nothing from outside defiles?    </a:t>
            </a:r>
          </a:p>
          <a:p>
            <a:pPr marL="395288" indent="-395288"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17-19: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Mt.15:12-14 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– You offended the Pharisees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Instead of apologizing, Jesus describes them 	and their tradition as a plant . . . Uprooted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17: </a:t>
            </a:r>
            <a:r>
              <a:rPr lang="en-US" altLang="en-US" sz="3000" u="sng" dirty="0">
                <a:solidFill>
                  <a:srgbClr val="FFFFCC"/>
                </a:solidFill>
                <a:cs typeface="Times New Roman" panose="02020603050405020304" pitchFamily="18" charset="0"/>
              </a:rPr>
              <a:t>curious</a:t>
            </a: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 hearts want to know</a:t>
            </a:r>
            <a:r>
              <a:rPr lang="en-US" altLang="en-US" sz="2800" dirty="0">
                <a:solidFill>
                  <a:srgbClr val="CCECFF"/>
                </a:solidFill>
                <a:cs typeface="Times New Roman" panose="02020603050405020304" pitchFamily="18" charset="0"/>
              </a:rPr>
              <a:t> 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18:</a:t>
            </a:r>
            <a:r>
              <a:rPr lang="en-US" altLang="en-US" dirty="0">
                <a:solidFill>
                  <a:srgbClr val="CCEC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u="sng" dirty="0">
                <a:solidFill>
                  <a:srgbClr val="CCECFF"/>
                </a:solidFill>
                <a:cs typeface="Times New Roman" panose="02020603050405020304" pitchFamily="18" charset="0"/>
              </a:rPr>
              <a:t>honest</a:t>
            </a:r>
            <a:r>
              <a:rPr lang="en-US" altLang="en-US" sz="3000" dirty="0">
                <a:solidFill>
                  <a:srgbClr val="CCECFF"/>
                </a:solidFill>
                <a:cs typeface="Times New Roman" panose="02020603050405020304" pitchFamily="18" charset="0"/>
              </a:rPr>
              <a:t> hearts wants to get it right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19:</a:t>
            </a:r>
            <a:r>
              <a:rPr lang="en-US" altLang="en-US" sz="2800" dirty="0">
                <a:solidFill>
                  <a:srgbClr val="CCEC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  <a:cs typeface="Times New Roman" panose="02020603050405020304" pitchFamily="18" charset="0"/>
              </a:rPr>
              <a:t>true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 hearts are not afraid of truth.  </a:t>
            </a:r>
            <a:br>
              <a:rPr lang="en-US" altLang="en-US" sz="2800" dirty="0">
                <a:solidFill>
                  <a:srgbClr val="CCECFF"/>
                </a:solidFill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CCECFF"/>
                </a:solidFill>
                <a:cs typeface="Times New Roman" panose="02020603050405020304" pitchFamily="18" charset="0"/>
              </a:rPr>
              <a:t>     </a:t>
            </a: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He purified all foods</a:t>
            </a:r>
          </a:p>
        </p:txBody>
      </p:sp>
    </p:spTree>
    <p:extLst>
      <p:ext uri="{BB962C8B-B14F-4D97-AF65-F5344CB8AC3E}">
        <p14:creationId xmlns:p14="http://schemas.microsoft.com/office/powerpoint/2010/main" val="324599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Man-made laws in religion are not new – Mk.7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95288" indent="-395288"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20-23: </a:t>
            </a:r>
            <a:r>
              <a:rPr lang="en-US" altLang="en-US" sz="3000" dirty="0">
                <a:solidFill>
                  <a:srgbClr val="FFC000"/>
                </a:solidFill>
                <a:cs typeface="Times New Roman" panose="02020603050405020304" pitchFamily="18" charset="0"/>
              </a:rPr>
              <a:t>warning to disciples</a:t>
            </a:r>
          </a:p>
          <a:p>
            <a:pPr marL="801688" indent="-801688">
              <a:spcBef>
                <a:spcPts val="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    a. 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Beware of sins: they do defile</a:t>
            </a:r>
          </a:p>
          <a:p>
            <a:pPr marL="395288" indent="-395288">
              <a:spcBef>
                <a:spcPts val="0"/>
              </a:spcBef>
              <a:spcAft>
                <a:spcPts val="600"/>
              </a:spcAft>
              <a:buNone/>
              <a:tabLst>
                <a:tab pos="801688" algn="l"/>
              </a:tabLst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b. </a:t>
            </a: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21: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900" dirty="0">
                <a:solidFill>
                  <a:schemeClr val="bg1"/>
                </a:solidFill>
                <a:cs typeface="Times New Roman" panose="02020603050405020304" pitchFamily="18" charset="0"/>
              </a:rPr>
              <a:t>From the heart – all sin begins in thoughts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9F43B34-41A4-FAB9-6DD7-FE332EB297D7}"/>
              </a:ext>
            </a:extLst>
          </p:cNvPr>
          <p:cNvSpPr/>
          <p:nvPr/>
        </p:nvSpPr>
        <p:spPr>
          <a:xfrm>
            <a:off x="820133" y="2507527"/>
            <a:ext cx="7503735" cy="1470581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Food is not digested in the heart; but what comes out of the mouth begins in the heart.  This is what defiles people.</a:t>
            </a:r>
          </a:p>
        </p:txBody>
      </p:sp>
    </p:spTree>
    <p:extLst>
      <p:ext uri="{BB962C8B-B14F-4D97-AF65-F5344CB8AC3E}">
        <p14:creationId xmlns:p14="http://schemas.microsoft.com/office/powerpoint/2010/main" val="29589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1160</TotalTime>
  <Words>1166</Words>
  <Application>Microsoft Office PowerPoint</Application>
  <PresentationFormat>On-screen Show (4:3)</PresentationFormat>
  <Paragraphs>142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Verdana</vt:lpstr>
      <vt:lpstr>Default Design</vt:lpstr>
      <vt:lpstr>PowerPoint Presentation</vt:lpstr>
      <vt:lpstr>Three kinds of religious people</vt:lpstr>
      <vt:lpstr>Man-made laws in religion are not new – Mk.7</vt:lpstr>
      <vt:lpstr>Man-made laws in religion are not new – Mk.7</vt:lpstr>
      <vt:lpstr>Man-made laws in religion are not new – Mk.7</vt:lpstr>
      <vt:lpstr>Man-made laws in religion are not new – Mk.7</vt:lpstr>
      <vt:lpstr>Man-made laws in religion are not new – Mk.7</vt:lpstr>
      <vt:lpstr>Man-made laws in religion are not new – Mk.7</vt:lpstr>
      <vt:lpstr>Man-made laws in religion are not new – Mk.7</vt:lpstr>
      <vt:lpstr>Summary</vt:lpstr>
      <vt:lpstr>PowerPoint Presentation</vt:lpstr>
      <vt:lpstr>Jewish worship</vt:lpstr>
      <vt:lpstr>Some who are inwardly corrupt appear outwardly religious</vt:lpstr>
      <vt:lpstr>PowerPoint Presentation</vt:lpstr>
      <vt:lpstr>Jews used human tradition to shield hypocrisy</vt:lpstr>
      <vt:lpstr>PowerPoint Presentation</vt:lpstr>
      <vt:lpstr>PowerPoint Presentation</vt:lpstr>
      <vt:lpstr>Jews made elders’ tradition equal God’s word</vt:lpstr>
      <vt:lpstr>PowerPoint Presentation</vt:lpstr>
      <vt:lpstr>Jews: made God’s law of no effect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12</cp:revision>
  <dcterms:created xsi:type="dcterms:W3CDTF">2011-08-18T15:42:19Z</dcterms:created>
  <dcterms:modified xsi:type="dcterms:W3CDTF">2023-12-02T01:11:53Z</dcterms:modified>
</cp:coreProperties>
</file>