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8"/>
  </p:notesMasterIdLst>
  <p:sldIdLst>
    <p:sldId id="305" r:id="rId2"/>
    <p:sldId id="447" r:id="rId3"/>
    <p:sldId id="574" r:id="rId4"/>
    <p:sldId id="501" r:id="rId5"/>
    <p:sldId id="557" r:id="rId6"/>
    <p:sldId id="575" r:id="rId7"/>
    <p:sldId id="565" r:id="rId8"/>
    <p:sldId id="576" r:id="rId9"/>
    <p:sldId id="577" r:id="rId10"/>
    <p:sldId id="578" r:id="rId11"/>
    <p:sldId id="579" r:id="rId12"/>
    <p:sldId id="580" r:id="rId13"/>
    <p:sldId id="581" r:id="rId14"/>
    <p:sldId id="582" r:id="rId15"/>
    <p:sldId id="583" r:id="rId16"/>
    <p:sldId id="568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CC"/>
    <a:srgbClr val="FFFF99"/>
    <a:srgbClr val="FFFFCC"/>
    <a:srgbClr val="CCECFF"/>
    <a:srgbClr val="99FFCC"/>
    <a:srgbClr val="A50021"/>
    <a:srgbClr val="CC0066"/>
    <a:srgbClr val="80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526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2658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4242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2575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901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856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7652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948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738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944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390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416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6902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225485" y="1155569"/>
            <a:ext cx="6693030" cy="1163425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FFC000"/>
                </a:solidFill>
                <a:latin typeface="Arial"/>
              </a:rPr>
              <a:t>What Can a Woman Do?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C.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dirty="0" err="1">
                <a:solidFill>
                  <a:srgbClr val="FFFFCC"/>
                </a:solidFill>
              </a:rPr>
              <a:t>Junia</a:t>
            </a:r>
            <a:endParaRPr lang="en-US" altLang="en-US" sz="31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591530"/>
            <a:ext cx="8610599" cy="5791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99"/>
                </a:solidFill>
              </a:rPr>
              <a:t>Romans 16:7 – some claim that </a:t>
            </a:r>
            <a:r>
              <a:rPr lang="en-US" altLang="en-US" sz="2800" dirty="0" err="1">
                <a:solidFill>
                  <a:srgbClr val="FFFF99"/>
                </a:solidFill>
              </a:rPr>
              <a:t>Junia</a:t>
            </a:r>
            <a:r>
              <a:rPr lang="en-US" altLang="en-US" sz="2800" dirty="0">
                <a:solidFill>
                  <a:srgbClr val="FFFF99"/>
                </a:solidFill>
              </a:rPr>
              <a:t> was a woman and apostle ... in place of highest authority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rgbClr val="CCFFFF"/>
                </a:solidFill>
                <a:cs typeface="Times New Roman" panose="02020603050405020304" pitchFamily="18" charset="0"/>
              </a:rPr>
              <a:t>Gender</a:t>
            </a: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: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both names are masculine [</a:t>
            </a:r>
            <a:r>
              <a:rPr lang="en-US" altLang="en-US" sz="3000" dirty="0" err="1">
                <a:solidFill>
                  <a:schemeClr val="bg1"/>
                </a:solidFill>
                <a:cs typeface="Times New Roman" panose="02020603050405020304" pitchFamily="18" charset="0"/>
              </a:rPr>
              <a:t>Junianus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is a man’s name, though not a common one]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rgbClr val="CCFFFF"/>
                </a:solidFill>
                <a:cs typeface="Times New Roman" panose="02020603050405020304" pitchFamily="18" charset="0"/>
              </a:rPr>
              <a:t>Grammar</a:t>
            </a: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: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‘She’ is mentioned in honor in circle of apostles = “They are well known to the apostles” </a:t>
            </a:r>
            <a:r>
              <a:rPr lang="en-US" altLang="en-US" sz="2000" dirty="0">
                <a:solidFill>
                  <a:schemeClr val="bg1"/>
                </a:solidFill>
                <a:cs typeface="Times New Roman" panose="02020603050405020304" pitchFamily="18" charset="0"/>
              </a:rPr>
              <a:t>(ESV).</a:t>
            </a:r>
            <a:endParaRPr lang="en-US" altLang="en-US" sz="30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rgbClr val="CCFFFF"/>
                </a:solidFill>
                <a:cs typeface="Times New Roman" panose="02020603050405020304" pitchFamily="18" charset="0"/>
              </a:rPr>
              <a:t>Apostle</a:t>
            </a: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: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twelve apostles are not in the picture here.   Word often means </a:t>
            </a:r>
            <a:r>
              <a:rPr lang="en-US" altLang="en-US" sz="3000" i="1" u="sng" dirty="0">
                <a:solidFill>
                  <a:schemeClr val="bg1"/>
                </a:solidFill>
                <a:cs typeface="Times New Roman" panose="02020603050405020304" pitchFamily="18" charset="0"/>
              </a:rPr>
              <a:t>messenger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(sent by a church) – Ac.14:14 [13:2-4].   2 Co.8:23;  Ph.2:25 </a:t>
            </a:r>
            <a:endParaRPr lang="en-US" altLang="en-US" sz="3000" i="1" u="sng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84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112362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D.</a:t>
            </a:r>
            <a:r>
              <a:rPr lang="en-US" altLang="en-US" sz="3100" dirty="0">
                <a:solidFill>
                  <a:srgbClr val="FFFFCC"/>
                </a:solidFill>
              </a:rPr>
              <a:t> “Since the law allowed women prophets, women today may preach”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112362"/>
            <a:ext cx="8610599" cy="5364637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Paul compared the role of NT and OT women – 1 Co.14:34, </a:t>
            </a:r>
            <a:r>
              <a:rPr lang="en-US" altLang="en-US" sz="3000" i="1" dirty="0">
                <a:solidFill>
                  <a:srgbClr val="CCFFCC"/>
                </a:solidFill>
                <a:cs typeface="Times New Roman" panose="02020603050405020304" pitchFamily="18" charset="0"/>
              </a:rPr>
              <a:t>as the law also says…</a:t>
            </a:r>
          </a:p>
          <a:p>
            <a:pPr marL="457200" lvl="1" indent="-287338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rgbClr val="CCFFCC"/>
                </a:solidFill>
                <a:cs typeface="Times New Roman" panose="02020603050405020304" pitchFamily="18" charset="0"/>
              </a:rPr>
              <a:t>1. </a:t>
            </a:r>
            <a:r>
              <a:rPr lang="en-US" altLang="en-US" sz="3000" u="sng" dirty="0">
                <a:solidFill>
                  <a:srgbClr val="FFFF99"/>
                </a:solidFill>
                <a:cs typeface="Times New Roman" panose="02020603050405020304" pitchFamily="18" charset="0"/>
              </a:rPr>
              <a:t>Miriam</a:t>
            </a:r>
            <a:r>
              <a:rPr lang="en-US" altLang="en-US" sz="3000" dirty="0">
                <a:solidFill>
                  <a:srgbClr val="FFFF99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 Ex.15:20, woman (not men)…</a:t>
            </a:r>
          </a:p>
          <a:p>
            <a:pPr marL="457200" lvl="1" indent="-287338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rgbClr val="CCFFCC"/>
                </a:solidFill>
                <a:cs typeface="Times New Roman" panose="02020603050405020304" pitchFamily="18" charset="0"/>
              </a:rPr>
              <a:t>2. </a:t>
            </a:r>
            <a:r>
              <a:rPr lang="en-US" altLang="en-US" sz="3000" u="sng" dirty="0">
                <a:solidFill>
                  <a:srgbClr val="FFFF99"/>
                </a:solidFill>
                <a:cs typeface="Times New Roman" panose="02020603050405020304" pitchFamily="18" charset="0"/>
              </a:rPr>
              <a:t>Deborah</a:t>
            </a:r>
            <a:r>
              <a:rPr lang="en-US" altLang="en-US" sz="3000" dirty="0">
                <a:solidFill>
                  <a:srgbClr val="FFFF99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 Jg.4:5;  5:7, men came to her…</a:t>
            </a:r>
          </a:p>
          <a:p>
            <a:pPr marL="457200" lvl="1" indent="-287338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rgbClr val="CCFFCC"/>
                </a:solidFill>
                <a:cs typeface="Times New Roman" panose="02020603050405020304" pitchFamily="18" charset="0"/>
              </a:rPr>
              <a:t>3. </a:t>
            </a:r>
            <a:r>
              <a:rPr lang="en-US" altLang="en-US" sz="3000" u="sng" dirty="0">
                <a:solidFill>
                  <a:srgbClr val="FFFF99"/>
                </a:solidFill>
                <a:cs typeface="Times New Roman" panose="02020603050405020304" pitchFamily="18" charset="0"/>
              </a:rPr>
              <a:t>Huldah</a:t>
            </a:r>
            <a:r>
              <a:rPr lang="en-US" altLang="en-US" sz="3000" dirty="0">
                <a:solidFill>
                  <a:srgbClr val="FFFF99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 2 K.22:14-20, men went to her…</a:t>
            </a:r>
          </a:p>
          <a:p>
            <a:pPr marL="457200" lvl="1" indent="-287338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rgbClr val="CCFFCC"/>
                </a:solidFill>
                <a:cs typeface="Times New Roman" panose="02020603050405020304" pitchFamily="18" charset="0"/>
              </a:rPr>
              <a:t>4. </a:t>
            </a:r>
            <a:r>
              <a:rPr lang="en-US" altLang="en-US" sz="3000" u="sng" dirty="0">
                <a:solidFill>
                  <a:srgbClr val="FFFF99"/>
                </a:solidFill>
                <a:cs typeface="Times New Roman" panose="02020603050405020304" pitchFamily="18" charset="0"/>
              </a:rPr>
              <a:t>Anna</a:t>
            </a:r>
            <a:r>
              <a:rPr lang="en-US" altLang="en-US" sz="3000" dirty="0">
                <a:solidFill>
                  <a:srgbClr val="FFFF99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 Lk.2:36-38.   The temple…</a:t>
            </a:r>
          </a:p>
        </p:txBody>
      </p:sp>
    </p:spTree>
    <p:extLst>
      <p:ext uri="{BB962C8B-B14F-4D97-AF65-F5344CB8AC3E}">
        <p14:creationId xmlns:p14="http://schemas.microsoft.com/office/powerpoint/2010/main" val="2473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E.</a:t>
            </a:r>
            <a:r>
              <a:rPr lang="en-US" altLang="en-US" sz="3100" dirty="0">
                <a:solidFill>
                  <a:srgbClr val="FFFFCC"/>
                </a:solidFill>
              </a:rPr>
              <a:t> Euodia and </a:t>
            </a:r>
            <a:r>
              <a:rPr lang="en-US" altLang="en-US" sz="3100" dirty="0" err="1">
                <a:solidFill>
                  <a:srgbClr val="FFFFCC"/>
                </a:solidFill>
              </a:rPr>
              <a:t>Syntyche</a:t>
            </a:r>
            <a:r>
              <a:rPr lang="en-US" altLang="en-US" sz="3100" dirty="0">
                <a:solidFill>
                  <a:srgbClr val="FFFFCC"/>
                </a:solidFill>
              </a:rPr>
              <a:t>, </a:t>
            </a:r>
            <a:r>
              <a:rPr lang="en-US" altLang="en-US" sz="3100" dirty="0">
                <a:solidFill>
                  <a:schemeClr val="bg1"/>
                </a:solidFill>
              </a:rPr>
              <a:t>Ph.4:2-3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“These women ‘labored’ with Paul – his ‘fellow-workers’; this means they were in a position of authority like the apostle.”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What proves too much, proves nothing –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1 Cor.3:9, </a:t>
            </a:r>
            <a:r>
              <a:rPr lang="en-US" altLang="en-US" sz="3000" u="sng" dirty="0">
                <a:solidFill>
                  <a:schemeClr val="bg1"/>
                </a:solidFill>
                <a:cs typeface="Times New Roman" panose="02020603050405020304" pitchFamily="18" charset="0"/>
              </a:rPr>
              <a:t>God’s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fellow-workers . . .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Lk.8:1-3, women helped </a:t>
            </a:r>
            <a:r>
              <a:rPr lang="en-US" altLang="en-US" sz="3000" u="sng" dirty="0">
                <a:solidFill>
                  <a:schemeClr val="bg1"/>
                </a:solidFill>
                <a:cs typeface="Times New Roman" panose="02020603050405020304" pitchFamily="18" charset="0"/>
              </a:rPr>
              <a:t>Jesus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. . . 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2314D06-EA88-C2AB-6ED4-677425321D7E}"/>
              </a:ext>
            </a:extLst>
          </p:cNvPr>
          <p:cNvSpPr/>
          <p:nvPr/>
        </p:nvSpPr>
        <p:spPr>
          <a:xfrm>
            <a:off x="1413166" y="3893266"/>
            <a:ext cx="6335670" cy="1084087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Were these women in a position</a:t>
            </a:r>
            <a:br>
              <a:rPr lang="en-US" sz="3000" dirty="0">
                <a:solidFill>
                  <a:srgbClr val="CCFFCC"/>
                </a:solidFill>
              </a:rPr>
            </a:br>
            <a:r>
              <a:rPr lang="en-US" sz="3000" dirty="0">
                <a:solidFill>
                  <a:srgbClr val="CCFFCC"/>
                </a:solidFill>
              </a:rPr>
              <a:t>of authority like that of God?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3D692A1-5DCA-0409-AC85-B16172C51FFE}"/>
              </a:ext>
            </a:extLst>
          </p:cNvPr>
          <p:cNvSpPr/>
          <p:nvPr/>
        </p:nvSpPr>
        <p:spPr>
          <a:xfrm>
            <a:off x="1088524" y="5158027"/>
            <a:ext cx="6969237" cy="1084087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Devout women often helped preachers without assuming a position of authority</a:t>
            </a:r>
          </a:p>
        </p:txBody>
      </p:sp>
    </p:spTree>
    <p:extLst>
      <p:ext uri="{BB962C8B-B14F-4D97-AF65-F5344CB8AC3E}">
        <p14:creationId xmlns:p14="http://schemas.microsoft.com/office/powerpoint/2010/main" val="334540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F.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Gal.3:28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There is neither Jew nor Greek, there is neither slave nor free, there is neither male nor female; for you are all one in Christ Jesus.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“If there is no distinction between male and female, women may do anything men do”</a:t>
            </a:r>
          </a:p>
          <a:p>
            <a:pPr marL="971550" lvl="2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  <a:t>Paul speaks of spiritual status, not function</a:t>
            </a:r>
          </a:p>
          <a:p>
            <a:pPr marL="971550" lvl="2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May a slave exercise authority over his master?   </a:t>
            </a:r>
          </a:p>
          <a:p>
            <a:pPr marL="971550" lvl="2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  <a:t>Interpretations make passages contradict  </a:t>
            </a:r>
          </a:p>
          <a:p>
            <a:pPr marL="971550" lvl="2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1 Co.12:19, not “all one” in every way:  </a:t>
            </a:r>
            <a:b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20-21, 28-30, different functions (duties) </a:t>
            </a:r>
          </a:p>
        </p:txBody>
      </p:sp>
    </p:spTree>
    <p:extLst>
      <p:ext uri="{BB962C8B-B14F-4D97-AF65-F5344CB8AC3E}">
        <p14:creationId xmlns:p14="http://schemas.microsoft.com/office/powerpoint/2010/main" val="265908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G.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Culture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“Paul’s writings reflect Graeco-Roman culture where women were inferior to men.  We know better.”    </a:t>
            </a:r>
            <a:r>
              <a:rPr lang="en-US" altLang="en-US" sz="3000" dirty="0">
                <a:solidFill>
                  <a:schemeClr val="bg1"/>
                </a:solidFill>
              </a:rPr>
              <a:t>This assertion –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FFFF99"/>
                </a:solidFill>
              </a:rPr>
              <a:t>   </a:t>
            </a:r>
            <a:r>
              <a:rPr lang="en-US" altLang="en-US" sz="2400" dirty="0">
                <a:solidFill>
                  <a:srgbClr val="CCFFCC"/>
                </a:solidFill>
              </a:rPr>
              <a:t>1.</a:t>
            </a:r>
            <a:r>
              <a:rPr lang="en-US" altLang="en-US" sz="3000" dirty="0">
                <a:solidFill>
                  <a:srgbClr val="FFFF99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discards NT – exactly the result some want</a:t>
            </a:r>
          </a:p>
          <a:p>
            <a:pPr marL="0" indent="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CCFFCC"/>
                </a:solidFill>
              </a:rPr>
              <a:t>2.</a:t>
            </a:r>
            <a:r>
              <a:rPr lang="en-US" altLang="en-US" sz="3000" dirty="0">
                <a:solidFill>
                  <a:schemeClr val="bg1"/>
                </a:solidFill>
              </a:rPr>
              <a:t> rejects Paul’s claims: his views of women are 	based on Lord’s revelation (1 Co.14:37)</a:t>
            </a:r>
          </a:p>
          <a:p>
            <a:pPr marL="0" indent="0" defTabSz="687388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CCFFCC"/>
                </a:solidFill>
              </a:rPr>
              <a:t>3.</a:t>
            </a:r>
            <a:r>
              <a:rPr lang="en-US" altLang="en-US" sz="3000" dirty="0">
                <a:solidFill>
                  <a:schemeClr val="bg1"/>
                </a:solidFill>
              </a:rPr>
              <a:t> ignores Paul’s appeal to creation principles.   	▪Gn.9, not based on Moses’ Law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600" dirty="0">
                <a:solidFill>
                  <a:schemeClr val="bg1"/>
                </a:solidFill>
              </a:rPr>
              <a:t> </a:t>
            </a:r>
            <a:r>
              <a:rPr lang="en-US" altLang="en-US" sz="2600" dirty="0">
                <a:solidFill>
                  <a:srgbClr val="CCFFCC"/>
                </a:solidFill>
              </a:rPr>
              <a:t> </a:t>
            </a:r>
            <a:r>
              <a:rPr lang="en-US" altLang="en-US" sz="2000" dirty="0">
                <a:solidFill>
                  <a:srgbClr val="CCFFCC"/>
                </a:solidFill>
              </a:rPr>
              <a:t>a. </a:t>
            </a:r>
            <a:r>
              <a:rPr lang="en-US" altLang="en-US" sz="3000" dirty="0">
                <a:solidFill>
                  <a:schemeClr val="bg1"/>
                </a:solidFill>
              </a:rPr>
              <a:t>1 Co.11:2-3, 7-9, </a:t>
            </a:r>
            <a:r>
              <a:rPr lang="en-US" altLang="en-US" sz="3000" dirty="0">
                <a:solidFill>
                  <a:srgbClr val="CCFFFF"/>
                </a:solidFill>
              </a:rPr>
              <a:t>creation principle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   </a:t>
            </a:r>
            <a:r>
              <a:rPr lang="en-US" altLang="en-US" sz="2000" dirty="0">
                <a:solidFill>
                  <a:srgbClr val="CCFFCC"/>
                </a:solidFill>
              </a:rPr>
              <a:t>b.</a:t>
            </a:r>
            <a:r>
              <a:rPr lang="en-US" altLang="en-US" sz="3000" dirty="0">
                <a:solidFill>
                  <a:schemeClr val="bg1"/>
                </a:solidFill>
              </a:rPr>
              <a:t>	1 Co.14:34-38, </a:t>
            </a:r>
            <a:r>
              <a:rPr lang="en-US" altLang="en-US" sz="3000" dirty="0">
                <a:solidFill>
                  <a:srgbClr val="CCFFFF"/>
                </a:solidFill>
              </a:rPr>
              <a:t>timeless truth. 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2900" dirty="0">
                <a:solidFill>
                  <a:schemeClr val="bg1"/>
                </a:solidFill>
              </a:rPr>
              <a:t>(Mal.2; Mt.19)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   </a:t>
            </a:r>
            <a:r>
              <a:rPr lang="en-US" altLang="en-US" sz="2000" dirty="0">
                <a:solidFill>
                  <a:srgbClr val="CCFFCC"/>
                </a:solidFill>
              </a:rPr>
              <a:t>c.</a:t>
            </a:r>
            <a:r>
              <a:rPr lang="en-US" altLang="en-US" sz="3000" dirty="0">
                <a:solidFill>
                  <a:schemeClr val="bg1"/>
                </a:solidFill>
              </a:rPr>
              <a:t>	1 Tim.2:11-15, </a:t>
            </a:r>
            <a:r>
              <a:rPr lang="en-US" altLang="en-US" sz="3000" dirty="0">
                <a:solidFill>
                  <a:srgbClr val="CCFFFF"/>
                </a:solidFill>
              </a:rPr>
              <a:t>from the beginning…</a:t>
            </a:r>
            <a:endParaRPr lang="en-US" altLang="en-US" sz="3000" dirty="0">
              <a:solidFill>
                <a:srgbClr val="CCFFFF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02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628732" y="556181"/>
            <a:ext cx="5888182" cy="499621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Arguments to Amplify the Role of Women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A66C771-1CBF-FAF5-9A7C-2E1F2DFA688F}"/>
              </a:ext>
            </a:extLst>
          </p:cNvPr>
          <p:cNvSpPr/>
          <p:nvPr/>
        </p:nvSpPr>
        <p:spPr bwMode="auto">
          <a:xfrm>
            <a:off x="1012041" y="1227052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A Summary of 1 Co.14</a:t>
            </a:r>
          </a:p>
        </p:txBody>
      </p:sp>
    </p:spTree>
    <p:extLst>
      <p:ext uri="{BB962C8B-B14F-4D97-AF65-F5344CB8AC3E}">
        <p14:creationId xmlns:p14="http://schemas.microsoft.com/office/powerpoint/2010/main" val="154033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07390"/>
            <a:ext cx="8610599" cy="6269610"/>
          </a:xfrm>
        </p:spPr>
        <p:txBody>
          <a:bodyPr/>
          <a:lstStyle/>
          <a:p>
            <a:pPr marL="395288" indent="-395288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FFFF99"/>
                </a:solidFill>
              </a:rPr>
              <a:t>Tongues speakers </a:t>
            </a:r>
            <a:r>
              <a:rPr lang="en-US" altLang="en-US" sz="2800" dirty="0">
                <a:solidFill>
                  <a:schemeClr val="bg1"/>
                </a:solidFill>
              </a:rPr>
              <a:t>(27-28) </a:t>
            </a:r>
            <a:r>
              <a:rPr lang="en-US" altLang="en-US" sz="2800" dirty="0">
                <a:solidFill>
                  <a:srgbClr val="FFFF99"/>
                </a:solidFill>
              </a:rPr>
              <a:t>and prophets </a:t>
            </a:r>
            <a:r>
              <a:rPr lang="en-US" altLang="en-US" sz="2800" dirty="0">
                <a:solidFill>
                  <a:schemeClr val="bg1"/>
                </a:solidFill>
              </a:rPr>
              <a:t>(29-33) </a:t>
            </a:r>
            <a:r>
              <a:rPr lang="en-US" altLang="en-US" sz="2800" dirty="0">
                <a:solidFill>
                  <a:srgbClr val="FFFF99"/>
                </a:solidFill>
              </a:rPr>
              <a:t>receive partial restrictions in assemblies</a:t>
            </a:r>
          </a:p>
          <a:p>
            <a:pPr marL="395288" indent="-395288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FFFF99"/>
                </a:solidFill>
                <a:cs typeface="Times New Roman" panose="02020603050405020304" pitchFamily="18" charset="0"/>
              </a:rPr>
              <a:t>Women </a:t>
            </a: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– 33b-35</a:t>
            </a:r>
          </a:p>
          <a:p>
            <a:pPr marL="395288" indent="-395288" defTabSz="744538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</a:rPr>
              <a:t>1. </a:t>
            </a:r>
            <a:r>
              <a:rPr lang="en-US" altLang="en-US" sz="2800" u="sng" dirty="0">
                <a:solidFill>
                  <a:schemeClr val="bg1"/>
                </a:solidFill>
                <a:cs typeface="Times New Roman" panose="02020603050405020304" pitchFamily="18" charset="0"/>
              </a:rPr>
              <a:t>34</a:t>
            </a: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prohibition: </a:t>
            </a: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let [your] women keep silent [no 	if 28, 30 </a:t>
            </a:r>
          </a:p>
          <a:p>
            <a:pPr marL="395288" indent="-395288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</a:rPr>
              <a:t>2. </a:t>
            </a:r>
            <a:r>
              <a:rPr lang="en-US" altLang="en-US" sz="2800" u="sng" dirty="0">
                <a:solidFill>
                  <a:schemeClr val="bg1"/>
                </a:solidFill>
                <a:cs typeface="Times New Roman" panose="02020603050405020304" pitchFamily="18" charset="0"/>
              </a:rPr>
              <a:t>34</a:t>
            </a: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state:</a:t>
            </a: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be submissive</a:t>
            </a:r>
          </a:p>
          <a:p>
            <a:pPr marL="395288" indent="-395288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</a:rPr>
              <a:t>3.</a:t>
            </a:r>
            <a:r>
              <a:rPr lang="en-US" altLang="en-US" sz="2800" dirty="0">
                <a:solidFill>
                  <a:srgbClr val="FFC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chemeClr val="bg1"/>
                </a:solidFill>
                <a:cs typeface="Times New Roman" panose="02020603050405020304" pitchFamily="18" charset="0"/>
              </a:rPr>
              <a:t>34</a:t>
            </a: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basis:</a:t>
            </a: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as the law also says.   V. 21. Gn.3:16?  </a:t>
            </a:r>
          </a:p>
          <a:p>
            <a:pPr marL="744538" indent="-744538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  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</a:rPr>
              <a:t>4.</a:t>
            </a:r>
            <a:r>
              <a:rPr lang="en-US" altLang="en-US" sz="2800" dirty="0">
                <a:solidFill>
                  <a:srgbClr val="FFC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chemeClr val="bg1"/>
                </a:solidFill>
                <a:cs typeface="Times New Roman" panose="02020603050405020304" pitchFamily="18" charset="0"/>
              </a:rPr>
              <a:t>35</a:t>
            </a: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extent:  </a:t>
            </a: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if they want to learn something, let them ask their own husbands at home  </a:t>
            </a:r>
          </a:p>
          <a:p>
            <a:pPr marL="744538" indent="-744538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  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</a:rPr>
              <a:t>5.</a:t>
            </a:r>
            <a:r>
              <a:rPr lang="en-US" altLang="en-US" sz="2800" dirty="0">
                <a:solidFill>
                  <a:srgbClr val="FFC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u="sng" dirty="0">
                <a:solidFill>
                  <a:schemeClr val="bg1"/>
                </a:solidFill>
                <a:cs typeface="Times New Roman" panose="02020603050405020304" pitchFamily="18" charset="0"/>
              </a:rPr>
              <a:t>35</a:t>
            </a: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800" dirty="0">
                <a:solidFill>
                  <a:srgbClr val="CCFFFF"/>
                </a:solidFill>
                <a:cs typeface="Times New Roman" panose="02020603050405020304" pitchFamily="18" charset="0"/>
              </a:rPr>
              <a:t>reason: </a:t>
            </a: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shameful for women to speak in church</a:t>
            </a:r>
            <a:endParaRPr lang="en-US" altLang="en-US" sz="3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07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 err="1">
                <a:solidFill>
                  <a:schemeClr val="bg1"/>
                </a:solidFill>
              </a:rPr>
              <a:t>Excerps</a:t>
            </a:r>
            <a:r>
              <a:rPr lang="en-US" altLang="en-US" sz="3100" dirty="0">
                <a:solidFill>
                  <a:schemeClr val="bg1"/>
                </a:solidFill>
              </a:rPr>
              <a:t> from letters…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“I have recently decided to sing on our Praise Team, which involves me being up on the stage.  For a lifelong Church of Christ girl, this is a big leap!  After much prayer and study, I feel that it is OK for me to do this, but I can't articulate this to my dad (who is an elder in the church I grew up in).   He goes back to the passages in Timothy and Corinthians about women's roles, and I have a hard time explain-</a:t>
            </a:r>
            <a:r>
              <a:rPr lang="en-US" altLang="en-US" sz="3000" dirty="0" err="1">
                <a:solidFill>
                  <a:srgbClr val="FFFFCC"/>
                </a:solidFill>
              </a:rPr>
              <a:t>ing</a:t>
            </a:r>
            <a:r>
              <a:rPr lang="en-US" altLang="en-US" sz="3000" dirty="0">
                <a:solidFill>
                  <a:srgbClr val="FFFFCC"/>
                </a:solidFill>
              </a:rPr>
              <a:t> my newfound freedom in Christ that I have.  What is your view?!” </a:t>
            </a: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 err="1">
                <a:solidFill>
                  <a:schemeClr val="bg1"/>
                </a:solidFill>
              </a:rPr>
              <a:t>Excerps</a:t>
            </a:r>
            <a:r>
              <a:rPr lang="en-US" altLang="en-US" sz="3100" dirty="0">
                <a:solidFill>
                  <a:schemeClr val="bg1"/>
                </a:solidFill>
              </a:rPr>
              <a:t> from letters…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“I am in my late 40's, happily married for 26 years, and a lifelong member of Churches of Christ.   I have come to the sincere conclusion that it is time for us to begin hearing the voices of women in our assemblies:  praying, reading Scripture, teaching; indeed, doing whatever God has gifted them to do.   Do you believe I'm wrong for moving in that direction in my thinking?” </a:t>
            </a:r>
          </a:p>
        </p:txBody>
      </p:sp>
    </p:spTree>
    <p:extLst>
      <p:ext uri="{BB962C8B-B14F-4D97-AF65-F5344CB8AC3E}">
        <p14:creationId xmlns:p14="http://schemas.microsoft.com/office/powerpoint/2010/main" val="583705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10473" y="556181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Arguments to Amplify</a:t>
            </a:r>
            <a:b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the Role of Women</a:t>
            </a: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A. </a:t>
            </a:r>
            <a:r>
              <a:rPr lang="en-US" altLang="en-US" sz="3100" dirty="0">
                <a:solidFill>
                  <a:srgbClr val="FFFFCC"/>
                </a:solidFill>
              </a:rPr>
              <a:t>Women of NT prophesied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227013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Acts 2:18, Holy Spirit poured out…prophesied</a:t>
            </a:r>
          </a:p>
          <a:p>
            <a:pPr marL="227013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Acts 21:9, four daughters prophesied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  <a:cs typeface="Times New Roman" panose="02020603050405020304" pitchFamily="18" charset="0"/>
              </a:rPr>
              <a:t>No passage shows women prophesying in the assembly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  <a:cs typeface="Times New Roman" panose="02020603050405020304" pitchFamily="18" charset="0"/>
              </a:rPr>
              <a:t>No passage shows women usurping authority over a man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Acts 18:26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  <a:cs typeface="Times New Roman" panose="02020603050405020304" pitchFamily="18" charset="0"/>
              </a:rPr>
              <a:t>A woman may teach a man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  <a:cs typeface="Times New Roman" panose="02020603050405020304" pitchFamily="18" charset="0"/>
              </a:rPr>
              <a:t>Took him aside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  <a:cs typeface="Times New Roman" panose="02020603050405020304" pitchFamily="18" charset="0"/>
              </a:rPr>
              <a:t>They explained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 [Lk.24:1-9]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Col.3:16</a:t>
            </a: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6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A. </a:t>
            </a:r>
            <a:r>
              <a:rPr lang="en-US" altLang="en-US" sz="3100" dirty="0">
                <a:solidFill>
                  <a:srgbClr val="FFFFCC"/>
                </a:solidFill>
              </a:rPr>
              <a:t>Women of NT prophesied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1 Co.14:34-35</a:t>
            </a:r>
          </a:p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1 Tim.2:12  </a:t>
            </a:r>
            <a:r>
              <a:rPr lang="en-US" alt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[Ac.4:18] </a:t>
            </a:r>
            <a:endParaRPr lang="en-US" altLang="en-US" sz="30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227013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Titus 2:3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6BB5A6-E569-DE6A-76C3-755D95450345}"/>
              </a:ext>
            </a:extLst>
          </p:cNvPr>
          <p:cNvSpPr/>
          <p:nvPr/>
        </p:nvSpPr>
        <p:spPr>
          <a:xfrm>
            <a:off x="1442304" y="2573520"/>
            <a:ext cx="6268823" cy="19607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en-US" sz="3000" dirty="0"/>
              <a:t>Two restrictions on women</a:t>
            </a:r>
          </a:p>
          <a:p>
            <a:pPr algn="ctr">
              <a:spcAft>
                <a:spcPts val="900"/>
              </a:spcAft>
            </a:pP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3000" dirty="0">
                <a:solidFill>
                  <a:srgbClr val="CCFFCC"/>
                </a:solidFill>
              </a:rPr>
              <a:t>Not to ‘speak’ in the assembly</a:t>
            </a:r>
          </a:p>
          <a:p>
            <a:pPr algn="ctr"/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sz="3000" dirty="0">
                <a:solidFill>
                  <a:srgbClr val="CCFFCC"/>
                </a:solidFill>
              </a:rPr>
              <a:t>Not to usurp authority over a man</a:t>
            </a:r>
          </a:p>
        </p:txBody>
      </p:sp>
    </p:spTree>
    <p:extLst>
      <p:ext uri="{BB962C8B-B14F-4D97-AF65-F5344CB8AC3E}">
        <p14:creationId xmlns:p14="http://schemas.microsoft.com/office/powerpoint/2010/main" val="335349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B.</a:t>
            </a:r>
            <a:r>
              <a:rPr lang="en-US" altLang="en-US" sz="3100" dirty="0">
                <a:solidFill>
                  <a:srgbClr val="FFFFCC"/>
                </a:solidFill>
              </a:rPr>
              <a:t> Phoebe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572675"/>
            <a:ext cx="8610599" cy="5912965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99"/>
                </a:solidFill>
              </a:rPr>
              <a:t>Romans 16:1-2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Some claim she was a church official: deaconess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BUT: the word means </a:t>
            </a:r>
            <a:r>
              <a:rPr lang="en-US" altLang="en-US" sz="3000" i="1" u="sng" dirty="0">
                <a:solidFill>
                  <a:srgbClr val="CCFFFF"/>
                </a:solidFill>
                <a:cs typeface="Times New Roman" panose="02020603050405020304" pitchFamily="18" charset="0"/>
              </a:rPr>
              <a:t>servant</a:t>
            </a:r>
            <a:endParaRPr lang="en-US" altLang="en-US" sz="3000" u="sng" dirty="0">
              <a:solidFill>
                <a:srgbClr val="CCFFFF"/>
              </a:solidFill>
              <a:cs typeface="Times New Roman" panose="02020603050405020304" pitchFamily="18" charset="0"/>
            </a:endParaRP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Mt.23:11, But he who is greatest among you shall be your </a:t>
            </a:r>
            <a:r>
              <a:rPr lang="en-US" altLang="en-US" sz="3000" i="1" u="sng" dirty="0">
                <a:solidFill>
                  <a:srgbClr val="CCFFFF"/>
                </a:solidFill>
                <a:cs typeface="Times New Roman" panose="02020603050405020304" pitchFamily="18" charset="0"/>
              </a:rPr>
              <a:t>servant</a:t>
            </a: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Only context determines when the word bears an ‘official’ meaning – 1 Tim.3:8, </a:t>
            </a:r>
            <a:r>
              <a:rPr lang="en-US" altLang="en-US" sz="3000" dirty="0">
                <a:solidFill>
                  <a:srgbClr val="FFFFCC"/>
                </a:solidFill>
                <a:cs typeface="Times New Roman" panose="02020603050405020304" pitchFamily="18" charset="0"/>
              </a:rPr>
              <a:t>Like-wise deacons must be reverent, not double-tongued, not given to much wine, not greedy for money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What are qualifications for a deaconess?</a:t>
            </a:r>
          </a:p>
        </p:txBody>
      </p:sp>
    </p:spTree>
    <p:extLst>
      <p:ext uri="{BB962C8B-B14F-4D97-AF65-F5344CB8AC3E}">
        <p14:creationId xmlns:p14="http://schemas.microsoft.com/office/powerpoint/2010/main" val="49666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B.</a:t>
            </a:r>
            <a:r>
              <a:rPr lang="en-US" altLang="en-US" sz="3100" dirty="0">
                <a:solidFill>
                  <a:srgbClr val="FFFFCC"/>
                </a:solidFill>
              </a:rPr>
              <a:t> Phoebe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591530"/>
            <a:ext cx="8610599" cy="5791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99"/>
                </a:solidFill>
              </a:rPr>
              <a:t>Romans 16:1-2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Some claim that if the church was to </a:t>
            </a:r>
            <a:r>
              <a:rPr lang="en-US" altLang="en-US" sz="3000" i="1" dirty="0">
                <a:solidFill>
                  <a:schemeClr val="bg1"/>
                </a:solidFill>
                <a:cs typeface="Times New Roman" panose="02020603050405020304" pitchFamily="18" charset="0"/>
              </a:rPr>
              <a:t>assist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her, she had authority over the church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Contrast </a:t>
            </a:r>
            <a:r>
              <a:rPr lang="en-US" altLang="en-US" sz="3000" i="1" dirty="0">
                <a:solidFill>
                  <a:schemeClr val="bg1"/>
                </a:solidFill>
                <a:cs typeface="Times New Roman" panose="02020603050405020304" pitchFamily="18" charset="0"/>
              </a:rPr>
              <a:t>assist, help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– 2 Tim.4:17, </a:t>
            </a:r>
            <a:r>
              <a:rPr lang="en-US" altLang="en-US" sz="2900" dirty="0">
                <a:solidFill>
                  <a:srgbClr val="FFFFCC"/>
                </a:solidFill>
                <a:cs typeface="Times New Roman" panose="02020603050405020304" pitchFamily="18" charset="0"/>
              </a:rPr>
              <a:t>But the Lord stood with me and strengthened me, so that the message might be preached fully thru me, and that all the Gentiles might hear</a:t>
            </a:r>
          </a:p>
          <a:p>
            <a:pPr lvl="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Did Paul exercise authority over Lord?</a:t>
            </a:r>
          </a:p>
        </p:txBody>
      </p:sp>
    </p:spTree>
    <p:extLst>
      <p:ext uri="{BB962C8B-B14F-4D97-AF65-F5344CB8AC3E}">
        <p14:creationId xmlns:p14="http://schemas.microsoft.com/office/powerpoint/2010/main" val="356570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B.</a:t>
            </a:r>
            <a:r>
              <a:rPr lang="en-US" altLang="en-US" sz="3100" dirty="0">
                <a:solidFill>
                  <a:srgbClr val="FFFFCC"/>
                </a:solidFill>
              </a:rPr>
              <a:t> Phoebe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00957"/>
            <a:ext cx="8610599" cy="5791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99"/>
                </a:solidFill>
              </a:rPr>
              <a:t>Romans 16:1-2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Some claim: if she was a helper of many, she must have exercised authority, discipline, and oversight.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  <a:cs typeface="Times New Roman" panose="02020603050405020304" pitchFamily="18" charset="0"/>
              </a:rPr>
              <a:t>But </a:t>
            </a:r>
            <a:r>
              <a:rPr lang="en-US" altLang="en-US" sz="3000" i="1" dirty="0">
                <a:solidFill>
                  <a:srgbClr val="FFFFCC"/>
                </a:solidFill>
                <a:cs typeface="Times New Roman" panose="02020603050405020304" pitchFamily="18" charset="0"/>
              </a:rPr>
              <a:t>benefactor</a:t>
            </a:r>
            <a:r>
              <a:rPr lang="en-US" altLang="en-US" sz="3000" dirty="0">
                <a:solidFill>
                  <a:srgbClr val="FFFFCC"/>
                </a:solidFill>
                <a:cs typeface="Times New Roman" panose="02020603050405020304" pitchFamily="18" charset="0"/>
              </a:rPr>
              <a:t> does not imply oversight. 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  <a:t>Did she exercise authority over Paul??   </a:t>
            </a:r>
            <a:b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</a:br>
            <a:r>
              <a:rPr lang="en-US" altLang="en-US" sz="3000" dirty="0">
                <a:solidFill>
                  <a:srgbClr val="CCFFCC"/>
                </a:solidFill>
                <a:cs typeface="Times New Roman" panose="02020603050405020304" pitchFamily="18" charset="0"/>
              </a:rPr>
              <a:t>Or did Lydia,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Ac.16:15?   </a:t>
            </a:r>
          </a:p>
        </p:txBody>
      </p:sp>
    </p:spTree>
    <p:extLst>
      <p:ext uri="{BB962C8B-B14F-4D97-AF65-F5344CB8AC3E}">
        <p14:creationId xmlns:p14="http://schemas.microsoft.com/office/powerpoint/2010/main" val="217658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1221</TotalTime>
  <Words>1155</Words>
  <Application>Microsoft Office PowerPoint</Application>
  <PresentationFormat>On-screen Show (4:3)</PresentationFormat>
  <Paragraphs>97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Verdana</vt:lpstr>
      <vt:lpstr>Default Design</vt:lpstr>
      <vt:lpstr>PowerPoint Presentation</vt:lpstr>
      <vt:lpstr>Excerps from letters…</vt:lpstr>
      <vt:lpstr>Excerps from letters…</vt:lpstr>
      <vt:lpstr>PowerPoint Presentation</vt:lpstr>
      <vt:lpstr>A. Women of NT prophesied</vt:lpstr>
      <vt:lpstr>A. Women of NT prophesied</vt:lpstr>
      <vt:lpstr>B. Phoebe</vt:lpstr>
      <vt:lpstr>B. Phoebe</vt:lpstr>
      <vt:lpstr>B. Phoebe</vt:lpstr>
      <vt:lpstr>C. Junia</vt:lpstr>
      <vt:lpstr>D. “Since the law allowed women prophets, women today may preach”</vt:lpstr>
      <vt:lpstr>E. Euodia and Syntyche, Ph.4:2-3</vt:lpstr>
      <vt:lpstr>F. Gal.3:28</vt:lpstr>
      <vt:lpstr>G. Culture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14</cp:revision>
  <dcterms:created xsi:type="dcterms:W3CDTF">2011-08-18T15:42:19Z</dcterms:created>
  <dcterms:modified xsi:type="dcterms:W3CDTF">2024-01-06T03:07:51Z</dcterms:modified>
</cp:coreProperties>
</file>