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18"/>
  </p:notesMasterIdLst>
  <p:sldIdLst>
    <p:sldId id="501" r:id="rId2"/>
    <p:sldId id="447" r:id="rId3"/>
    <p:sldId id="597" r:id="rId4"/>
    <p:sldId id="654" r:id="rId5"/>
    <p:sldId id="675" r:id="rId6"/>
    <p:sldId id="640" r:id="rId7"/>
    <p:sldId id="676" r:id="rId8"/>
    <p:sldId id="677" r:id="rId9"/>
    <p:sldId id="683" r:id="rId10"/>
    <p:sldId id="678" r:id="rId11"/>
    <p:sldId id="679" r:id="rId12"/>
    <p:sldId id="680" r:id="rId13"/>
    <p:sldId id="684" r:id="rId14"/>
    <p:sldId id="681" r:id="rId15"/>
    <p:sldId id="682" r:id="rId16"/>
    <p:sldId id="685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CC"/>
    <a:srgbClr val="99FFCC"/>
    <a:srgbClr val="CCFFFF"/>
    <a:srgbClr val="FFFF99"/>
    <a:srgbClr val="CCECFF"/>
    <a:srgbClr val="FF3399"/>
    <a:srgbClr val="FF5050"/>
    <a:srgbClr val="FFCCCC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2748C9-393A-4A21-9602-FA6EFFD6F617}" v="2" dt="2024-02-10T20:40:16.7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1884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02735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7016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48535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1002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5037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04103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4327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0067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1319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5288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4584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7529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74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06476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1685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677972" y="556182"/>
            <a:ext cx="5797485" cy="980388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“Tomorrow Never Comes”</a:t>
            </a:r>
            <a:endParaRPr kumimoji="0" lang="en-US" sz="35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293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6"/>
            <a:ext cx="8610599" cy="593967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4. </a:t>
            </a:r>
            <a:r>
              <a:rPr lang="en-US" altLang="en-US" sz="3100" u="sng" dirty="0">
                <a:solidFill>
                  <a:srgbClr val="FFC000"/>
                </a:solidFill>
              </a:rPr>
              <a:t>Importance</a:t>
            </a:r>
            <a:r>
              <a:rPr lang="en-US" altLang="en-US" sz="3100" dirty="0">
                <a:solidFill>
                  <a:srgbClr val="FFC000"/>
                </a:solidFill>
              </a:rPr>
              <a:t> of life </a:t>
            </a:r>
            <a:r>
              <a:rPr lang="en-US" altLang="en-US" sz="3000" dirty="0">
                <a:solidFill>
                  <a:schemeClr val="bg1"/>
                </a:solidFill>
              </a:rPr>
              <a:t>(14)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Vanishes away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Only one opportunity to live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Hb.9:27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rgbClr val="CCFFCC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684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6"/>
            <a:ext cx="8610599" cy="593967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5. </a:t>
            </a:r>
            <a:r>
              <a:rPr lang="en-US" altLang="en-US" sz="3100" u="sng" dirty="0">
                <a:solidFill>
                  <a:srgbClr val="FFC000"/>
                </a:solidFill>
              </a:rPr>
              <a:t>Gift</a:t>
            </a:r>
            <a:r>
              <a:rPr lang="en-US" altLang="en-US" sz="3100" dirty="0">
                <a:solidFill>
                  <a:srgbClr val="FFC000"/>
                </a:solidFill>
              </a:rPr>
              <a:t> of life </a:t>
            </a:r>
            <a:r>
              <a:rPr lang="en-US" altLang="en-US" sz="3000" dirty="0">
                <a:solidFill>
                  <a:schemeClr val="bg1"/>
                </a:solidFill>
              </a:rPr>
              <a:t>(15)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If the Lord wills, we shall live… 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Knowing that life is God’s gift gives purpose to our existence.   Now is the time to prepare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Remember that God has a plan for us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Ec.12:13-14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lvl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rgbClr val="CCFFCC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13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6"/>
            <a:ext cx="8610599" cy="593967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Mt.6:25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000" dirty="0">
                <a:solidFill>
                  <a:srgbClr val="CCFFFF"/>
                </a:solidFill>
              </a:rPr>
              <a:t>Some live on the level of a cow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2 Pt.2:12, </a:t>
            </a:r>
            <a:r>
              <a:rPr lang="en-US" altLang="en-US" sz="3000" dirty="0">
                <a:solidFill>
                  <a:srgbClr val="FFFFCC"/>
                </a:solidFill>
              </a:rPr>
              <a:t>But these, like natural brute beasts made to be caught and destroyed, speak evil of the things they do not understand, and will utterly perish in their own corruption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 lvl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rgbClr val="CCFFCC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99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6"/>
            <a:ext cx="8610599" cy="593967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Mt.6:25 – summary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i="1" dirty="0">
                <a:solidFill>
                  <a:srgbClr val="CCFFCC"/>
                </a:solidFill>
              </a:rPr>
              <a:t>“This is your life</a:t>
            </a:r>
            <a:r>
              <a:rPr lang="en-US" altLang="en-US" sz="3000" dirty="0">
                <a:solidFill>
                  <a:srgbClr val="CCFFCC"/>
                </a:solidFill>
              </a:rPr>
              <a:t>”:  </a:t>
            </a:r>
            <a:r>
              <a:rPr lang="en-US" altLang="en-US" sz="3000" dirty="0">
                <a:solidFill>
                  <a:schemeClr val="bg1"/>
                </a:solidFill>
              </a:rPr>
              <a:t>summary of one’s achievements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“That’s life”:  be willing to accept whatever happens    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“This is living!”:  </a:t>
            </a:r>
            <a:r>
              <a:rPr lang="en-US" altLang="en-US" sz="3000" dirty="0">
                <a:solidFill>
                  <a:schemeClr val="bg1"/>
                </a:solidFill>
              </a:rPr>
              <a:t>what life is all about </a:t>
            </a:r>
            <a:r>
              <a:rPr lang="en-US" altLang="en-US" sz="3000" dirty="0">
                <a:solidFill>
                  <a:srgbClr val="FFFFCC"/>
                </a:solidFill>
              </a:rPr>
              <a:t>(usually fun, luxury, leisure, pleasure)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000" dirty="0">
                <a:solidFill>
                  <a:srgbClr val="CCFFFF"/>
                </a:solidFill>
              </a:rPr>
              <a:t>Christians know better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lvl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rgbClr val="CCFFCC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808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6"/>
            <a:ext cx="8610599" cy="593967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6. </a:t>
            </a:r>
            <a:r>
              <a:rPr lang="en-US" altLang="en-US" sz="3100" u="sng" dirty="0">
                <a:solidFill>
                  <a:srgbClr val="FFC000"/>
                </a:solidFill>
              </a:rPr>
              <a:t>Frailty</a:t>
            </a:r>
            <a:r>
              <a:rPr lang="en-US" altLang="en-US" sz="3100" dirty="0">
                <a:solidFill>
                  <a:srgbClr val="FFC000"/>
                </a:solidFill>
              </a:rPr>
              <a:t> of life </a:t>
            </a:r>
            <a:r>
              <a:rPr lang="en-US" altLang="en-US" sz="3000" dirty="0">
                <a:solidFill>
                  <a:schemeClr val="bg1"/>
                </a:solidFill>
              </a:rPr>
              <a:t>(15)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If the Lord wills, we shall live … do this or that 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Common regret of old age:  neglected opportunities. 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‘If only I could go back and redo those moments.’   Live each day to the fullest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rgbClr val="CCFFCC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40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6"/>
            <a:ext cx="8610599" cy="593967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7. </a:t>
            </a:r>
            <a:r>
              <a:rPr lang="en-US" altLang="en-US" sz="3100" u="sng" dirty="0">
                <a:solidFill>
                  <a:srgbClr val="FFC000"/>
                </a:solidFill>
              </a:rPr>
              <a:t>Pride</a:t>
            </a:r>
            <a:r>
              <a:rPr lang="en-US" altLang="en-US" sz="3100" dirty="0">
                <a:solidFill>
                  <a:srgbClr val="FFC000"/>
                </a:solidFill>
              </a:rPr>
              <a:t> of li</a:t>
            </a:r>
            <a:r>
              <a:rPr lang="en-US" altLang="en-US" sz="3000" dirty="0">
                <a:solidFill>
                  <a:srgbClr val="FFC000"/>
                </a:solidFill>
              </a:rPr>
              <a:t>fe </a:t>
            </a:r>
            <a:r>
              <a:rPr lang="en-US" altLang="en-US" sz="3000" dirty="0">
                <a:solidFill>
                  <a:schemeClr val="bg1"/>
                </a:solidFill>
              </a:rPr>
              <a:t>(16)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Arrogant boasting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Worldly attitude causes pride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(13 – pride is a boast)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(17 – pride is sin)</a:t>
            </a:r>
          </a:p>
          <a:p>
            <a:pPr marL="339725" indent="-339725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1.</a:t>
            </a:r>
            <a:r>
              <a:rPr lang="en-US" altLang="en-US" sz="3100" dirty="0">
                <a:solidFill>
                  <a:srgbClr val="FFC000"/>
                </a:solidFill>
              </a:rPr>
              <a:t> </a:t>
            </a:r>
            <a:r>
              <a:rPr lang="en-US" altLang="en-US" sz="3100" dirty="0">
                <a:solidFill>
                  <a:srgbClr val="CCFFFF"/>
                </a:solidFill>
              </a:rPr>
              <a:t>James told readers what is right;  they cannot plead ignorance.  </a:t>
            </a:r>
          </a:p>
          <a:p>
            <a:pPr marL="339725" indent="-339725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2.</a:t>
            </a:r>
            <a:r>
              <a:rPr lang="en-US" altLang="en-US" sz="3100" dirty="0">
                <a:solidFill>
                  <a:srgbClr val="FFC000"/>
                </a:solidFill>
              </a:rPr>
              <a:t> </a:t>
            </a:r>
            <a:r>
              <a:rPr lang="en-US" altLang="en-US" sz="3100" dirty="0">
                <a:solidFill>
                  <a:srgbClr val="CCFFFF"/>
                </a:solidFill>
              </a:rPr>
              <a:t>“I never harmed anyone in my life.”</a:t>
            </a:r>
            <a:br>
              <a:rPr lang="en-US" altLang="en-US" sz="3100" dirty="0">
                <a:solidFill>
                  <a:srgbClr val="CCFFFF"/>
                </a:solidFill>
              </a:rPr>
            </a:br>
            <a:r>
              <a:rPr lang="en-US" altLang="en-US" sz="3100" dirty="0">
                <a:solidFill>
                  <a:srgbClr val="CCFFFF"/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Mt.25:31-46. </a:t>
            </a: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89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6"/>
            <a:ext cx="8610599" cy="593967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400" dirty="0">
                <a:solidFill>
                  <a:schemeClr val="bg1"/>
                </a:solidFill>
              </a:rPr>
              <a:t>So what?</a:t>
            </a:r>
          </a:p>
          <a:p>
            <a:pPr marL="339725" indent="-339725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99FFCC"/>
                </a:solidFill>
              </a:rPr>
              <a:t>1.</a:t>
            </a:r>
            <a:r>
              <a:rPr lang="en-US" altLang="en-US" sz="3100" dirty="0">
                <a:solidFill>
                  <a:srgbClr val="99FFCC"/>
                </a:solidFill>
              </a:rPr>
              <a:t> </a:t>
            </a:r>
            <a:r>
              <a:rPr lang="en-US" altLang="en-US" sz="3100" dirty="0">
                <a:solidFill>
                  <a:srgbClr val="FFFFCC"/>
                </a:solidFill>
              </a:rPr>
              <a:t>Send child to college . . . </a:t>
            </a:r>
          </a:p>
          <a:p>
            <a:pPr marL="339725" indent="-339725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99FFCC"/>
                </a:solidFill>
              </a:rPr>
              <a:t>2.</a:t>
            </a:r>
            <a:r>
              <a:rPr lang="en-US" altLang="en-US" sz="3100" dirty="0">
                <a:solidFill>
                  <a:srgbClr val="99FFCC"/>
                </a:solidFill>
              </a:rPr>
              <a:t> </a:t>
            </a:r>
            <a:r>
              <a:rPr lang="en-US" altLang="en-US" sz="3100" dirty="0">
                <a:solidFill>
                  <a:srgbClr val="FFFFCC"/>
                </a:solidFill>
              </a:rPr>
              <a:t>When considering marriage . . .</a:t>
            </a:r>
          </a:p>
          <a:p>
            <a:pPr marL="339725" indent="-339725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99FFCC"/>
                </a:solidFill>
              </a:rPr>
              <a:t>3. </a:t>
            </a:r>
            <a:r>
              <a:rPr lang="en-US" altLang="en-US" sz="3100" dirty="0">
                <a:solidFill>
                  <a:srgbClr val="FFFFCC"/>
                </a:solidFill>
              </a:rPr>
              <a:t>Moving for new job . . . </a:t>
            </a: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16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424206"/>
            <a:ext cx="8610599" cy="5939670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“Plan ahead; it was not raining</a:t>
            </a:r>
            <a:br>
              <a:rPr lang="en-US" altLang="en-US" sz="3000" dirty="0">
                <a:solidFill>
                  <a:schemeClr val="bg1"/>
                </a:solidFill>
              </a:rPr>
            </a:br>
            <a:r>
              <a:rPr lang="en-US" altLang="en-US" sz="3000" dirty="0">
                <a:solidFill>
                  <a:schemeClr val="bg1"/>
                </a:solidFill>
              </a:rPr>
              <a:t>when Noah built the ark”</a:t>
            </a: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Plans are good when based on God’s will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Ja.4:13-17, </a:t>
            </a:r>
            <a:r>
              <a:rPr lang="en-US" altLang="en-US" sz="3000" dirty="0">
                <a:solidFill>
                  <a:srgbClr val="FFFF99"/>
                </a:solidFill>
              </a:rPr>
              <a:t>wrong preferences</a:t>
            </a:r>
          </a:p>
          <a:p>
            <a:pPr lvl="1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1-10,</a:t>
            </a:r>
            <a:r>
              <a:rPr lang="en-US" altLang="en-US" sz="3000" dirty="0">
                <a:solidFill>
                  <a:srgbClr val="CCFFFF"/>
                </a:solidFill>
              </a:rPr>
              <a:t> </a:t>
            </a:r>
            <a:r>
              <a:rPr lang="en-US" altLang="en-US" sz="3000" dirty="0">
                <a:solidFill>
                  <a:schemeClr val="bg1"/>
                </a:solidFill>
              </a:rPr>
              <a:t>they </a:t>
            </a:r>
            <a:r>
              <a:rPr lang="en-US" altLang="en-US" sz="3000" dirty="0">
                <a:solidFill>
                  <a:srgbClr val="FFFF99"/>
                </a:solidFill>
              </a:rPr>
              <a:t>preferred</a:t>
            </a:r>
            <a:r>
              <a:rPr lang="en-US" altLang="en-US" sz="3000" dirty="0">
                <a:solidFill>
                  <a:schemeClr val="bg1"/>
                </a:solidFill>
              </a:rPr>
              <a:t> the world to God</a:t>
            </a:r>
          </a:p>
          <a:p>
            <a:pPr lvl="1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11-12, they </a:t>
            </a:r>
            <a:r>
              <a:rPr lang="en-US" altLang="en-US" sz="3000" dirty="0">
                <a:solidFill>
                  <a:srgbClr val="FFFF99"/>
                </a:solidFill>
              </a:rPr>
              <a:t>preferred</a:t>
            </a:r>
            <a:r>
              <a:rPr lang="en-US" altLang="en-US" sz="3000" dirty="0">
                <a:solidFill>
                  <a:schemeClr val="bg1"/>
                </a:solidFill>
              </a:rPr>
              <a:t> own judgment to God’s</a:t>
            </a:r>
          </a:p>
          <a:p>
            <a:pPr lvl="1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13-17, they </a:t>
            </a:r>
            <a:r>
              <a:rPr lang="en-US" altLang="en-US" sz="3000" dirty="0">
                <a:solidFill>
                  <a:srgbClr val="FFFF99"/>
                </a:solidFill>
              </a:rPr>
              <a:t>preferred</a:t>
            </a:r>
            <a:r>
              <a:rPr lang="en-US" altLang="en-US" sz="3000" dirty="0">
                <a:solidFill>
                  <a:schemeClr val="bg1"/>
                </a:solidFill>
              </a:rPr>
              <a:t> business profits over God’s will</a:t>
            </a: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23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010473" y="131972"/>
            <a:ext cx="7124700" cy="1178354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What They Say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(13)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368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424206"/>
            <a:ext cx="8610599" cy="593967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u="sng" dirty="0">
                <a:solidFill>
                  <a:srgbClr val="CCFFFF"/>
                </a:solidFill>
              </a:rPr>
              <a:t>Ambition</a:t>
            </a:r>
            <a:r>
              <a:rPr lang="en-US" altLang="en-US" sz="3000" dirty="0">
                <a:solidFill>
                  <a:srgbClr val="CCFFFF"/>
                </a:solidFill>
              </a:rPr>
              <a:t> of life: Today or tomorrow we will go…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What their saying says about them:  they think they control their own . . .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Time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Mobility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Location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Longevity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Prosperity </a:t>
            </a:r>
            <a:r>
              <a:rPr lang="en-US" altLang="en-US" sz="2600" dirty="0">
                <a:solidFill>
                  <a:schemeClr val="bg1">
                    <a:lumMod val="85000"/>
                  </a:schemeClr>
                </a:solidFill>
              </a:rPr>
              <a:t>(Mt.13:45)</a:t>
            </a:r>
            <a:endParaRPr lang="en-US" altLang="en-US" sz="2600" dirty="0">
              <a:solidFill>
                <a:srgbClr val="99FFCC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D029480-9F9F-5B28-DD47-35E9930D9CE0}"/>
              </a:ext>
            </a:extLst>
          </p:cNvPr>
          <p:cNvSpPr/>
          <p:nvPr/>
        </p:nvSpPr>
        <p:spPr>
          <a:xfrm>
            <a:off x="4826522" y="2130457"/>
            <a:ext cx="3912124" cy="2601799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James does not condemn their . . .</a:t>
            </a:r>
          </a:p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rgbClr val="CCFFCC"/>
                </a:solidFill>
              </a:rPr>
              <a:t>1. </a:t>
            </a:r>
            <a:r>
              <a:rPr lang="en-US" sz="3000" dirty="0">
                <a:solidFill>
                  <a:srgbClr val="FFFF99"/>
                </a:solidFill>
              </a:rPr>
              <a:t>Wealth</a:t>
            </a:r>
          </a:p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rgbClr val="CCFFCC"/>
                </a:solidFill>
              </a:rPr>
              <a:t>2. </a:t>
            </a:r>
            <a:r>
              <a:rPr lang="en-US" sz="3000" dirty="0">
                <a:solidFill>
                  <a:srgbClr val="FFFF99"/>
                </a:solidFill>
              </a:rPr>
              <a:t>Desire for profit</a:t>
            </a:r>
          </a:p>
          <a:p>
            <a:pPr algn="ctr"/>
            <a:r>
              <a:rPr lang="en-US" sz="2400" dirty="0">
                <a:solidFill>
                  <a:srgbClr val="CCFFCC"/>
                </a:solidFill>
              </a:rPr>
              <a:t>3. </a:t>
            </a:r>
            <a:r>
              <a:rPr lang="en-US" sz="3000" dirty="0">
                <a:solidFill>
                  <a:srgbClr val="FFFF99"/>
                </a:solidFill>
              </a:rPr>
              <a:t>Planning ahead</a:t>
            </a:r>
          </a:p>
        </p:txBody>
      </p:sp>
    </p:spTree>
    <p:extLst>
      <p:ext uri="{BB962C8B-B14F-4D97-AF65-F5344CB8AC3E}">
        <p14:creationId xmlns:p14="http://schemas.microsoft.com/office/powerpoint/2010/main" val="226386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010473" y="1084079"/>
            <a:ext cx="7124700" cy="1234915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What James Says</a:t>
            </a:r>
            <a:b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About What They Say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(13)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F435C9BD-1579-8FDB-062B-DB61C30CCE73}"/>
              </a:ext>
            </a:extLst>
          </p:cNvPr>
          <p:cNvSpPr/>
          <p:nvPr/>
        </p:nvSpPr>
        <p:spPr bwMode="auto">
          <a:xfrm>
            <a:off x="2141258" y="320506"/>
            <a:ext cx="4866266" cy="604887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What They Say (13)</a:t>
            </a:r>
          </a:p>
        </p:txBody>
      </p:sp>
    </p:spTree>
    <p:extLst>
      <p:ext uri="{BB962C8B-B14F-4D97-AF65-F5344CB8AC3E}">
        <p14:creationId xmlns:p14="http://schemas.microsoft.com/office/powerpoint/2010/main" val="1965730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6"/>
            <a:ext cx="8610599" cy="5939670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1. </a:t>
            </a:r>
            <a:r>
              <a:rPr lang="en-US" altLang="en-US" sz="3100" u="sng" dirty="0">
                <a:solidFill>
                  <a:srgbClr val="FFC000"/>
                </a:solidFill>
              </a:rPr>
              <a:t>Uncertainty</a:t>
            </a:r>
            <a:r>
              <a:rPr lang="en-US" altLang="en-US" sz="3100" dirty="0">
                <a:solidFill>
                  <a:srgbClr val="FFC000"/>
                </a:solidFill>
              </a:rPr>
              <a:t> of life: </a:t>
            </a:r>
            <a:r>
              <a:rPr lang="en-US" altLang="en-US" sz="3100" i="1" dirty="0">
                <a:solidFill>
                  <a:srgbClr val="FFC000"/>
                </a:solidFill>
              </a:rPr>
              <a:t>you do not know…</a:t>
            </a:r>
            <a:r>
              <a:rPr lang="en-US" altLang="en-US" sz="3100" dirty="0">
                <a:solidFill>
                  <a:srgbClr val="FFC000"/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(14)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Argument from lesser to greater 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If you don’t know what tomorrow may bring, how can you predict what will happen next year?  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Pro.27:1;  Lk.12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Gn.11:3,4,7…8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Ja.4:13, </a:t>
            </a:r>
            <a:r>
              <a:rPr lang="en-US" altLang="en-US" sz="3100" i="1" dirty="0">
                <a:solidFill>
                  <a:schemeClr val="bg1"/>
                </a:solidFill>
              </a:rPr>
              <a:t>the chain</a:t>
            </a:r>
            <a:r>
              <a:rPr lang="en-US" altLang="en-US" sz="3100" dirty="0">
                <a:solidFill>
                  <a:schemeClr val="bg1"/>
                </a:solidFill>
              </a:rPr>
              <a:t>…</a:t>
            </a:r>
          </a:p>
          <a:p>
            <a:pPr marL="574675" lvl="1" indent="-2349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 err="1">
                <a:solidFill>
                  <a:srgbClr val="FFFFCC"/>
                </a:solidFill>
              </a:rPr>
              <a:t>Today</a:t>
            </a:r>
            <a:r>
              <a:rPr lang="en-US" altLang="en-US" sz="3000" dirty="0" err="1">
                <a:solidFill>
                  <a:srgbClr val="C00000"/>
                </a:solidFill>
              </a:rPr>
              <a:t>|</a:t>
            </a:r>
            <a:r>
              <a:rPr lang="en-US" altLang="en-US" sz="3000" dirty="0" err="1">
                <a:solidFill>
                  <a:srgbClr val="FFFFCC"/>
                </a:solidFill>
              </a:rPr>
              <a:t>tomorrow</a:t>
            </a:r>
            <a:r>
              <a:rPr lang="en-US" altLang="en-US" sz="3000" dirty="0">
                <a:solidFill>
                  <a:srgbClr val="FFFFCC"/>
                </a:solidFill>
              </a:rPr>
              <a:t> / go / city / year / trade / profit</a:t>
            </a:r>
          </a:p>
          <a:p>
            <a:pPr marL="574675" lvl="1" indent="-2349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If </a:t>
            </a:r>
            <a:r>
              <a:rPr lang="en-US" altLang="en-US" sz="3100" u="sng" dirty="0">
                <a:solidFill>
                  <a:srgbClr val="FFC000"/>
                </a:solidFill>
              </a:rPr>
              <a:t>one</a:t>
            </a:r>
            <a:r>
              <a:rPr lang="en-US" altLang="en-US" sz="3000" dirty="0">
                <a:solidFill>
                  <a:schemeClr val="bg1"/>
                </a:solidFill>
              </a:rPr>
              <a:t> link breaks … all is lost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rgbClr val="CCFFCC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94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6"/>
            <a:ext cx="8610599" cy="5939670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2. </a:t>
            </a:r>
            <a:r>
              <a:rPr lang="en-US" altLang="en-US" sz="3100" u="sng" dirty="0">
                <a:solidFill>
                  <a:srgbClr val="FFC000"/>
                </a:solidFill>
              </a:rPr>
              <a:t>Question</a:t>
            </a:r>
            <a:r>
              <a:rPr lang="en-US" altLang="en-US" sz="3100" dirty="0">
                <a:solidFill>
                  <a:srgbClr val="FFC000"/>
                </a:solidFill>
              </a:rPr>
              <a:t> of life: </a:t>
            </a:r>
            <a:r>
              <a:rPr lang="en-US" altLang="en-US" sz="3100" i="1" dirty="0">
                <a:solidFill>
                  <a:srgbClr val="FFC000"/>
                </a:solidFill>
              </a:rPr>
              <a:t>what is your life?</a:t>
            </a:r>
            <a:r>
              <a:rPr lang="en-US" altLang="en-US" sz="3100" dirty="0">
                <a:solidFill>
                  <a:srgbClr val="FFC000"/>
                </a:solidFill>
              </a:rPr>
              <a:t> </a:t>
            </a:r>
            <a:r>
              <a:rPr lang="en-US" altLang="en-US" sz="3000" dirty="0">
                <a:solidFill>
                  <a:schemeClr val="bg1"/>
                </a:solidFill>
              </a:rPr>
              <a:t>(14)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NKJV:</a:t>
            </a:r>
            <a:r>
              <a:rPr lang="en-US" altLang="en-US" sz="3000" dirty="0">
                <a:solidFill>
                  <a:srgbClr val="FFFFCC"/>
                </a:solidFill>
              </a:rPr>
              <a:t>  You do not know what will happen tomorrow.  For what is your life?  </a:t>
            </a:r>
            <a:br>
              <a:rPr lang="en-US" altLang="en-US" sz="3000" dirty="0">
                <a:solidFill>
                  <a:srgbClr val="FFFFCC"/>
                </a:solidFill>
              </a:rPr>
            </a:br>
            <a:r>
              <a:rPr lang="en-US" altLang="en-US" sz="2700" dirty="0">
                <a:solidFill>
                  <a:schemeClr val="bg1"/>
                </a:solidFill>
              </a:rPr>
              <a:t>(Also ASV;  ESV;  NRSV;  NIV)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NASB:  </a:t>
            </a:r>
            <a:r>
              <a:rPr lang="en-US" altLang="en-US" sz="3000" dirty="0">
                <a:solidFill>
                  <a:srgbClr val="FFFFCC"/>
                </a:solidFill>
              </a:rPr>
              <a:t>You do not know what your life will be like tomorrow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Lk.12:16-21</a:t>
            </a: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Rich fool made plans, but . . .</a:t>
            </a:r>
          </a:p>
          <a:p>
            <a:pPr lvl="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15: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CCFFCC"/>
                </a:solidFill>
              </a:rPr>
              <a:t>man’s life…</a:t>
            </a:r>
          </a:p>
          <a:p>
            <a:pPr lvl="4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Some measure life by possessions</a:t>
            </a:r>
          </a:p>
          <a:p>
            <a:pPr lvl="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21: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CCFFCC"/>
                </a:solidFill>
              </a:rPr>
              <a:t>rich toward God.</a:t>
            </a:r>
            <a:r>
              <a:rPr lang="en-US" altLang="en-US" sz="3000" dirty="0">
                <a:solidFill>
                  <a:schemeClr val="bg1"/>
                </a:solidFill>
              </a:rPr>
              <a:t>    Phil.3:8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rgbClr val="CCFFCC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580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6"/>
            <a:ext cx="8610599" cy="5939670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3. </a:t>
            </a:r>
            <a:r>
              <a:rPr lang="en-US" altLang="en-US" sz="3100" u="sng" dirty="0">
                <a:solidFill>
                  <a:srgbClr val="FFC000"/>
                </a:solidFill>
              </a:rPr>
              <a:t>Brevity</a:t>
            </a:r>
            <a:r>
              <a:rPr lang="en-US" altLang="en-US" sz="3100" dirty="0">
                <a:solidFill>
                  <a:srgbClr val="FFC000"/>
                </a:solidFill>
              </a:rPr>
              <a:t> of life: </a:t>
            </a:r>
            <a:r>
              <a:rPr lang="en-US" altLang="en-US" sz="3000" dirty="0">
                <a:solidFill>
                  <a:schemeClr val="bg1"/>
                </a:solidFill>
              </a:rPr>
              <a:t>(14)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Vapor…little time…vanishes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Steam, mist, puff of smoke…</a:t>
            </a:r>
            <a:endParaRPr lang="en-US" altLang="en-US" sz="3000" dirty="0">
              <a:solidFill>
                <a:srgbClr val="FFFFCC"/>
              </a:solidFill>
            </a:endParaRPr>
          </a:p>
          <a:p>
            <a:pPr lvl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Illness, death, the return of Christ may shorten our life as quickly as the morning sun melts the mist or a shift in the wind blows away smoke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Even if you live a long life, it will fly 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The prospect of one’s own imminent death “wonderfully concentrates the mind” </a:t>
            </a:r>
            <a:r>
              <a:rPr lang="en-US" altLang="en-US" sz="3100" dirty="0">
                <a:solidFill>
                  <a:schemeClr val="bg1"/>
                </a:solidFill>
              </a:rPr>
              <a:t>– </a:t>
            </a:r>
            <a:r>
              <a:rPr lang="en-US" altLang="en-US" sz="2400" dirty="0">
                <a:solidFill>
                  <a:schemeClr val="bg1"/>
                </a:solidFill>
              </a:rPr>
              <a:t>Sm. Johnson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lvl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rgbClr val="CCFFCC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51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6"/>
            <a:ext cx="8610599" cy="5939670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3. </a:t>
            </a:r>
            <a:r>
              <a:rPr lang="en-US" altLang="en-US" sz="3100" u="sng" dirty="0">
                <a:solidFill>
                  <a:srgbClr val="FFC000"/>
                </a:solidFill>
              </a:rPr>
              <a:t>Brevity</a:t>
            </a:r>
            <a:r>
              <a:rPr lang="en-US" altLang="en-US" sz="3100" dirty="0">
                <a:solidFill>
                  <a:srgbClr val="FFC000"/>
                </a:solidFill>
              </a:rPr>
              <a:t> of life: </a:t>
            </a:r>
            <a:r>
              <a:rPr lang="en-US" altLang="en-US" sz="3000" dirty="0">
                <a:solidFill>
                  <a:schemeClr val="bg1"/>
                </a:solidFill>
              </a:rPr>
              <a:t>(14)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We are not guaranteed long life</a:t>
            </a:r>
          </a:p>
          <a:p>
            <a:r>
              <a:rPr lang="en-US" altLang="en-US" sz="3000" dirty="0">
                <a:solidFill>
                  <a:schemeClr val="bg1"/>
                </a:solidFill>
              </a:rPr>
              <a:t>Job 7</a:t>
            </a:r>
            <a:r>
              <a:rPr lang="en-US" altLang="en-US" sz="3000" baseline="30000" dirty="0">
                <a:solidFill>
                  <a:schemeClr val="bg1"/>
                </a:solidFill>
              </a:rPr>
              <a:t>6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sz="3000" dirty="0">
                <a:solidFill>
                  <a:srgbClr val="FFFFCC"/>
                </a:solidFill>
              </a:rPr>
              <a:t>Surely every man walks about like a shadow; Surely they busy themselves in vain; He heaps up </a:t>
            </a:r>
            <a:r>
              <a:rPr lang="en-US" sz="3000" i="1" dirty="0">
                <a:solidFill>
                  <a:srgbClr val="FFFFCC"/>
                </a:solidFill>
              </a:rPr>
              <a:t>riches, </a:t>
            </a:r>
            <a:r>
              <a:rPr lang="en-US" sz="3000" dirty="0">
                <a:solidFill>
                  <a:srgbClr val="FFFFCC"/>
                </a:solidFill>
              </a:rPr>
              <a:t>And does not know who will gather them.  </a:t>
            </a:r>
            <a:r>
              <a:rPr lang="en-US" altLang="en-US" sz="3000" dirty="0">
                <a:solidFill>
                  <a:srgbClr val="FFFFCC"/>
                </a:solidFill>
              </a:rPr>
              <a:t> </a:t>
            </a:r>
            <a:r>
              <a:rPr lang="en-US" baseline="30000" dirty="0">
                <a:solidFill>
                  <a:schemeClr val="bg1"/>
                </a:solidFill>
              </a:rPr>
              <a:t>7 </a:t>
            </a:r>
            <a:r>
              <a:rPr lang="en-US" sz="3000" dirty="0">
                <a:solidFill>
                  <a:srgbClr val="FFFFCC"/>
                </a:solidFill>
              </a:rPr>
              <a:t>And now, Lord, what do I wait for?  My hope </a:t>
            </a:r>
            <a:r>
              <a:rPr lang="en-US" sz="3000" i="1" dirty="0">
                <a:solidFill>
                  <a:srgbClr val="FFFFCC"/>
                </a:solidFill>
              </a:rPr>
              <a:t>is in You.</a:t>
            </a:r>
          </a:p>
          <a:p>
            <a:r>
              <a:rPr lang="en-US" altLang="en-US" sz="3000" dirty="0">
                <a:solidFill>
                  <a:schemeClr val="bg1"/>
                </a:solidFill>
              </a:rPr>
              <a:t>Psalm 39, </a:t>
            </a:r>
            <a:r>
              <a:rPr lang="en-US" altLang="en-US" sz="3000" i="1" dirty="0">
                <a:solidFill>
                  <a:schemeClr val="bg1"/>
                </a:solidFill>
              </a:rPr>
              <a:t>frail</a:t>
            </a:r>
          </a:p>
          <a:p>
            <a:r>
              <a:rPr lang="en-US" altLang="en-US" sz="3000" dirty="0">
                <a:solidFill>
                  <a:schemeClr val="bg1"/>
                </a:solidFill>
              </a:rPr>
              <a:t>Psalm 90, </a:t>
            </a:r>
            <a:r>
              <a:rPr lang="en-US" altLang="en-US" sz="3000" i="1" dirty="0">
                <a:solidFill>
                  <a:schemeClr val="bg1"/>
                </a:solidFill>
              </a:rPr>
              <a:t>days</a:t>
            </a:r>
          </a:p>
          <a:p>
            <a:r>
              <a:rPr lang="en-US" altLang="en-US" sz="3000" dirty="0">
                <a:solidFill>
                  <a:schemeClr val="bg1"/>
                </a:solidFill>
              </a:rPr>
              <a:t>James 1:9-11</a:t>
            </a:r>
          </a:p>
          <a:p>
            <a:pPr marL="457200" lvl="1" indent="0">
              <a:spcBef>
                <a:spcPts val="600"/>
              </a:spcBef>
              <a:spcAft>
                <a:spcPts val="3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rgbClr val="CCFFCC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06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468</TotalTime>
  <Words>776</Words>
  <Application>Microsoft Office PowerPoint</Application>
  <PresentationFormat>On-screen Show (4:3)</PresentationFormat>
  <Paragraphs>167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Verdana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7</cp:revision>
  <dcterms:created xsi:type="dcterms:W3CDTF">2011-08-18T15:42:19Z</dcterms:created>
  <dcterms:modified xsi:type="dcterms:W3CDTF">2024-03-15T02:21:03Z</dcterms:modified>
</cp:coreProperties>
</file>