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29"/>
  </p:notesMasterIdLst>
  <p:sldIdLst>
    <p:sldId id="501" r:id="rId2"/>
    <p:sldId id="597" r:id="rId3"/>
    <p:sldId id="640" r:id="rId4"/>
    <p:sldId id="688" r:id="rId5"/>
    <p:sldId id="689" r:id="rId6"/>
    <p:sldId id="708" r:id="rId7"/>
    <p:sldId id="690" r:id="rId8"/>
    <p:sldId id="691" r:id="rId9"/>
    <p:sldId id="692" r:id="rId10"/>
    <p:sldId id="655" r:id="rId11"/>
    <p:sldId id="693" r:id="rId12"/>
    <p:sldId id="694" r:id="rId13"/>
    <p:sldId id="695" r:id="rId14"/>
    <p:sldId id="697" r:id="rId15"/>
    <p:sldId id="698" r:id="rId16"/>
    <p:sldId id="675" r:id="rId17"/>
    <p:sldId id="699" r:id="rId18"/>
    <p:sldId id="700" r:id="rId19"/>
    <p:sldId id="671" r:id="rId20"/>
    <p:sldId id="701" r:id="rId21"/>
    <p:sldId id="702" r:id="rId22"/>
    <p:sldId id="656" r:id="rId23"/>
    <p:sldId id="703" r:id="rId24"/>
    <p:sldId id="704" r:id="rId25"/>
    <p:sldId id="705" r:id="rId26"/>
    <p:sldId id="706" r:id="rId27"/>
    <p:sldId id="707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CC"/>
    <a:srgbClr val="CCFFCC"/>
    <a:srgbClr val="FFFF99"/>
    <a:srgbClr val="99FFCC"/>
    <a:srgbClr val="CCECFF"/>
    <a:srgbClr val="FF3399"/>
    <a:srgbClr val="FF5050"/>
    <a:srgbClr val="FFCCCC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1E475D-D042-4F52-8BF4-EAB90B459619}" v="549" dt="2024-02-11T21:37:48.5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138" y="91"/>
      </p:cViewPr>
      <p:guideLst>
        <p:guide orient="horz" pos="2160"/>
        <p:guide pos="28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1884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37921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09472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48020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33387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31869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75139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42281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69877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48127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8138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13190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34070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59414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41605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6550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548880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262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43556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9892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7529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16322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8753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02395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99033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63172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3776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1692518" y="556181"/>
            <a:ext cx="5613251" cy="116892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Does The Law</a:t>
            </a:r>
            <a:br>
              <a:rPr lang="en-US" sz="3200" kern="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kern="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Overrule The Lord? </a:t>
            </a:r>
            <a:r>
              <a:rPr lang="en-US" sz="2400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(VI)</a:t>
            </a:r>
            <a:endParaRPr kumimoji="0" lang="en-US" sz="35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293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676" y="235665"/>
            <a:ext cx="8610599" cy="6268829"/>
          </a:xfrm>
        </p:spPr>
        <p:txBody>
          <a:bodyPr/>
          <a:lstStyle/>
          <a:p>
            <a:pPr marL="0" indent="0" algn="ctr">
              <a:spcAft>
                <a:spcPts val="20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19: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FFCC"/>
                </a:solidFill>
              </a:rPr>
              <a:t>What purpose?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1. </a:t>
            </a:r>
            <a:r>
              <a:rPr lang="en-US" altLang="en-US" sz="3000" dirty="0">
                <a:solidFill>
                  <a:srgbClr val="CCFFFF"/>
                </a:solidFill>
              </a:rPr>
              <a:t>Added because of transgressions  </a:t>
            </a:r>
          </a:p>
          <a:p>
            <a:pPr lvl="1">
              <a:spcBef>
                <a:spcPts val="6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Law detects transgressions, brings them to our knowledge.   Ro.7:7-13;   5:20;   3:20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2.</a:t>
            </a:r>
            <a:r>
              <a:rPr lang="en-US" altLang="en-US" sz="3000" dirty="0">
                <a:solidFill>
                  <a:srgbClr val="CCFFFF"/>
                </a:solidFill>
              </a:rPr>
              <a:t> Till the Seed should come </a:t>
            </a:r>
            <a:r>
              <a:rPr lang="en-US" altLang="en-US" sz="3000" dirty="0">
                <a:solidFill>
                  <a:schemeClr val="bg1"/>
                </a:solidFill>
              </a:rPr>
              <a:t>(16)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Law was a temporary addition that did not affect the promise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Law reveals our moral bankruptcy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7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676" y="235665"/>
            <a:ext cx="8610599" cy="6268829"/>
          </a:xfrm>
        </p:spPr>
        <p:txBody>
          <a:bodyPr/>
          <a:lstStyle/>
          <a:p>
            <a:pPr marL="0" indent="0" algn="ctr">
              <a:spcAft>
                <a:spcPts val="20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19: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dirty="0">
                <a:solidFill>
                  <a:srgbClr val="FFFFCC"/>
                </a:solidFill>
              </a:rPr>
              <a:t>What purpose?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3. </a:t>
            </a:r>
            <a:r>
              <a:rPr lang="en-US" altLang="en-US" sz="3000" dirty="0">
                <a:solidFill>
                  <a:srgbClr val="CCFFFF"/>
                </a:solidFill>
              </a:rPr>
              <a:t>Appointed through angels</a:t>
            </a:r>
          </a:p>
          <a:p>
            <a:pPr>
              <a:spcAft>
                <a:spcPts val="600"/>
              </a:spcAft>
            </a:pPr>
            <a:r>
              <a:rPr lang="en-US" altLang="en-US" sz="2800" dirty="0">
                <a:solidFill>
                  <a:schemeClr val="bg1"/>
                </a:solidFill>
              </a:rPr>
              <a:t>Acts 7</a:t>
            </a:r>
            <a:r>
              <a:rPr lang="en-US" altLang="en-US" sz="2800" baseline="30000" dirty="0">
                <a:solidFill>
                  <a:schemeClr val="bg1"/>
                </a:solidFill>
              </a:rPr>
              <a:t>53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rgbClr val="CCFFCC"/>
                </a:solidFill>
              </a:rPr>
              <a:t>who have received the law by the direction of angels and have not kept </a:t>
            </a:r>
            <a:r>
              <a:rPr lang="en-US" sz="2800" i="1" dirty="0">
                <a:solidFill>
                  <a:srgbClr val="CCFFCC"/>
                </a:solidFill>
              </a:rPr>
              <a:t>it</a:t>
            </a:r>
            <a:endParaRPr lang="en-US" sz="2800" dirty="0">
              <a:solidFill>
                <a:srgbClr val="CCFFCC"/>
              </a:solidFill>
            </a:endParaRPr>
          </a:p>
          <a:p>
            <a:r>
              <a:rPr lang="en-US" altLang="en-US" sz="2800" dirty="0">
                <a:solidFill>
                  <a:schemeClr val="bg1"/>
                </a:solidFill>
              </a:rPr>
              <a:t>Hb.2</a:t>
            </a:r>
            <a:r>
              <a:rPr lang="en-US" altLang="en-US" sz="2800" baseline="30000" dirty="0">
                <a:solidFill>
                  <a:schemeClr val="bg1"/>
                </a:solidFill>
              </a:rPr>
              <a:t>2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>
                <a:solidFill>
                  <a:srgbClr val="CCFFCC"/>
                </a:solidFill>
              </a:rPr>
              <a:t>For if the word spoken through angels proved steadfast…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Report from apostles is same in effect as hearing Jesus Himself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Contrast this with God’s direct </a:t>
            </a:r>
            <a:r>
              <a:rPr lang="en-US" altLang="en-US" sz="3000" dirty="0" err="1">
                <a:solidFill>
                  <a:schemeClr val="bg1"/>
                </a:solidFill>
              </a:rPr>
              <a:t>communica-tion</a:t>
            </a:r>
            <a:r>
              <a:rPr lang="en-US" altLang="en-US" sz="3000" dirty="0">
                <a:solidFill>
                  <a:schemeClr val="bg1"/>
                </a:solidFill>
              </a:rPr>
              <a:t> with Abraham    </a:t>
            </a: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Compare apostles, Jn.16:12-15</a:t>
            </a:r>
          </a:p>
        </p:txBody>
      </p:sp>
    </p:spTree>
    <p:extLst>
      <p:ext uri="{BB962C8B-B14F-4D97-AF65-F5344CB8AC3E}">
        <p14:creationId xmlns:p14="http://schemas.microsoft.com/office/powerpoint/2010/main" val="1655518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676" y="235665"/>
            <a:ext cx="8610599" cy="6268829"/>
          </a:xfrm>
        </p:spPr>
        <p:txBody>
          <a:bodyPr/>
          <a:lstStyle/>
          <a:p>
            <a:pPr marL="0" indent="0" algn="ctr">
              <a:spcAft>
                <a:spcPts val="20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19: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dirty="0">
                <a:solidFill>
                  <a:srgbClr val="FFFFCC"/>
                </a:solidFill>
              </a:rPr>
              <a:t>What purpose?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4. </a:t>
            </a:r>
            <a:r>
              <a:rPr lang="en-US" altLang="en-US" sz="3000" dirty="0">
                <a:solidFill>
                  <a:srgbClr val="CCFFFF"/>
                </a:solidFill>
              </a:rPr>
              <a:t>By hand of a mediator</a:t>
            </a: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Moses –Dt.5:5, 27</a:t>
            </a: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Moses went </a:t>
            </a:r>
            <a:r>
              <a:rPr lang="en-US" altLang="en-US" sz="3000" dirty="0">
                <a:solidFill>
                  <a:srgbClr val="FFFFCC"/>
                </a:solidFill>
              </a:rPr>
              <a:t>from people to God </a:t>
            </a:r>
            <a:r>
              <a:rPr lang="en-US" altLang="en-US" sz="3000" dirty="0">
                <a:solidFill>
                  <a:schemeClr val="bg1"/>
                </a:solidFill>
              </a:rPr>
              <a:t>(</a:t>
            </a:r>
            <a:r>
              <a:rPr lang="en-US" altLang="en-US" sz="3000" u="sng" dirty="0">
                <a:solidFill>
                  <a:schemeClr val="bg1"/>
                </a:solidFill>
              </a:rPr>
              <a:t>priestly</a:t>
            </a:r>
            <a:r>
              <a:rPr lang="en-US" altLang="en-US" sz="3000" dirty="0">
                <a:solidFill>
                  <a:schemeClr val="bg1"/>
                </a:solidFill>
              </a:rPr>
              <a:t>)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Moses went </a:t>
            </a:r>
            <a:r>
              <a:rPr lang="en-US" altLang="en-US" sz="3000" dirty="0">
                <a:solidFill>
                  <a:srgbClr val="FFFFCC"/>
                </a:solidFill>
              </a:rPr>
              <a:t>from God to people </a:t>
            </a:r>
            <a:r>
              <a:rPr lang="en-US" altLang="en-US" sz="3000" dirty="0">
                <a:solidFill>
                  <a:schemeClr val="bg1"/>
                </a:solidFill>
              </a:rPr>
              <a:t>(</a:t>
            </a:r>
            <a:r>
              <a:rPr lang="en-US" altLang="en-US" sz="3000" u="sng" dirty="0">
                <a:solidFill>
                  <a:schemeClr val="bg1"/>
                </a:solidFill>
              </a:rPr>
              <a:t>prophetic</a:t>
            </a:r>
            <a:r>
              <a:rPr lang="en-US" altLang="en-US" sz="3000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1290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676" y="235665"/>
            <a:ext cx="8610599" cy="6268829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20: </a:t>
            </a:r>
          </a:p>
          <a:p>
            <a:pPr marL="0" indent="0" algn="ctr">
              <a:spcBef>
                <a:spcPts val="600"/>
              </a:spcBef>
              <a:spcAft>
                <a:spcPts val="20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Facts of mediation (at least two parties)</a:t>
            </a:r>
          </a:p>
          <a:p>
            <a:pPr marL="339725" indent="-339725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</a:rPr>
              <a:t>1. </a:t>
            </a:r>
            <a:r>
              <a:rPr lang="en-US" altLang="en-US" sz="3000" dirty="0">
                <a:solidFill>
                  <a:schemeClr val="bg1"/>
                </a:solidFill>
              </a:rPr>
              <a:t>One God revealed His will to Abraham and to Moses at Sinai</a:t>
            </a:r>
          </a:p>
          <a:p>
            <a:pPr marL="339725" indent="-339725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</a:rPr>
              <a:t>2.</a:t>
            </a:r>
            <a:r>
              <a:rPr lang="en-US" altLang="en-US" sz="3000" dirty="0">
                <a:solidFill>
                  <a:srgbClr val="CCFFFF"/>
                </a:solidFill>
              </a:rPr>
              <a:t> </a:t>
            </a:r>
            <a:r>
              <a:rPr lang="en-US" altLang="en-US" sz="3000" dirty="0">
                <a:solidFill>
                  <a:schemeClr val="bg1"/>
                </a:solidFill>
              </a:rPr>
              <a:t>A ruler may communicate through staff, leaks, etc., but for important message: speaks directly </a:t>
            </a:r>
          </a:p>
          <a:p>
            <a:pPr marL="339725" indent="-339725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</a:rPr>
              <a:t>3.</a:t>
            </a:r>
            <a:r>
              <a:rPr lang="en-US" altLang="en-US" sz="3000" dirty="0">
                <a:solidFill>
                  <a:schemeClr val="bg1"/>
                </a:solidFill>
              </a:rPr>
              <a:t> Promise to Abraham – 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  <a:tabLst>
                <a:tab pos="687388" algn="l"/>
              </a:tabLst>
            </a:pPr>
            <a:r>
              <a:rPr lang="en-US" altLang="en-US" sz="2400" dirty="0">
                <a:solidFill>
                  <a:srgbClr val="CCFFFF"/>
                </a:solidFill>
              </a:rPr>
              <a:t>   </a:t>
            </a:r>
            <a:r>
              <a:rPr lang="en-US" altLang="en-US" sz="2400" dirty="0">
                <a:solidFill>
                  <a:srgbClr val="CCFFCC"/>
                </a:solidFill>
              </a:rPr>
              <a:t>a. </a:t>
            </a:r>
            <a:r>
              <a:rPr lang="en-US" altLang="en-US" sz="2900" dirty="0">
                <a:solidFill>
                  <a:srgbClr val="CCFFFF"/>
                </a:solidFill>
              </a:rPr>
              <a:t>Unilateral – </a:t>
            </a:r>
            <a:r>
              <a:rPr lang="en-US" altLang="en-US" sz="2900" dirty="0">
                <a:solidFill>
                  <a:srgbClr val="FFFFCC"/>
                </a:solidFill>
              </a:rPr>
              <a:t>no middle man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</a:rPr>
              <a:t>   </a:t>
            </a:r>
            <a:r>
              <a:rPr lang="en-US" altLang="en-US" sz="2400" dirty="0">
                <a:solidFill>
                  <a:srgbClr val="CCFFCC"/>
                </a:solidFill>
              </a:rPr>
              <a:t>b. </a:t>
            </a:r>
            <a:r>
              <a:rPr lang="en-US" altLang="en-US" sz="3000" dirty="0">
                <a:solidFill>
                  <a:srgbClr val="CCFFFF"/>
                </a:solidFill>
              </a:rPr>
              <a:t>Eternal – </a:t>
            </a:r>
            <a:r>
              <a:rPr lang="en-US" altLang="en-US" sz="3000" dirty="0">
                <a:solidFill>
                  <a:srgbClr val="FFFFCC"/>
                </a:solidFill>
              </a:rPr>
              <a:t>not temporary</a:t>
            </a:r>
          </a:p>
          <a:p>
            <a:pPr marL="0" indent="0" defTabSz="687388">
              <a:spcBef>
                <a:spcPts val="600"/>
              </a:spcBef>
              <a:spcAft>
                <a:spcPts val="300"/>
              </a:spcAft>
              <a:buNone/>
              <a:tabLst>
                <a:tab pos="631825" algn="l"/>
              </a:tabLst>
            </a:pPr>
            <a:r>
              <a:rPr lang="en-US" altLang="en-US" sz="2400" dirty="0">
                <a:solidFill>
                  <a:srgbClr val="CCFFFF"/>
                </a:solidFill>
              </a:rPr>
              <a:t>   </a:t>
            </a:r>
            <a:r>
              <a:rPr lang="en-US" altLang="en-US" sz="2400" dirty="0">
                <a:solidFill>
                  <a:srgbClr val="CCFFCC"/>
                </a:solidFill>
              </a:rPr>
              <a:t>c. </a:t>
            </a:r>
            <a:r>
              <a:rPr lang="en-US" altLang="en-US" sz="3000" dirty="0">
                <a:solidFill>
                  <a:srgbClr val="CCFFFF"/>
                </a:solidFill>
              </a:rPr>
              <a:t>Unconditional – </a:t>
            </a:r>
            <a:r>
              <a:rPr lang="en-US" altLang="en-US" sz="3000" dirty="0">
                <a:solidFill>
                  <a:srgbClr val="FFFFCC"/>
                </a:solidFill>
              </a:rPr>
              <a:t>our </a:t>
            </a:r>
            <a:r>
              <a:rPr lang="en-US" altLang="en-US" sz="3000" u="sng" dirty="0">
                <a:solidFill>
                  <a:srgbClr val="FFFFCC"/>
                </a:solidFill>
              </a:rPr>
              <a:t>response</a:t>
            </a:r>
            <a:r>
              <a:rPr lang="en-US" altLang="en-US" sz="3000" dirty="0">
                <a:solidFill>
                  <a:srgbClr val="FFFFCC"/>
                </a:solidFill>
              </a:rPr>
              <a:t> is conditional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</a:rPr>
              <a:t>   </a:t>
            </a:r>
            <a:r>
              <a:rPr lang="en-US" altLang="en-US" sz="2400" dirty="0">
                <a:solidFill>
                  <a:srgbClr val="CCFFCC"/>
                </a:solidFill>
              </a:rPr>
              <a:t>d. </a:t>
            </a:r>
            <a:r>
              <a:rPr lang="en-US" altLang="en-US" sz="3000" dirty="0">
                <a:solidFill>
                  <a:srgbClr val="CCFFFF"/>
                </a:solidFill>
              </a:rPr>
              <a:t>Irrevocable – </a:t>
            </a:r>
            <a:r>
              <a:rPr lang="en-US" altLang="en-US" sz="3000" dirty="0">
                <a:solidFill>
                  <a:srgbClr val="FFFFCC"/>
                </a:solidFill>
              </a:rPr>
              <a:t>unlike the Law, never set aside</a:t>
            </a:r>
          </a:p>
          <a:p>
            <a:pPr marL="514350" indent="-514350">
              <a:spcBef>
                <a:spcPts val="600"/>
              </a:spcBef>
              <a:spcAft>
                <a:spcPts val="0"/>
              </a:spcAft>
              <a:buAutoNum type="arabicPeriod"/>
            </a:pPr>
            <a:endParaRPr lang="en-US" altLang="en-US" sz="30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133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676" y="235665"/>
            <a:ext cx="8610599" cy="6268829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20: </a:t>
            </a:r>
          </a:p>
          <a:p>
            <a:pPr marL="574675" indent="-574675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800" dirty="0">
                <a:solidFill>
                  <a:srgbClr val="CCFFCC"/>
                </a:solidFill>
              </a:rPr>
              <a:t>Q:  </a:t>
            </a:r>
            <a:r>
              <a:rPr lang="en-US" altLang="en-US" sz="3000" dirty="0">
                <a:solidFill>
                  <a:schemeClr val="bg1"/>
                </a:solidFill>
              </a:rPr>
              <a:t>If God is one </a:t>
            </a:r>
            <a:r>
              <a:rPr lang="en-US" altLang="en-US" sz="3000" dirty="0">
                <a:solidFill>
                  <a:srgbClr val="FFFFCC"/>
                </a:solidFill>
              </a:rPr>
              <a:t>(20)</a:t>
            </a:r>
            <a:r>
              <a:rPr lang="en-US" altLang="en-US" sz="3000" dirty="0">
                <a:solidFill>
                  <a:schemeClr val="bg1"/>
                </a:solidFill>
              </a:rPr>
              <a:t> why is there opposition between promise and law?’   </a:t>
            </a:r>
          </a:p>
          <a:p>
            <a:pPr marL="519113" indent="-519113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2800" dirty="0">
                <a:solidFill>
                  <a:srgbClr val="CCFFCC"/>
                </a:solidFill>
              </a:rPr>
              <a:t>A:  </a:t>
            </a:r>
            <a:r>
              <a:rPr lang="en-US" altLang="en-US" sz="3000" dirty="0">
                <a:solidFill>
                  <a:schemeClr val="bg1"/>
                </a:solidFill>
              </a:rPr>
              <a:t>It’s not opposition, but contrast.  Both served God’s purpose.</a:t>
            </a:r>
          </a:p>
        </p:txBody>
      </p:sp>
    </p:spTree>
    <p:extLst>
      <p:ext uri="{BB962C8B-B14F-4D97-AF65-F5344CB8AC3E}">
        <p14:creationId xmlns:p14="http://schemas.microsoft.com/office/powerpoint/2010/main" val="34848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1553316" y="527902"/>
            <a:ext cx="5888182" cy="49962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When God Makes a Promise, 3:15-18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BB5C863D-9DE3-A68C-52EA-962B98035FB7}"/>
              </a:ext>
            </a:extLst>
          </p:cNvPr>
          <p:cNvSpPr/>
          <p:nvPr/>
        </p:nvSpPr>
        <p:spPr bwMode="auto">
          <a:xfrm>
            <a:off x="936625" y="1858646"/>
            <a:ext cx="7124700" cy="1234915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Did God Contradict Himself?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3:21-25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A43AD52C-3A0B-608E-42F1-4DBC26C31AAC}"/>
              </a:ext>
            </a:extLst>
          </p:cNvPr>
          <p:cNvSpPr/>
          <p:nvPr/>
        </p:nvSpPr>
        <p:spPr bwMode="auto">
          <a:xfrm>
            <a:off x="1554884" y="1179923"/>
            <a:ext cx="5888182" cy="49962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Why Did God Give The Law? 3:19-20</a:t>
            </a:r>
          </a:p>
        </p:txBody>
      </p:sp>
    </p:spTree>
    <p:extLst>
      <p:ext uri="{BB962C8B-B14F-4D97-AF65-F5344CB8AC3E}">
        <p14:creationId xmlns:p14="http://schemas.microsoft.com/office/powerpoint/2010/main" val="7306860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676" y="235665"/>
            <a:ext cx="8610599" cy="6268829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21:</a:t>
            </a:r>
            <a:endParaRPr lang="en-US" altLang="en-US" sz="31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Does God’s law contradict God’s promises?</a:t>
            </a:r>
          </a:p>
          <a:p>
            <a:pPr marL="631825" indent="-631825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3000" dirty="0">
                <a:solidFill>
                  <a:srgbClr val="FFFFCC"/>
                </a:solidFill>
              </a:rPr>
              <a:t> 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2400" dirty="0">
                <a:solidFill>
                  <a:schemeClr val="bg1"/>
                </a:solidFill>
              </a:rPr>
              <a:t>1.  </a:t>
            </a:r>
            <a:r>
              <a:rPr lang="en-US" altLang="en-US" sz="3000" dirty="0">
                <a:solidFill>
                  <a:srgbClr val="CCFFFF"/>
                </a:solidFill>
              </a:rPr>
              <a:t>Law revealed sin, showing need for Savior, </a:t>
            </a:r>
            <a:r>
              <a:rPr lang="en-US" altLang="en-US" sz="3000" u="sng" dirty="0">
                <a:solidFill>
                  <a:srgbClr val="CCFFFF"/>
                </a:solidFill>
              </a:rPr>
              <a:t>therefore worked with the promise</a:t>
            </a:r>
            <a:r>
              <a:rPr lang="en-US" altLang="en-US" sz="3000" dirty="0">
                <a:solidFill>
                  <a:srgbClr val="CCFFFF"/>
                </a:solidFill>
              </a:rPr>
              <a:t>   </a:t>
            </a:r>
          </a:p>
          <a:p>
            <a:pPr marL="857250" lvl="1" indent="-282575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Ro.7:24f., bad news → good news    </a:t>
            </a:r>
          </a:p>
          <a:p>
            <a:pPr marL="857250" lvl="1" indent="-282575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Law accomplished its purpose by showing what it cannot accomplish </a:t>
            </a:r>
          </a:p>
          <a:p>
            <a:pPr marL="457200" lvl="1" indent="-230188">
              <a:spcBef>
                <a:spcPts val="0"/>
              </a:spcBef>
              <a:spcAft>
                <a:spcPts val="8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2.  </a:t>
            </a:r>
            <a:r>
              <a:rPr lang="en-US" altLang="en-US" sz="3000" dirty="0">
                <a:solidFill>
                  <a:srgbClr val="CCFFFF"/>
                </a:solidFill>
              </a:rPr>
              <a:t>The great lack in the Law: it could not save </a:t>
            </a:r>
          </a:p>
          <a:p>
            <a:pPr marL="857250" lvl="1" indent="-282575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If it did, there would be no need for the promise.    Law shows need for gospel.</a:t>
            </a: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94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676" y="197957"/>
            <a:ext cx="8610599" cy="6268829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22:</a:t>
            </a:r>
            <a:endParaRPr lang="en-US" altLang="en-US" sz="31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Scripture </a:t>
            </a:r>
            <a:r>
              <a:rPr lang="en-US" altLang="en-US" sz="3000" dirty="0">
                <a:solidFill>
                  <a:schemeClr val="bg1"/>
                </a:solidFill>
              </a:rPr>
              <a:t>[personification]</a:t>
            </a:r>
            <a:r>
              <a:rPr lang="en-US" altLang="en-US" sz="3000" dirty="0">
                <a:solidFill>
                  <a:srgbClr val="FFFFCC"/>
                </a:solidFill>
              </a:rPr>
              <a:t>:  confined all under sin  </a:t>
            </a:r>
            <a:r>
              <a:rPr lang="en-US" altLang="en-US" sz="3000" dirty="0">
                <a:solidFill>
                  <a:schemeClr val="bg1"/>
                </a:solidFill>
              </a:rPr>
              <a:t>[shut up;  hem in;  enclose,  imprison…]</a:t>
            </a:r>
          </a:p>
          <a:p>
            <a:pPr>
              <a:spcAft>
                <a:spcPts val="300"/>
              </a:spcAft>
            </a:pPr>
            <a:r>
              <a:rPr lang="en-US" altLang="en-US" sz="3000" dirty="0">
                <a:solidFill>
                  <a:srgbClr val="FFFFCC"/>
                </a:solidFill>
              </a:rPr>
              <a:t>Ro.11</a:t>
            </a:r>
            <a:r>
              <a:rPr lang="en-US" altLang="en-US" sz="3000" baseline="30000" dirty="0">
                <a:solidFill>
                  <a:schemeClr val="bg1"/>
                </a:solidFill>
              </a:rPr>
              <a:t>32 </a:t>
            </a:r>
            <a:r>
              <a:rPr lang="en-US" sz="3000" dirty="0">
                <a:solidFill>
                  <a:srgbClr val="CCFFFF"/>
                </a:solidFill>
              </a:rPr>
              <a:t>God has committed them all to </a:t>
            </a:r>
            <a:r>
              <a:rPr lang="en-US" sz="3000" dirty="0" err="1">
                <a:solidFill>
                  <a:srgbClr val="CCFFFF"/>
                </a:solidFill>
              </a:rPr>
              <a:t>disobed-ience</a:t>
            </a:r>
            <a:r>
              <a:rPr lang="en-US" sz="3000" dirty="0">
                <a:solidFill>
                  <a:srgbClr val="CCFFFF"/>
                </a:solidFill>
              </a:rPr>
              <a:t>, that He might have mercy on all</a:t>
            </a:r>
            <a:endParaRPr lang="en-US" altLang="en-US" sz="3000" baseline="30000" dirty="0">
              <a:solidFill>
                <a:srgbClr val="CCFFFF"/>
              </a:solidFill>
            </a:endParaRPr>
          </a:p>
          <a:p>
            <a:pPr marL="631825" indent="-631825">
              <a:spcBef>
                <a:spcPts val="0"/>
              </a:spcBef>
              <a:spcAft>
                <a:spcPts val="800"/>
              </a:spcAft>
              <a:buNone/>
            </a:pPr>
            <a:r>
              <a:rPr lang="en-US" altLang="en-US" sz="3000" dirty="0">
                <a:solidFill>
                  <a:srgbClr val="FFFFCC"/>
                </a:solidFill>
              </a:rPr>
              <a:t> 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2400" dirty="0">
                <a:solidFill>
                  <a:srgbClr val="FFC000"/>
                </a:solidFill>
              </a:rPr>
              <a:t>1. </a:t>
            </a:r>
            <a:r>
              <a:rPr lang="en-US" altLang="en-US" sz="3000" dirty="0">
                <a:solidFill>
                  <a:srgbClr val="CCFFFF"/>
                </a:solidFill>
              </a:rPr>
              <a:t>All:</a:t>
            </a:r>
            <a:r>
              <a:rPr lang="en-US" altLang="en-US" sz="3000" dirty="0">
                <a:solidFill>
                  <a:schemeClr val="bg1"/>
                </a:solidFill>
              </a:rPr>
              <a:t> no exception</a:t>
            </a:r>
          </a:p>
          <a:p>
            <a:pPr marL="631825" indent="-631825">
              <a:spcBef>
                <a:spcPts val="0"/>
              </a:spcBef>
              <a:spcAft>
                <a:spcPts val="8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  </a:t>
            </a:r>
            <a:r>
              <a:rPr lang="en-US" altLang="en-US" sz="2400" dirty="0">
                <a:solidFill>
                  <a:srgbClr val="FFC000"/>
                </a:solidFill>
              </a:rPr>
              <a:t>2. </a:t>
            </a:r>
            <a:r>
              <a:rPr lang="en-US" altLang="en-US" sz="3000" dirty="0">
                <a:solidFill>
                  <a:srgbClr val="CCFFFF"/>
                </a:solidFill>
              </a:rPr>
              <a:t>Under sin: </a:t>
            </a:r>
            <a:r>
              <a:rPr lang="en-US" altLang="en-US" sz="3000" dirty="0">
                <a:solidFill>
                  <a:schemeClr val="bg1"/>
                </a:solidFill>
              </a:rPr>
              <a:t>Ro.3:9-19.   Sin is the jail-keeper…</a:t>
            </a:r>
          </a:p>
          <a:p>
            <a:pPr marL="631825" indent="-631825">
              <a:spcBef>
                <a:spcPts val="0"/>
              </a:spcBef>
              <a:spcAft>
                <a:spcPts val="4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  </a:t>
            </a:r>
            <a:r>
              <a:rPr lang="en-US" altLang="en-US" sz="2400" dirty="0">
                <a:solidFill>
                  <a:srgbClr val="FFC000"/>
                </a:solidFill>
              </a:rPr>
              <a:t>3. </a:t>
            </a:r>
            <a:r>
              <a:rPr lang="en-US" altLang="en-US" sz="3000" dirty="0">
                <a:solidFill>
                  <a:srgbClr val="CCFFFF"/>
                </a:solidFill>
              </a:rPr>
              <a:t>Showed necessity of grace </a:t>
            </a:r>
            <a:r>
              <a:rPr lang="en-US" altLang="en-US" sz="3000" dirty="0">
                <a:solidFill>
                  <a:schemeClr val="bg1"/>
                </a:solidFill>
              </a:rPr>
              <a:t>(10)  </a:t>
            </a:r>
          </a:p>
          <a:p>
            <a:pPr marL="574675" indent="-574675">
              <a:spcBef>
                <a:spcPts val="0"/>
              </a:spcBef>
              <a:spcAft>
                <a:spcPts val="8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	 **Faith: 23, 24, 25, 26</a:t>
            </a:r>
          </a:p>
          <a:p>
            <a:pPr marL="631825" indent="-631825">
              <a:spcBef>
                <a:spcPts val="0"/>
              </a:spcBef>
              <a:spcAft>
                <a:spcPts val="8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  </a:t>
            </a:r>
            <a:r>
              <a:rPr lang="en-US" altLang="en-US" sz="2400" dirty="0">
                <a:solidFill>
                  <a:srgbClr val="FFC000"/>
                </a:solidFill>
              </a:rPr>
              <a:t>4. </a:t>
            </a:r>
            <a:r>
              <a:rPr lang="en-US" altLang="en-US" sz="3000" dirty="0">
                <a:solidFill>
                  <a:srgbClr val="CCFFFF"/>
                </a:solidFill>
              </a:rPr>
              <a:t>Given to those who believe. </a:t>
            </a:r>
            <a:r>
              <a:rPr lang="en-US" altLang="en-US" sz="3000" dirty="0">
                <a:solidFill>
                  <a:schemeClr val="bg1"/>
                </a:solidFill>
              </a:rPr>
              <a:t>  2:16; Hb.5:8-9</a:t>
            </a:r>
          </a:p>
          <a:p>
            <a:pPr marL="631825" indent="-631825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  </a:t>
            </a:r>
            <a:r>
              <a:rPr lang="en-US" altLang="en-US" sz="2400" dirty="0">
                <a:solidFill>
                  <a:srgbClr val="FFC000"/>
                </a:solidFill>
              </a:rPr>
              <a:t>5. </a:t>
            </a:r>
            <a:r>
              <a:rPr lang="en-US" altLang="en-US" sz="3000" dirty="0">
                <a:solidFill>
                  <a:srgbClr val="CCFFFF"/>
                </a:solidFill>
              </a:rPr>
              <a:t>A gift may require conditions.</a:t>
            </a:r>
          </a:p>
          <a:p>
            <a:pPr marL="574675" indent="-574675">
              <a:spcBef>
                <a:spcPts val="0"/>
              </a:spcBef>
              <a:spcAft>
                <a:spcPts val="8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	 **2 K.5.    Jn.9.    Gal.5:6.    Gal.3:27</a:t>
            </a: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863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676" y="235665"/>
            <a:ext cx="8610599" cy="6268829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23:</a:t>
            </a:r>
            <a:endParaRPr lang="en-US" altLang="en-US" sz="31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Before faith came (gospel) – ‘the faith’</a:t>
            </a:r>
          </a:p>
          <a:p>
            <a:pPr marL="631825" indent="-631825">
              <a:spcBef>
                <a:spcPts val="0"/>
              </a:spcBef>
              <a:spcAft>
                <a:spcPts val="800"/>
              </a:spcAft>
              <a:buNone/>
            </a:pPr>
            <a:r>
              <a:rPr lang="en-US" altLang="en-US" sz="3000" dirty="0">
                <a:solidFill>
                  <a:srgbClr val="FFFFCC"/>
                </a:solidFill>
              </a:rPr>
              <a:t> 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2600" dirty="0">
                <a:solidFill>
                  <a:srgbClr val="FFC000"/>
                </a:solidFill>
              </a:rPr>
              <a:t>1. </a:t>
            </a:r>
            <a:r>
              <a:rPr lang="en-US" altLang="en-US" sz="3000" dirty="0">
                <a:solidFill>
                  <a:schemeClr val="bg1"/>
                </a:solidFill>
              </a:rPr>
              <a:t>We were kept under guard by the law…</a:t>
            </a:r>
          </a:p>
          <a:p>
            <a:pPr marL="914400" lvl="1" indent="-339725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2 Co.11:32</a:t>
            </a:r>
          </a:p>
          <a:p>
            <a:pPr marL="914400" lvl="1" indent="-339725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Ro.6:23</a:t>
            </a:r>
          </a:p>
          <a:p>
            <a:pPr marL="631825" indent="-631825">
              <a:spcBef>
                <a:spcPts val="0"/>
              </a:spcBef>
              <a:spcAft>
                <a:spcPts val="8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  </a:t>
            </a:r>
            <a:r>
              <a:rPr lang="en-US" altLang="en-US" sz="2600" dirty="0">
                <a:solidFill>
                  <a:srgbClr val="FFC000"/>
                </a:solidFill>
              </a:rPr>
              <a:t>2. </a:t>
            </a:r>
            <a:r>
              <a:rPr lang="en-US" altLang="en-US" sz="3000" dirty="0">
                <a:solidFill>
                  <a:schemeClr val="bg1"/>
                </a:solidFill>
              </a:rPr>
              <a:t>Kept for the faith which would afterward be revealed</a:t>
            </a:r>
          </a:p>
          <a:p>
            <a:pPr marL="914400" lvl="1" indent="-339725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A guard is relieved of duty when another guard comes to replace him</a:t>
            </a:r>
          </a:p>
          <a:p>
            <a:pPr marL="631825" indent="-631825">
              <a:spcBef>
                <a:spcPts val="0"/>
              </a:spcBef>
              <a:spcAft>
                <a:spcPts val="8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31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676" y="235665"/>
            <a:ext cx="8610599" cy="6268829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24:</a:t>
            </a:r>
            <a:endParaRPr lang="en-US" altLang="en-US" sz="31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Therefore the law was our </a:t>
            </a:r>
            <a:r>
              <a:rPr lang="en-US" altLang="en-US" sz="3000" b="1" i="1" u="sng" dirty="0">
                <a:solidFill>
                  <a:srgbClr val="FFC000"/>
                </a:solidFill>
              </a:rPr>
              <a:t>tutor</a:t>
            </a:r>
            <a:r>
              <a:rPr lang="en-US" altLang="en-US" sz="3000" dirty="0">
                <a:solidFill>
                  <a:schemeClr val="bg1"/>
                </a:solidFill>
              </a:rPr>
              <a:t> to bring us to Christ…  </a:t>
            </a:r>
            <a:r>
              <a:rPr lang="en-US" altLang="en-US" sz="3000" dirty="0">
                <a:solidFill>
                  <a:srgbClr val="FFFFCC"/>
                </a:solidFill>
              </a:rPr>
              <a:t>one who has responsibility for someone who needs guidance, </a:t>
            </a:r>
            <a:r>
              <a:rPr lang="en-US" altLang="en-US" sz="3000" i="1" dirty="0">
                <a:solidFill>
                  <a:srgbClr val="FFFFCC"/>
                </a:solidFill>
              </a:rPr>
              <a:t>guardian, leader, guide</a:t>
            </a:r>
            <a:r>
              <a:rPr lang="en-US" altLang="en-US" sz="3000" dirty="0">
                <a:solidFill>
                  <a:srgbClr val="FFFFCC"/>
                </a:solidFill>
              </a:rPr>
              <a:t>.   ‘Baby-sitter.’   [Under severe discipline, we yearn for freedom] </a:t>
            </a:r>
          </a:p>
          <a:p>
            <a:pPr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These slaves protected sons and informed father of disorderly conduct</a:t>
            </a:r>
          </a:p>
          <a:p>
            <a:pPr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Thayer…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Low view of law: </a:t>
            </a:r>
            <a:r>
              <a:rPr lang="en-US" altLang="en-US" sz="3000" dirty="0">
                <a:solidFill>
                  <a:srgbClr val="CCFFCC"/>
                </a:solidFill>
              </a:rPr>
              <a:t>legalism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High view of law: </a:t>
            </a:r>
            <a:r>
              <a:rPr lang="en-US" altLang="en-US" sz="3000" dirty="0">
                <a:solidFill>
                  <a:srgbClr val="CCFFCC"/>
                </a:solidFill>
              </a:rPr>
              <a:t>leads to grace in Christ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Contrast </a:t>
            </a:r>
            <a:r>
              <a:rPr lang="en-US" altLang="en-US" sz="3000" dirty="0">
                <a:solidFill>
                  <a:schemeClr val="bg1"/>
                </a:solidFill>
              </a:rPr>
              <a:t>Moses</a:t>
            </a:r>
            <a:r>
              <a:rPr lang="en-US" altLang="en-US" sz="3000" dirty="0">
                <a:solidFill>
                  <a:srgbClr val="FFFFCC"/>
                </a:solidFill>
              </a:rPr>
              <a:t> and </a:t>
            </a:r>
            <a:r>
              <a:rPr lang="en-US" altLang="en-US" sz="3000" dirty="0">
                <a:solidFill>
                  <a:schemeClr val="bg1"/>
                </a:solidFill>
              </a:rPr>
              <a:t>Joshua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33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944484" y="131971"/>
            <a:ext cx="7124700" cy="1234915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100" b="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1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When God Makes</a:t>
            </a:r>
            <a:b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a Promise,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3:15-18</a:t>
            </a:r>
          </a:p>
        </p:txBody>
      </p:sp>
    </p:spTree>
    <p:extLst>
      <p:ext uri="{BB962C8B-B14F-4D97-AF65-F5344CB8AC3E}">
        <p14:creationId xmlns:p14="http://schemas.microsoft.com/office/powerpoint/2010/main" val="11283683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676" y="235665"/>
            <a:ext cx="8610599" cy="6268829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25:</a:t>
            </a:r>
            <a:endParaRPr lang="en-US" altLang="en-US" sz="31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After faith has come, we are no longer under a tutor</a:t>
            </a: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    </a:t>
            </a:r>
            <a:r>
              <a:rPr lang="en-US" altLang="en-US" sz="2400" dirty="0">
                <a:solidFill>
                  <a:srgbClr val="CCFFCC"/>
                </a:solidFill>
              </a:rPr>
              <a:t>1. </a:t>
            </a:r>
            <a:r>
              <a:rPr lang="en-US" altLang="en-US" sz="3100" dirty="0">
                <a:solidFill>
                  <a:srgbClr val="FFC000"/>
                </a:solidFill>
              </a:rPr>
              <a:t>Not limited to ceremony </a:t>
            </a:r>
            <a:r>
              <a:rPr lang="en-US" altLang="en-US" sz="3100" dirty="0">
                <a:solidFill>
                  <a:schemeClr val="bg1"/>
                </a:solidFill>
              </a:rPr>
              <a:t>(24, the law).  </a:t>
            </a: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    </a:t>
            </a:r>
            <a:r>
              <a:rPr lang="en-US" altLang="en-US" sz="2400" dirty="0">
                <a:solidFill>
                  <a:srgbClr val="CCFFCC"/>
                </a:solidFill>
              </a:rPr>
              <a:t>2. </a:t>
            </a:r>
            <a:r>
              <a:rPr lang="en-US" altLang="en-US" sz="3100" dirty="0">
                <a:solidFill>
                  <a:srgbClr val="FFC000"/>
                </a:solidFill>
              </a:rPr>
              <a:t>No part remained </a:t>
            </a:r>
            <a:r>
              <a:rPr lang="en-US" altLang="en-US" sz="3100" dirty="0">
                <a:solidFill>
                  <a:schemeClr val="bg1"/>
                </a:solidFill>
              </a:rPr>
              <a:t>(5:3). 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    </a:t>
            </a:r>
            <a:r>
              <a:rPr lang="en-US" altLang="en-US" sz="2400" dirty="0">
                <a:solidFill>
                  <a:srgbClr val="CCFFCC"/>
                </a:solidFill>
              </a:rPr>
              <a:t>3. </a:t>
            </a:r>
            <a:r>
              <a:rPr lang="en-US" altLang="en-US" sz="3100" dirty="0">
                <a:solidFill>
                  <a:srgbClr val="FFC000"/>
                </a:solidFill>
              </a:rPr>
              <a:t>Christ’s law remains, </a:t>
            </a:r>
            <a:r>
              <a:rPr lang="en-US" altLang="en-US" sz="3100" dirty="0">
                <a:solidFill>
                  <a:schemeClr val="bg1"/>
                </a:solidFill>
              </a:rPr>
              <a:t>6:2; Ro.7:1-3.    </a:t>
            </a:r>
          </a:p>
          <a:p>
            <a:pPr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So what?   No more OT priesthood, tithing, sabbath, animal sacrifice, instr. music, etc.</a:t>
            </a: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86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1553316" y="527902"/>
            <a:ext cx="5888182" cy="49962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When God Makes a Promise, 3:15-18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BB5C863D-9DE3-A68C-52EA-962B98035FB7}"/>
              </a:ext>
            </a:extLst>
          </p:cNvPr>
          <p:cNvSpPr/>
          <p:nvPr/>
        </p:nvSpPr>
        <p:spPr bwMode="auto">
          <a:xfrm>
            <a:off x="936625" y="2518519"/>
            <a:ext cx="7124700" cy="1234915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kern="0" dirty="0">
                <a:solidFill>
                  <a:srgbClr val="FFFF99"/>
                </a:solidFill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How Does This Affect Us?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3:26-29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A43AD52C-3A0B-608E-42F1-4DBC26C31AAC}"/>
              </a:ext>
            </a:extLst>
          </p:cNvPr>
          <p:cNvSpPr/>
          <p:nvPr/>
        </p:nvSpPr>
        <p:spPr bwMode="auto">
          <a:xfrm>
            <a:off x="1554884" y="1179923"/>
            <a:ext cx="5888182" cy="49962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Why Did God Give The Law? 3:19-20</a:t>
            </a: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B1574A95-D1FC-5764-B84B-42E461C78BF7}"/>
              </a:ext>
            </a:extLst>
          </p:cNvPr>
          <p:cNvSpPr/>
          <p:nvPr/>
        </p:nvSpPr>
        <p:spPr bwMode="auto">
          <a:xfrm>
            <a:off x="1556452" y="1841370"/>
            <a:ext cx="5888182" cy="49962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Did God Contradict Himself?  3:21-25</a:t>
            </a:r>
          </a:p>
        </p:txBody>
      </p:sp>
    </p:spTree>
    <p:extLst>
      <p:ext uri="{BB962C8B-B14F-4D97-AF65-F5344CB8AC3E}">
        <p14:creationId xmlns:p14="http://schemas.microsoft.com/office/powerpoint/2010/main" val="29709862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676" y="235665"/>
            <a:ext cx="8610599" cy="6268829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26:</a:t>
            </a: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For you are all sons of God through faith in Christ Jesus</a:t>
            </a:r>
          </a:p>
          <a:p>
            <a:pPr lvl="1">
              <a:spcBef>
                <a:spcPts val="6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CC"/>
                </a:solidFill>
              </a:rPr>
              <a:t>Sons of God</a:t>
            </a:r>
            <a:r>
              <a:rPr lang="en-US" altLang="en-US" sz="3000" dirty="0">
                <a:solidFill>
                  <a:schemeClr val="bg1"/>
                </a:solidFill>
              </a:rPr>
              <a:t>  (Ac.17:24-28, creation; Gal.3, new creation)</a:t>
            </a:r>
          </a:p>
          <a:p>
            <a:pPr lvl="1">
              <a:spcBef>
                <a:spcPts val="6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CC"/>
                </a:solidFill>
              </a:rPr>
              <a:t>Through faith</a:t>
            </a:r>
            <a:r>
              <a:rPr lang="en-US" altLang="en-US" sz="3000" dirty="0">
                <a:solidFill>
                  <a:schemeClr val="bg1"/>
                </a:solidFill>
              </a:rPr>
              <a:t>  (cf. 2:14)</a:t>
            </a:r>
          </a:p>
          <a:p>
            <a:pPr lvl="1">
              <a:spcBef>
                <a:spcPts val="6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CC"/>
                </a:solidFill>
              </a:rPr>
              <a:t>In Christ Jesus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2900" dirty="0">
                <a:solidFill>
                  <a:schemeClr val="bg1"/>
                </a:solidFill>
              </a:rPr>
              <a:t>(real salvation; not symbolism)</a:t>
            </a: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51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676" y="235665"/>
            <a:ext cx="8610599" cy="6268829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27:</a:t>
            </a: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If this is ‘Holy Spirit baptism’ . . .</a:t>
            </a:r>
          </a:p>
          <a:p>
            <a:pPr marL="801688" lvl="1" indent="-344488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1. </a:t>
            </a:r>
            <a:r>
              <a:rPr lang="en-US" altLang="en-US" sz="3000" dirty="0">
                <a:solidFill>
                  <a:schemeClr val="bg1"/>
                </a:solidFill>
              </a:rPr>
              <a:t>Two conditions for salvation: faith + </a:t>
            </a:r>
            <a:r>
              <a:rPr lang="en-US" altLang="en-US" sz="3000" dirty="0" err="1">
                <a:solidFill>
                  <a:schemeClr val="bg1"/>
                </a:solidFill>
              </a:rPr>
              <a:t>miracu-lous</a:t>
            </a:r>
            <a:r>
              <a:rPr lang="en-US" altLang="en-US" sz="3000" dirty="0">
                <a:solidFill>
                  <a:schemeClr val="bg1"/>
                </a:solidFill>
              </a:rPr>
              <a:t> baptism (Ac.2 / 10) … therefore NOT faith alone</a:t>
            </a:r>
          </a:p>
          <a:p>
            <a:pPr marL="801688" lvl="1" indent="-344488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2. </a:t>
            </a:r>
            <a:r>
              <a:rPr lang="en-US" altLang="en-US" sz="3000" dirty="0">
                <a:solidFill>
                  <a:srgbClr val="FFFFCC"/>
                </a:solidFill>
              </a:rPr>
              <a:t>If Spirit baptism is the </a:t>
            </a:r>
            <a:r>
              <a:rPr lang="en-US" altLang="en-US" sz="3000" u="sng" dirty="0">
                <a:solidFill>
                  <a:srgbClr val="FFFFCC"/>
                </a:solidFill>
              </a:rPr>
              <a:t>element</a:t>
            </a:r>
            <a:r>
              <a:rPr lang="en-US" altLang="en-US" sz="3000" dirty="0">
                <a:solidFill>
                  <a:srgbClr val="FFFFCC"/>
                </a:solidFill>
              </a:rPr>
              <a:t>, then one who is resurrected</a:t>
            </a:r>
            <a:r>
              <a:rPr lang="en-US" altLang="en-US" sz="3000" dirty="0">
                <a:solidFill>
                  <a:schemeClr val="bg1"/>
                </a:solidFill>
              </a:rPr>
              <a:t> (as Ro.6) </a:t>
            </a:r>
            <a:r>
              <a:rPr lang="en-US" altLang="en-US" sz="3000" dirty="0">
                <a:solidFill>
                  <a:srgbClr val="FFFFCC"/>
                </a:solidFill>
              </a:rPr>
              <a:t>is without the Spirit</a:t>
            </a:r>
          </a:p>
          <a:p>
            <a:pPr marL="801688" lvl="1" indent="-344488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3. </a:t>
            </a:r>
            <a:r>
              <a:rPr lang="en-US" altLang="en-US" sz="3000" dirty="0">
                <a:solidFill>
                  <a:schemeClr val="bg1"/>
                </a:solidFill>
              </a:rPr>
              <a:t>Baptism into Christ is not something God does for us, but something we do, therefore it is not H.S. baptism, but water…</a:t>
            </a: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47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676" y="235665"/>
            <a:ext cx="8610599" cy="6268829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27:</a:t>
            </a: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Baptized into Christ – the promise of Gal.3:27; Rom.6.</a:t>
            </a:r>
          </a:p>
          <a:p>
            <a:pPr marL="801688" lvl="1" indent="-344488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1. </a:t>
            </a:r>
            <a:r>
              <a:rPr lang="en-US" altLang="en-US" sz="3000" dirty="0">
                <a:solidFill>
                  <a:schemeClr val="bg1"/>
                </a:solidFill>
              </a:rPr>
              <a:t>Two conditions stated:  faith and baptism</a:t>
            </a:r>
          </a:p>
          <a:p>
            <a:pPr marL="801688" lvl="1" indent="-344488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2. </a:t>
            </a:r>
            <a:r>
              <a:rPr lang="en-US" altLang="en-US" sz="3000" dirty="0">
                <a:solidFill>
                  <a:schemeClr val="bg1"/>
                </a:solidFill>
              </a:rPr>
              <a:t>What are we baptized into?</a:t>
            </a:r>
          </a:p>
          <a:p>
            <a:pPr marL="801688" lvl="1" indent="-344488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3. </a:t>
            </a:r>
            <a:r>
              <a:rPr lang="en-US" altLang="en-US" sz="3000" dirty="0">
                <a:solidFill>
                  <a:schemeClr val="bg1"/>
                </a:solidFill>
              </a:rPr>
              <a:t>Why does it not even mention </a:t>
            </a:r>
            <a:r>
              <a:rPr lang="en-US" altLang="en-US" sz="3000" u="sng" dirty="0">
                <a:solidFill>
                  <a:schemeClr val="bg1"/>
                </a:solidFill>
              </a:rPr>
              <a:t>faith</a:t>
            </a:r>
            <a:r>
              <a:rPr lang="en-US" altLang="en-US" sz="3000" dirty="0">
                <a:solidFill>
                  <a:schemeClr val="bg1"/>
                </a:solidFill>
              </a:rPr>
              <a:t> a</a:t>
            </a:r>
            <a:r>
              <a:rPr lang="en-US" altLang="en-US" sz="3000" u="sng" dirty="0">
                <a:solidFill>
                  <a:schemeClr val="bg1"/>
                </a:solidFill>
              </a:rPr>
              <a:t>l</a:t>
            </a:r>
            <a:r>
              <a:rPr lang="en-US" altLang="en-US" sz="3000" dirty="0">
                <a:solidFill>
                  <a:schemeClr val="bg1"/>
                </a:solidFill>
              </a:rPr>
              <a:t>one?</a:t>
            </a:r>
          </a:p>
          <a:p>
            <a:pPr marL="801688" lvl="1" indent="-344488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4. </a:t>
            </a:r>
            <a:r>
              <a:rPr lang="en-US" altLang="en-US" sz="3000" dirty="0">
                <a:solidFill>
                  <a:schemeClr val="bg1"/>
                </a:solidFill>
              </a:rPr>
              <a:t>Does NT call baptism a work?   </a:t>
            </a:r>
            <a:br>
              <a:rPr lang="en-US" altLang="en-US" sz="3000" dirty="0">
                <a:solidFill>
                  <a:schemeClr val="bg1"/>
                </a:solidFill>
              </a:rPr>
            </a:br>
            <a:r>
              <a:rPr lang="en-US" altLang="en-US" sz="3000" dirty="0">
                <a:solidFill>
                  <a:srgbClr val="CCFFFF"/>
                </a:solidFill>
              </a:rPr>
              <a:t>26,</a:t>
            </a:r>
            <a:r>
              <a:rPr lang="en-US" altLang="en-US" sz="3000" dirty="0">
                <a:solidFill>
                  <a:schemeClr val="bg1"/>
                </a:solidFill>
              </a:rPr>
              <a:t> act of faith…  </a:t>
            </a:r>
            <a:r>
              <a:rPr lang="en-US" altLang="en-US" sz="3000" dirty="0">
                <a:solidFill>
                  <a:srgbClr val="CCFFFF"/>
                </a:solidFill>
              </a:rPr>
              <a:t>27,</a:t>
            </a:r>
            <a:r>
              <a:rPr lang="en-US" altLang="en-US" sz="3000" dirty="0">
                <a:solidFill>
                  <a:schemeClr val="bg1"/>
                </a:solidFill>
              </a:rPr>
              <a:t> baptized into Christ…</a:t>
            </a: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588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676" y="235665"/>
            <a:ext cx="8610599" cy="6268829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27:</a:t>
            </a:r>
          </a:p>
          <a:p>
            <a:pPr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C000"/>
                </a:solidFill>
              </a:rPr>
              <a:t>Put on Christ: </a:t>
            </a:r>
            <a:r>
              <a:rPr lang="en-US" altLang="en-US" sz="3000" dirty="0">
                <a:solidFill>
                  <a:srgbClr val="CCFFCC"/>
                </a:solidFill>
              </a:rPr>
              <a:t>Clothe with; role of; character [taking on of characteristics, virtues, intentions, etc.].   </a:t>
            </a: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The toga </a:t>
            </a:r>
            <a:r>
              <a:rPr lang="en-US" altLang="en-US" sz="3000" dirty="0" err="1">
                <a:solidFill>
                  <a:srgbClr val="CCFFCC"/>
                </a:solidFill>
              </a:rPr>
              <a:t>virilis</a:t>
            </a:r>
            <a:r>
              <a:rPr lang="en-US" altLang="en-US" sz="3000" dirty="0">
                <a:solidFill>
                  <a:srgbClr val="CCFFCC"/>
                </a:solidFill>
              </a:rPr>
              <a:t>: </a:t>
            </a:r>
            <a:r>
              <a:rPr lang="en-US" altLang="en-US" sz="3000" dirty="0">
                <a:solidFill>
                  <a:schemeClr val="bg1"/>
                </a:solidFill>
              </a:rPr>
              <a:t>Roman garment of full-grown man, assumed when ceasing to be a child)</a:t>
            </a: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“This proves that baptism, where it answers to its ideal, is not a mere empty sign, </a:t>
            </a:r>
            <a:r>
              <a:rPr lang="en-US" altLang="en-US" sz="3000" dirty="0">
                <a:solidFill>
                  <a:schemeClr val="bg1"/>
                </a:solidFill>
              </a:rPr>
              <a:t>but a means of spiritual transference from the state of legal condemnation to that of living union with Christ,</a:t>
            </a:r>
            <a:r>
              <a:rPr lang="en-US" altLang="en-US" sz="3000" dirty="0">
                <a:solidFill>
                  <a:srgbClr val="FFFFCC"/>
                </a:solidFill>
              </a:rPr>
              <a:t> and of </a:t>
            </a:r>
            <a:r>
              <a:rPr lang="en-US" altLang="en-US" sz="3000" dirty="0">
                <a:solidFill>
                  <a:schemeClr val="bg1"/>
                </a:solidFill>
              </a:rPr>
              <a:t>sonship through Him</a:t>
            </a:r>
            <a:r>
              <a:rPr lang="en-US" altLang="en-US" sz="3000" dirty="0">
                <a:solidFill>
                  <a:srgbClr val="FFFFCC"/>
                </a:solidFill>
              </a:rPr>
              <a:t> in relation to God  (Ro 13:14)” </a:t>
            </a:r>
            <a:r>
              <a:rPr lang="en-US" altLang="en-US" sz="2000" dirty="0">
                <a:solidFill>
                  <a:schemeClr val="bg1"/>
                </a:solidFill>
              </a:rPr>
              <a:t>– JFB</a:t>
            </a:r>
            <a:r>
              <a:rPr lang="en-US" altLang="en-US" sz="3000" dirty="0">
                <a:solidFill>
                  <a:srgbClr val="FFFFCC"/>
                </a:solidFill>
              </a:rPr>
              <a:t> </a:t>
            </a: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4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676" y="235665"/>
            <a:ext cx="8610599" cy="6268829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28:</a:t>
            </a: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Sonship with God involves brotherhood in Christ; it is not determined by . . .</a:t>
            </a: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   </a:t>
            </a:r>
            <a:r>
              <a:rPr lang="en-US" altLang="en-US" sz="2400" dirty="0">
                <a:solidFill>
                  <a:srgbClr val="99FFCC"/>
                </a:solidFill>
              </a:rPr>
              <a:t>1. </a:t>
            </a:r>
            <a:r>
              <a:rPr lang="en-US" altLang="en-US" sz="3000" dirty="0">
                <a:solidFill>
                  <a:srgbClr val="FFFFCC"/>
                </a:solidFill>
              </a:rPr>
              <a:t>Nationality</a:t>
            </a:r>
            <a:r>
              <a:rPr lang="en-US" altLang="en-US" sz="3000" dirty="0">
                <a:solidFill>
                  <a:schemeClr val="bg1"/>
                </a:solidFill>
              </a:rPr>
              <a:t>  (Jew)</a:t>
            </a: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   </a:t>
            </a:r>
            <a:r>
              <a:rPr lang="en-US" altLang="en-US" sz="2400" dirty="0">
                <a:solidFill>
                  <a:srgbClr val="99FFCC"/>
                </a:solidFill>
              </a:rPr>
              <a:t>2. </a:t>
            </a:r>
            <a:r>
              <a:rPr lang="en-US" altLang="en-US" sz="3000" dirty="0">
                <a:solidFill>
                  <a:srgbClr val="FFFFCC"/>
                </a:solidFill>
              </a:rPr>
              <a:t>Social standing  </a:t>
            </a:r>
            <a:r>
              <a:rPr lang="en-US" altLang="en-US" sz="3000" dirty="0">
                <a:solidFill>
                  <a:schemeClr val="bg1"/>
                </a:solidFill>
              </a:rPr>
              <a:t>(slave / free)</a:t>
            </a: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   </a:t>
            </a:r>
            <a:r>
              <a:rPr lang="en-US" altLang="en-US" sz="2400" dirty="0">
                <a:solidFill>
                  <a:srgbClr val="99FFCC"/>
                </a:solidFill>
              </a:rPr>
              <a:t>3. </a:t>
            </a:r>
            <a:r>
              <a:rPr lang="en-US" altLang="en-US" sz="3000" dirty="0">
                <a:solidFill>
                  <a:srgbClr val="FFFFCC"/>
                </a:solidFill>
              </a:rPr>
              <a:t>Gender</a:t>
            </a:r>
            <a:r>
              <a:rPr lang="en-US" altLang="en-US" sz="3000" dirty="0">
                <a:solidFill>
                  <a:schemeClr val="bg1"/>
                </a:solidFill>
              </a:rPr>
              <a:t>  (male / female)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52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676" y="235665"/>
            <a:ext cx="8610599" cy="6268829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29:</a:t>
            </a:r>
          </a:p>
          <a:p>
            <a:pPr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2900" dirty="0">
                <a:solidFill>
                  <a:srgbClr val="CCFFFF"/>
                </a:solidFill>
              </a:rPr>
              <a:t>If you are Christ’s  </a:t>
            </a:r>
            <a:r>
              <a:rPr lang="en-US" altLang="en-US" sz="2900" dirty="0">
                <a:solidFill>
                  <a:schemeClr val="bg1"/>
                </a:solidFill>
              </a:rPr>
              <a:t>[= belong to Him] . . 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   </a:t>
            </a:r>
            <a:r>
              <a:rPr lang="en-US" altLang="en-US" sz="2400" dirty="0">
                <a:solidFill>
                  <a:srgbClr val="99FFCC"/>
                </a:solidFill>
              </a:rPr>
              <a:t>1. </a:t>
            </a:r>
            <a:r>
              <a:rPr lang="en-US" altLang="en-US" sz="2900" dirty="0">
                <a:solidFill>
                  <a:srgbClr val="CCFFFF"/>
                </a:solidFill>
              </a:rPr>
              <a:t>You are Abraham’s seed.   </a:t>
            </a:r>
            <a:r>
              <a:rPr lang="en-US" altLang="en-US" sz="2900" dirty="0">
                <a:solidFill>
                  <a:schemeClr val="bg1"/>
                </a:solidFill>
              </a:rPr>
              <a:t>6:16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   </a:t>
            </a:r>
            <a:r>
              <a:rPr lang="en-US" altLang="en-US" sz="2400" dirty="0">
                <a:solidFill>
                  <a:srgbClr val="99FFCC"/>
                </a:solidFill>
              </a:rPr>
              <a:t>2. </a:t>
            </a:r>
            <a:r>
              <a:rPr lang="en-US" altLang="en-US" sz="2900" dirty="0">
                <a:solidFill>
                  <a:srgbClr val="CCFFFF"/>
                </a:solidFill>
              </a:rPr>
              <a:t>Heirs according to the promise.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altLang="en-US" sz="2900" dirty="0">
                <a:solidFill>
                  <a:srgbClr val="FFFF99"/>
                </a:solidFill>
              </a:rPr>
              <a:t>If this promise were ownership of all the </a:t>
            </a:r>
            <a:r>
              <a:rPr lang="en-US" altLang="en-US" sz="2900" u="sng" dirty="0">
                <a:solidFill>
                  <a:srgbClr val="FFFF99"/>
                </a:solidFill>
              </a:rPr>
              <a:t>land</a:t>
            </a:r>
            <a:r>
              <a:rPr lang="en-US" altLang="en-US" sz="2900" dirty="0">
                <a:solidFill>
                  <a:srgbClr val="FFFF99"/>
                </a:solidFill>
              </a:rPr>
              <a:t> that Abraham occupied on earth, most would stand in line to get it.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altLang="en-US" sz="2900" dirty="0">
                <a:solidFill>
                  <a:srgbClr val="CCFFCC"/>
                </a:solidFill>
              </a:rPr>
              <a:t>If the promise were entrance into the saved part of </a:t>
            </a:r>
            <a:r>
              <a:rPr lang="en-US" altLang="en-US" sz="2900" u="sng" dirty="0">
                <a:solidFill>
                  <a:srgbClr val="CCFFCC"/>
                </a:solidFill>
              </a:rPr>
              <a:t>Hades</a:t>
            </a:r>
            <a:r>
              <a:rPr lang="en-US" altLang="en-US" sz="2900" dirty="0">
                <a:solidFill>
                  <a:srgbClr val="CCFFCC"/>
                </a:solidFill>
              </a:rPr>
              <a:t> </a:t>
            </a:r>
            <a:r>
              <a:rPr lang="en-US" altLang="en-US" sz="2900" dirty="0">
                <a:solidFill>
                  <a:schemeClr val="bg1"/>
                </a:solidFill>
              </a:rPr>
              <a:t>(Lk.16, ‘father Abraham), </a:t>
            </a:r>
            <a:r>
              <a:rPr lang="en-US" altLang="en-US" sz="2900" dirty="0">
                <a:solidFill>
                  <a:srgbClr val="CCFFCC"/>
                </a:solidFill>
              </a:rPr>
              <a:t>many would be even more excited.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altLang="en-US" sz="2900" dirty="0">
                <a:solidFill>
                  <a:srgbClr val="CCFFFF"/>
                </a:solidFill>
              </a:rPr>
              <a:t>This is the blessing of salvation in Abraham’s seed in the </a:t>
            </a:r>
            <a:r>
              <a:rPr lang="en-US" altLang="en-US" sz="2900" u="sng" dirty="0">
                <a:solidFill>
                  <a:srgbClr val="CCFFFF"/>
                </a:solidFill>
              </a:rPr>
              <a:t>heavenly paradise</a:t>
            </a:r>
            <a:r>
              <a:rPr lang="en-US" altLang="en-US" sz="2900" dirty="0">
                <a:solidFill>
                  <a:srgbClr val="CCFFFF"/>
                </a:solidFill>
              </a:rPr>
              <a:t> with the Lord Himself… </a:t>
            </a: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518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676" y="122541"/>
            <a:ext cx="8610599" cy="6155707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15:</a:t>
            </a:r>
          </a:p>
          <a:p>
            <a:pPr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“To give a human example” </a:t>
            </a:r>
            <a:r>
              <a:rPr lang="en-US" altLang="en-US" sz="2400" dirty="0">
                <a:solidFill>
                  <a:schemeClr val="bg1"/>
                </a:solidFill>
              </a:rPr>
              <a:t>– ESV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“Though it is only a man’s covenant, yet if it is confirmed, </a:t>
            </a:r>
            <a:r>
              <a:rPr lang="en-US" altLang="en-US" sz="3000" dirty="0">
                <a:solidFill>
                  <a:schemeClr val="bg1"/>
                </a:solidFill>
              </a:rPr>
              <a:t>no one annuls or adds to it</a:t>
            </a:r>
            <a:r>
              <a:rPr lang="en-US" altLang="en-US" sz="3000" dirty="0">
                <a:solidFill>
                  <a:srgbClr val="FFFFCC"/>
                </a:solidFill>
              </a:rPr>
              <a:t>.”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u="sng" dirty="0">
                <a:solidFill>
                  <a:schemeClr val="bg1"/>
                </a:solidFill>
              </a:rPr>
              <a:t>Annuls</a:t>
            </a:r>
            <a:r>
              <a:rPr lang="en-US" altLang="en-US" sz="3000" dirty="0">
                <a:solidFill>
                  <a:schemeClr val="bg1"/>
                </a:solidFill>
              </a:rPr>
              <a:t>:</a:t>
            </a:r>
            <a:r>
              <a:rPr lang="en-US" altLang="en-US" sz="3000" dirty="0">
                <a:solidFill>
                  <a:srgbClr val="FFFFCC"/>
                </a:solidFill>
              </a:rPr>
              <a:t> reject something as invalid; nullify; ignore </a:t>
            </a:r>
            <a:r>
              <a:rPr lang="en-US" altLang="en-US" sz="3000" dirty="0">
                <a:solidFill>
                  <a:schemeClr val="bg1"/>
                </a:solidFill>
              </a:rPr>
              <a:t>(2:21, grace)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u="sng" dirty="0">
                <a:solidFill>
                  <a:schemeClr val="bg1"/>
                </a:solidFill>
              </a:rPr>
              <a:t>Adds</a:t>
            </a:r>
            <a:r>
              <a:rPr lang="en-US" altLang="en-US" sz="3000" dirty="0">
                <a:solidFill>
                  <a:schemeClr val="bg1"/>
                </a:solidFill>
              </a:rPr>
              <a:t>:</a:t>
            </a:r>
            <a:r>
              <a:rPr lang="en-US" altLang="en-US" sz="3000" dirty="0">
                <a:solidFill>
                  <a:srgbClr val="FFFFCC"/>
                </a:solidFill>
              </a:rPr>
              <a:t> legal technical term: add codicil to will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</a:rPr>
              <a:t>To add to a covenant is to annul it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chemeClr val="bg1"/>
                </a:solidFill>
              </a:rPr>
              <a:t>Acts 15:1 – </a:t>
            </a:r>
            <a:r>
              <a:rPr lang="en-US" altLang="en-US" sz="2800" dirty="0">
                <a:solidFill>
                  <a:srgbClr val="CCFFCC"/>
                </a:solidFill>
              </a:rPr>
              <a:t>unless you are circumcised according to the custom of Moses, you cannot be saved.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Argument from lesser to greater: even men are bound by duly ratified contract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rgbClr val="FFFFCC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rgbClr val="FFFFCC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rgbClr val="FFFFCC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	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94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676" y="141395"/>
            <a:ext cx="8610599" cy="6146285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15: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“To give a human example” </a:t>
            </a:r>
            <a:r>
              <a:rPr lang="en-US" altLang="en-US" sz="2400" dirty="0">
                <a:solidFill>
                  <a:schemeClr val="bg1"/>
                </a:solidFill>
              </a:rPr>
              <a:t>– ESV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“Though it is only a man’s covenant, yet if it is confirmed, no one annuls or adds to it.”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u="sng" dirty="0">
                <a:solidFill>
                  <a:schemeClr val="bg1"/>
                </a:solidFill>
              </a:rPr>
              <a:t>Annuls</a:t>
            </a:r>
            <a:r>
              <a:rPr lang="en-US" altLang="en-US" sz="3000" dirty="0">
                <a:solidFill>
                  <a:schemeClr val="bg1"/>
                </a:solidFill>
              </a:rPr>
              <a:t>:</a:t>
            </a:r>
            <a:r>
              <a:rPr lang="en-US" altLang="en-US" sz="3000" dirty="0">
                <a:solidFill>
                  <a:srgbClr val="FFFFCC"/>
                </a:solidFill>
              </a:rPr>
              <a:t> reject something as invalid; nullify; ignore (2:21, grace)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u="sng" dirty="0">
                <a:solidFill>
                  <a:schemeClr val="bg1"/>
                </a:solidFill>
              </a:rPr>
              <a:t>Adds</a:t>
            </a:r>
            <a:r>
              <a:rPr lang="en-US" altLang="en-US" sz="3000" dirty="0">
                <a:solidFill>
                  <a:schemeClr val="bg1"/>
                </a:solidFill>
              </a:rPr>
              <a:t>:</a:t>
            </a:r>
            <a:r>
              <a:rPr lang="en-US" altLang="en-US" sz="3000" dirty="0">
                <a:solidFill>
                  <a:srgbClr val="FFFFCC"/>
                </a:solidFill>
              </a:rPr>
              <a:t> legal technical term: add codicil to will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u="sng" dirty="0">
                <a:solidFill>
                  <a:schemeClr val="bg1"/>
                </a:solidFill>
              </a:rPr>
              <a:t>Attested</a:t>
            </a:r>
            <a:r>
              <a:rPr lang="en-US" altLang="en-US" sz="3000" dirty="0">
                <a:solidFill>
                  <a:schemeClr val="bg1"/>
                </a:solidFill>
              </a:rPr>
              <a:t> (</a:t>
            </a:r>
            <a:r>
              <a:rPr lang="en-US" altLang="en-US" sz="3000" u="sng" dirty="0">
                <a:solidFill>
                  <a:schemeClr val="bg1"/>
                </a:solidFill>
              </a:rPr>
              <a:t>ratified</a:t>
            </a:r>
            <a:r>
              <a:rPr lang="en-US" altLang="en-US" sz="3000" dirty="0">
                <a:solidFill>
                  <a:schemeClr val="bg1"/>
                </a:solidFill>
              </a:rPr>
              <a:t>):</a:t>
            </a:r>
            <a:r>
              <a:rPr lang="en-US" altLang="en-US" sz="3000" dirty="0">
                <a:solidFill>
                  <a:srgbClr val="FFFFCC"/>
                </a:solidFill>
              </a:rPr>
              <a:t> confirm, validate; make legally binding </a:t>
            </a:r>
            <a:r>
              <a:rPr lang="en-US" altLang="en-US" sz="3000" dirty="0">
                <a:solidFill>
                  <a:schemeClr val="bg1"/>
                </a:solidFill>
              </a:rPr>
              <a:t>(18, 29, promise)</a:t>
            </a:r>
          </a:p>
          <a:p>
            <a:pPr marL="457200" lvl="1" indent="-457200" algn="ctr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God never breaks His word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rgbClr val="FFFFCC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rgbClr val="FFFFCC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	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71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676" y="47125"/>
            <a:ext cx="8610599" cy="6504504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2800" dirty="0">
                <a:solidFill>
                  <a:srgbClr val="FFC000"/>
                </a:solidFill>
              </a:rPr>
              <a:t>16a: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To Abraham and his Seed were promises made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Seed: sg.; v.29, collective use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1 Co.12:12, Christ in corporate (bodily) sense</a:t>
            </a:r>
          </a:p>
          <a:p>
            <a:pPr marL="457200" lvl="1" indent="-45720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dirty="0">
                <a:solidFill>
                  <a:srgbClr val="FFC000"/>
                </a:solidFill>
              </a:rPr>
              <a:t>16b: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He does not say, “And to seeds,” as of many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Seed did not include Canaanites, or other descendants of Abraham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Must be interpreted spiritually: true only of believers.       </a:t>
            </a:r>
            <a:r>
              <a:rPr lang="en-US" altLang="en-US" sz="3000" dirty="0">
                <a:solidFill>
                  <a:srgbClr val="CCFFCC"/>
                </a:solidFill>
              </a:rPr>
              <a:t>Luther…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000" dirty="0">
              <a:solidFill>
                <a:srgbClr val="FFFFCC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	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42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676" y="47125"/>
            <a:ext cx="8610599" cy="6504504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16a-c: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FFFFCC"/>
                </a:solidFill>
              </a:rPr>
              <a:t>To Abraham and his Seed were promises made</a:t>
            </a:r>
            <a:endParaRPr lang="en-US" altLang="en-US" sz="2400" dirty="0">
              <a:solidFill>
                <a:srgbClr val="FFC00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FFFFCC"/>
                </a:solidFill>
              </a:rPr>
              <a:t>He does </a:t>
            </a:r>
            <a:r>
              <a:rPr lang="en-US" altLang="en-US" sz="2400" u="sng" dirty="0">
                <a:solidFill>
                  <a:srgbClr val="FFFFCC"/>
                </a:solidFill>
              </a:rPr>
              <a:t>not</a:t>
            </a:r>
            <a:r>
              <a:rPr lang="en-US" altLang="en-US" sz="2400" dirty="0">
                <a:solidFill>
                  <a:srgbClr val="FFFFCC"/>
                </a:solidFill>
              </a:rPr>
              <a:t> say, “And to </a:t>
            </a:r>
            <a:r>
              <a:rPr lang="en-US" altLang="en-US" sz="2400" u="sng" dirty="0">
                <a:solidFill>
                  <a:srgbClr val="FFFFCC"/>
                </a:solidFill>
              </a:rPr>
              <a:t>seeds</a:t>
            </a:r>
            <a:r>
              <a:rPr lang="en-US" altLang="en-US" sz="2400" dirty="0">
                <a:solidFill>
                  <a:srgbClr val="FFFFCC"/>
                </a:solidFill>
              </a:rPr>
              <a:t>,’ as of many</a:t>
            </a:r>
            <a:endParaRPr lang="en-US" altLang="en-US" sz="2400" dirty="0">
              <a:solidFill>
                <a:srgbClr val="FFC00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And to your </a:t>
            </a:r>
            <a:r>
              <a:rPr lang="en-US" altLang="en-US" sz="3000" u="sng" dirty="0">
                <a:solidFill>
                  <a:srgbClr val="FFFFCC"/>
                </a:solidFill>
              </a:rPr>
              <a:t>seed</a:t>
            </a:r>
            <a:r>
              <a:rPr lang="en-US" altLang="en-US" sz="3000" dirty="0">
                <a:solidFill>
                  <a:srgbClr val="FFFFCC"/>
                </a:solidFill>
              </a:rPr>
              <a:t>, who is Christ </a:t>
            </a:r>
          </a:p>
          <a:p>
            <a:pPr lvl="1"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Gn.3</a:t>
            </a:r>
            <a:r>
              <a:rPr lang="en-US" altLang="en-US" sz="3000" baseline="30000" dirty="0">
                <a:solidFill>
                  <a:schemeClr val="bg1"/>
                </a:solidFill>
              </a:rPr>
              <a:t>15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sz="3000" dirty="0">
                <a:solidFill>
                  <a:schemeClr val="bg1"/>
                </a:solidFill>
              </a:rPr>
              <a:t>And I will put enmity Between you and the woman, And between your seed and </a:t>
            </a:r>
            <a:r>
              <a:rPr lang="en-US" sz="3000" u="sng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her Seed</a:t>
            </a:r>
            <a:r>
              <a:rPr lang="en-US" sz="3000" dirty="0">
                <a:solidFill>
                  <a:schemeClr val="bg1"/>
                </a:solidFill>
              </a:rPr>
              <a:t>;  </a:t>
            </a:r>
            <a:r>
              <a:rPr lang="en-US" sz="3000" u="sng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He</a:t>
            </a:r>
            <a:r>
              <a:rPr lang="en-US" sz="3000" dirty="0">
                <a:solidFill>
                  <a:schemeClr val="bg1"/>
                </a:solidFill>
              </a:rPr>
              <a:t> shall bruise your head, And you shall bruise His heel </a:t>
            </a:r>
          </a:p>
          <a:p>
            <a:pPr lvl="1"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</a:rPr>
              <a:t>Jn.8</a:t>
            </a:r>
            <a:r>
              <a:rPr lang="en-US" sz="3000" baseline="30000" dirty="0">
                <a:solidFill>
                  <a:schemeClr val="bg1"/>
                </a:solidFill>
              </a:rPr>
              <a:t>56</a:t>
            </a:r>
            <a:r>
              <a:rPr lang="en-US" sz="3000" dirty="0">
                <a:solidFill>
                  <a:schemeClr val="bg1"/>
                </a:solidFill>
              </a:rPr>
              <a:t> Your father Abraham rejoiced to see </a:t>
            </a:r>
            <a:r>
              <a:rPr lang="en-US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My day</a:t>
            </a:r>
            <a:r>
              <a:rPr lang="en-US" sz="3000" dirty="0">
                <a:solidFill>
                  <a:schemeClr val="bg1"/>
                </a:solidFill>
              </a:rPr>
              <a:t>, and he saw it</a:t>
            </a:r>
            <a:r>
              <a:rPr lang="en-US" sz="3000" i="1" dirty="0">
                <a:solidFill>
                  <a:schemeClr val="bg1"/>
                </a:solidFill>
              </a:rPr>
              <a:t> </a:t>
            </a:r>
            <a:r>
              <a:rPr lang="en-US" sz="3000" dirty="0">
                <a:solidFill>
                  <a:schemeClr val="bg1"/>
                </a:solidFill>
              </a:rPr>
              <a:t>and was glad</a:t>
            </a:r>
          </a:p>
          <a:p>
            <a:r>
              <a:rPr lang="en-US" altLang="en-US" sz="3000" u="sng" dirty="0">
                <a:solidFill>
                  <a:srgbClr val="FFFFCC"/>
                </a:solidFill>
              </a:rPr>
              <a:t>Significance of one letter</a:t>
            </a:r>
            <a:r>
              <a:rPr lang="en-US" altLang="en-US" sz="3000" dirty="0">
                <a:solidFill>
                  <a:srgbClr val="FFFFCC"/>
                </a:solidFill>
              </a:rPr>
              <a:t> </a:t>
            </a:r>
            <a:r>
              <a:rPr lang="en-US" altLang="en-US" sz="2700" dirty="0">
                <a:solidFill>
                  <a:schemeClr val="bg1"/>
                </a:solidFill>
              </a:rPr>
              <a:t>(Gn.3:15)</a:t>
            </a:r>
            <a:r>
              <a:rPr lang="en-US" altLang="en-US" sz="3000" dirty="0">
                <a:solidFill>
                  <a:srgbClr val="FFFFCC"/>
                </a:solidFill>
              </a:rPr>
              <a:t> shows inspiration of Scripture.   “The seed is Christ”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rgbClr val="FFFFCC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	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26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676" y="47125"/>
            <a:ext cx="8610599" cy="6504504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2800" dirty="0">
                <a:solidFill>
                  <a:srgbClr val="FFC000"/>
                </a:solidFill>
              </a:rPr>
              <a:t>17: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The Law (coming 430 years later) could not annul the covenant 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Annul: make void, change, set aside the promise</a:t>
            </a:r>
          </a:p>
          <a:p>
            <a:pPr marL="339725" indent="-339725">
              <a:spcBef>
                <a:spcPts val="0"/>
              </a:spcBef>
              <a:spcAft>
                <a:spcPts val="8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</a:rPr>
              <a:t>1. </a:t>
            </a:r>
            <a:r>
              <a:rPr lang="en-US" altLang="en-US" sz="3000" dirty="0">
                <a:solidFill>
                  <a:srgbClr val="FFFFCC"/>
                </a:solidFill>
              </a:rPr>
              <a:t>Covenant was confirmed before (ratified): at time it was given…by God…in Christ</a:t>
            </a:r>
          </a:p>
          <a:p>
            <a:pPr marL="339725" indent="-339725">
              <a:spcBef>
                <a:spcPts val="0"/>
              </a:spcBef>
              <a:spcAft>
                <a:spcPts val="8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</a:rPr>
              <a:t>2.</a:t>
            </a:r>
            <a:r>
              <a:rPr lang="en-US" altLang="en-US" sz="2900" dirty="0">
                <a:solidFill>
                  <a:srgbClr val="FFC000"/>
                </a:solidFill>
              </a:rPr>
              <a:t> Man’s covenant, once confirmed, cannot be set aside; much more true of God’s covenant…</a:t>
            </a:r>
          </a:p>
          <a:p>
            <a:pPr marL="339725" indent="-339725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</a:rPr>
              <a:t>3. </a:t>
            </a:r>
            <a:r>
              <a:rPr lang="en-US" altLang="en-US" sz="3000" dirty="0">
                <a:solidFill>
                  <a:srgbClr val="FFFFCC"/>
                </a:solidFill>
              </a:rPr>
              <a:t>So what?  The Law was </a:t>
            </a:r>
            <a:r>
              <a:rPr lang="en-US" altLang="en-US" sz="2900" dirty="0">
                <a:solidFill>
                  <a:srgbClr val="FFFFCC"/>
                </a:solidFill>
              </a:rPr>
              <a:t>NOT</a:t>
            </a:r>
            <a:r>
              <a:rPr lang="en-US" altLang="en-US" sz="3000" dirty="0">
                <a:solidFill>
                  <a:srgbClr val="FFFFCC"/>
                </a:solidFill>
              </a:rPr>
              <a:t> part of the original covenant – </a:t>
            </a:r>
            <a:r>
              <a:rPr lang="en-US" altLang="en-US" sz="3000" dirty="0">
                <a:solidFill>
                  <a:schemeClr val="bg1"/>
                </a:solidFill>
              </a:rPr>
              <a:t>therefore Law cannot change or set aside the promise </a:t>
            </a:r>
          </a:p>
          <a:p>
            <a:pPr marL="339725" indent="-339725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3000" dirty="0">
                <a:solidFill>
                  <a:srgbClr val="FFFFCC"/>
                </a:solidFill>
              </a:rPr>
              <a:t>		[Contrast Judaizers]</a:t>
            </a:r>
          </a:p>
          <a:p>
            <a:pPr marL="339725" indent="-339725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3000" dirty="0">
                <a:solidFill>
                  <a:srgbClr val="FFFFCC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36696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676" y="47125"/>
            <a:ext cx="8610599" cy="6504504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2800" dirty="0">
                <a:solidFill>
                  <a:srgbClr val="FFC000"/>
                </a:solidFill>
              </a:rPr>
              <a:t>18:</a:t>
            </a:r>
          </a:p>
          <a:p>
            <a:pPr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The inheritance is not connected to obedience to Law of Moses.   </a:t>
            </a:r>
            <a:r>
              <a:rPr lang="en-US" altLang="en-US" sz="3000" dirty="0">
                <a:solidFill>
                  <a:schemeClr val="bg1"/>
                </a:solidFill>
              </a:rPr>
              <a:t>[If it is, </a:t>
            </a:r>
            <a:r>
              <a:rPr lang="en-US" altLang="en-US" sz="2800" dirty="0">
                <a:solidFill>
                  <a:schemeClr val="bg1"/>
                </a:solidFill>
              </a:rPr>
              <a:t>NO ONE </a:t>
            </a:r>
            <a:r>
              <a:rPr lang="en-US" altLang="en-US" sz="3000" dirty="0">
                <a:solidFill>
                  <a:schemeClr val="bg1"/>
                </a:solidFill>
              </a:rPr>
              <a:t>will obtain it]   </a:t>
            </a:r>
          </a:p>
          <a:p>
            <a:pPr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No middle ground – it’s one or the other</a:t>
            </a:r>
            <a:endParaRPr lang="en-US" altLang="en-US" sz="3000" dirty="0">
              <a:solidFill>
                <a:srgbClr val="CCFFCC"/>
              </a:solidFill>
            </a:endParaRPr>
          </a:p>
          <a:p>
            <a:pPr marL="339725" indent="-339725">
              <a:spcBef>
                <a:spcPts val="0"/>
              </a:spcBef>
              <a:spcAft>
                <a:spcPts val="9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1. </a:t>
            </a:r>
            <a:r>
              <a:rPr lang="en-US" altLang="en-US" sz="3000" dirty="0">
                <a:solidFill>
                  <a:schemeClr val="bg1"/>
                </a:solidFill>
              </a:rPr>
              <a:t>If the inheritance is a matter of Law, it cancels God’s covenant </a:t>
            </a:r>
          </a:p>
          <a:p>
            <a:pPr marL="339725" indent="-339725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2. </a:t>
            </a:r>
            <a:r>
              <a:rPr lang="en-US" altLang="en-US" sz="3000" dirty="0">
                <a:solidFill>
                  <a:schemeClr val="bg1"/>
                </a:solidFill>
              </a:rPr>
              <a:t>God gave this promise to Abraham</a:t>
            </a:r>
          </a:p>
          <a:p>
            <a:pPr marL="744538" indent="-744538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3000" dirty="0">
                <a:solidFill>
                  <a:srgbClr val="FFFFCC"/>
                </a:solidFill>
              </a:rPr>
              <a:t>    </a:t>
            </a:r>
            <a:r>
              <a:rPr lang="en-US" altLang="en-US" sz="2400" dirty="0">
                <a:solidFill>
                  <a:srgbClr val="00B0F0"/>
                </a:solidFill>
              </a:rPr>
              <a:t>a. </a:t>
            </a:r>
            <a:r>
              <a:rPr lang="en-US" altLang="en-US" sz="3000" dirty="0">
                <a:solidFill>
                  <a:srgbClr val="CCFFCC"/>
                </a:solidFill>
              </a:rPr>
              <a:t>Judaizers quote Moses; </a:t>
            </a:r>
            <a:r>
              <a:rPr lang="en-US" altLang="en-US" sz="3000" dirty="0">
                <a:solidFill>
                  <a:srgbClr val="FFFF99"/>
                </a:solidFill>
              </a:rPr>
              <a:t>Paul quotes </a:t>
            </a:r>
            <a:r>
              <a:rPr lang="en-US" altLang="en-US" sz="3000" u="sng" dirty="0">
                <a:solidFill>
                  <a:srgbClr val="FFFF99"/>
                </a:solidFill>
              </a:rPr>
              <a:t>Abraham</a:t>
            </a:r>
          </a:p>
          <a:p>
            <a:pPr marL="339725" indent="-339725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3000" dirty="0">
                <a:solidFill>
                  <a:srgbClr val="FFFFCC"/>
                </a:solidFill>
              </a:rPr>
              <a:t>	</a:t>
            </a:r>
            <a:r>
              <a:rPr lang="en-US" altLang="en-US" sz="2400" dirty="0">
                <a:solidFill>
                  <a:srgbClr val="00B0F0"/>
                </a:solidFill>
              </a:rPr>
              <a:t> b. </a:t>
            </a:r>
            <a:r>
              <a:rPr lang="en-US" altLang="en-US" sz="3000" dirty="0">
                <a:solidFill>
                  <a:srgbClr val="CCFFCC"/>
                </a:solidFill>
              </a:rPr>
              <a:t>Judaizers quote Law; </a:t>
            </a:r>
            <a:r>
              <a:rPr lang="en-US" altLang="en-US" sz="3000" dirty="0">
                <a:solidFill>
                  <a:srgbClr val="FFFF99"/>
                </a:solidFill>
              </a:rPr>
              <a:t>Paul quotes </a:t>
            </a:r>
            <a:r>
              <a:rPr lang="en-US" altLang="en-US" sz="3000" u="sng" dirty="0">
                <a:solidFill>
                  <a:srgbClr val="FFFF99"/>
                </a:solidFill>
              </a:rPr>
              <a:t>Promise</a:t>
            </a:r>
          </a:p>
          <a:p>
            <a:pPr marL="744538" indent="-744538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3000" dirty="0">
                <a:solidFill>
                  <a:srgbClr val="FFFFCC"/>
                </a:solidFill>
              </a:rPr>
              <a:t>    </a:t>
            </a:r>
            <a:r>
              <a:rPr lang="en-US" altLang="en-US" sz="2400" dirty="0">
                <a:solidFill>
                  <a:srgbClr val="00B0F0"/>
                </a:solidFill>
              </a:rPr>
              <a:t>c. </a:t>
            </a:r>
            <a:r>
              <a:rPr lang="en-US" altLang="en-US" sz="3000" dirty="0">
                <a:solidFill>
                  <a:srgbClr val="CCFFCC"/>
                </a:solidFill>
              </a:rPr>
              <a:t>Judaizers quote tradition; </a:t>
            </a:r>
            <a:r>
              <a:rPr lang="en-US" altLang="en-US" sz="3000" dirty="0">
                <a:solidFill>
                  <a:srgbClr val="FFFF99"/>
                </a:solidFill>
              </a:rPr>
              <a:t>Paul quotes </a:t>
            </a:r>
            <a:r>
              <a:rPr lang="en-US" altLang="en-US" sz="3000" u="sng" dirty="0">
                <a:solidFill>
                  <a:srgbClr val="FFFF99"/>
                </a:solidFill>
              </a:rPr>
              <a:t>covenant with Abraham</a:t>
            </a:r>
          </a:p>
          <a:p>
            <a:pPr marL="339725" indent="-339725">
              <a:spcBef>
                <a:spcPts val="0"/>
              </a:spcBef>
              <a:spcAft>
                <a:spcPts val="600"/>
              </a:spcAft>
              <a:buNone/>
            </a:pPr>
            <a:endParaRPr lang="en-US" altLang="en-US" sz="30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39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1553316" y="527902"/>
            <a:ext cx="5888182" cy="49962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When God Makes a Promise, 3:15-18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BB5C863D-9DE3-A68C-52EA-962B98035FB7}"/>
              </a:ext>
            </a:extLst>
          </p:cNvPr>
          <p:cNvSpPr/>
          <p:nvPr/>
        </p:nvSpPr>
        <p:spPr bwMode="auto">
          <a:xfrm>
            <a:off x="936625" y="1179915"/>
            <a:ext cx="7124700" cy="1234915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Why Did God Give The Law?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3:19-20</a:t>
            </a:r>
          </a:p>
        </p:txBody>
      </p:sp>
    </p:spTree>
    <p:extLst>
      <p:ext uri="{BB962C8B-B14F-4D97-AF65-F5344CB8AC3E}">
        <p14:creationId xmlns:p14="http://schemas.microsoft.com/office/powerpoint/2010/main" val="394774237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1037</TotalTime>
  <Words>1810</Words>
  <Application>Microsoft Office PowerPoint</Application>
  <PresentationFormat>On-screen Show (4:3)</PresentationFormat>
  <Paragraphs>232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Verdana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22</cp:revision>
  <dcterms:created xsi:type="dcterms:W3CDTF">2011-08-18T15:42:19Z</dcterms:created>
  <dcterms:modified xsi:type="dcterms:W3CDTF">2024-03-15T02:33:34Z</dcterms:modified>
</cp:coreProperties>
</file>