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34"/>
  </p:handoutMasterIdLst>
  <p:sldIdLst>
    <p:sldId id="256" r:id="rId2"/>
    <p:sldId id="257" r:id="rId3"/>
    <p:sldId id="271" r:id="rId4"/>
    <p:sldId id="258" r:id="rId5"/>
    <p:sldId id="289" r:id="rId6"/>
    <p:sldId id="260" r:id="rId7"/>
    <p:sldId id="313" r:id="rId8"/>
    <p:sldId id="261" r:id="rId9"/>
    <p:sldId id="312" r:id="rId10"/>
    <p:sldId id="276" r:id="rId11"/>
    <p:sldId id="277" r:id="rId12"/>
    <p:sldId id="278" r:id="rId13"/>
    <p:sldId id="292" r:id="rId14"/>
    <p:sldId id="295" r:id="rId15"/>
    <p:sldId id="297" r:id="rId16"/>
    <p:sldId id="298" r:id="rId17"/>
    <p:sldId id="314" r:id="rId18"/>
    <p:sldId id="300" r:id="rId19"/>
    <p:sldId id="301" r:id="rId20"/>
    <p:sldId id="321" r:id="rId21"/>
    <p:sldId id="303" r:id="rId22"/>
    <p:sldId id="316" r:id="rId23"/>
    <p:sldId id="305" r:id="rId24"/>
    <p:sldId id="317" r:id="rId25"/>
    <p:sldId id="318" r:id="rId26"/>
    <p:sldId id="307" r:id="rId27"/>
    <p:sldId id="309" r:id="rId28"/>
    <p:sldId id="319" r:id="rId29"/>
    <p:sldId id="320" r:id="rId30"/>
    <p:sldId id="315" r:id="rId31"/>
    <p:sldId id="310" r:id="rId32"/>
    <p:sldId id="311" r:id="rId33"/>
  </p:sldIdLst>
  <p:sldSz cx="9144000" cy="6858000" type="screen4x3"/>
  <p:notesSz cx="6858000" cy="9117013"/>
  <p:embeddedFontLst>
    <p:embeddedFont>
      <p:font typeface="Garamond" pitchFamily="18" charset="0"/>
      <p:regular r:id="rId35"/>
      <p:bold r:id="rId36"/>
      <p:italic r:id="rId3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6600"/>
    <a:srgbClr val="CC9900"/>
    <a:srgbClr val="0066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32787"/>
    <p:restoredTop sz="90843" autoAdjust="0"/>
  </p:normalViewPr>
  <p:slideViewPr>
    <p:cSldViewPr snapToGrid="0">
      <p:cViewPr varScale="1">
        <p:scale>
          <a:sx n="100" d="100"/>
          <a:sy n="100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E92F25-24E4-4C34-8132-3A26BA426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9055-376A-4519-BEEC-5AF884F94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70003-279D-4EC3-AF1F-3C2F3A197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6422-3047-46A8-8C0D-FAD59D214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818E-DC57-4228-AF21-1A000E9DA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AB0E-181A-4EC7-9D58-DE5181316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811E0-016C-4345-9541-FE1A868CB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60BF-2843-4D59-9F9C-E8353FE20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0D67-B9CE-46CB-AF68-2AD1DBA1B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D071-67C8-4156-BA70-16F339D38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C8745-4DB5-4B0D-83B2-9F2C1D88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90AA9-CBEC-4B62-869F-E841B04FE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EA4DC6-5CCE-4476-BF16-0D04A580D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05800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How PAUL </a:t>
            </a:r>
          </a:p>
          <a:p>
            <a:pPr algn="ctr">
              <a:defRPr/>
            </a:pPr>
            <a:r>
              <a:rPr lang="en-US" sz="8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was</a:t>
            </a:r>
          </a:p>
          <a:p>
            <a:pPr algn="ctr">
              <a:defRPr/>
            </a:pPr>
            <a:r>
              <a:rPr lang="en-US" sz="8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 in</a:t>
            </a:r>
          </a:p>
          <a:p>
            <a:pPr algn="ctr">
              <a:defRPr/>
            </a:pPr>
            <a:r>
              <a:rPr lang="en-US" sz="8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Evangelism!</a:t>
            </a:r>
          </a:p>
          <a:p>
            <a:pPr algn="ctr">
              <a:defRPr/>
            </a:pPr>
            <a:endParaRPr lang="en-US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defRPr/>
            </a:pPr>
            <a:r>
              <a:rPr lang="en-US" sz="5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6:4-10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57200" y="54864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2" name="Group 16"/>
          <p:cNvGraphicFramePr>
            <a:graphicFrameLocks noGrp="1"/>
          </p:cNvGraphicFramePr>
          <p:nvPr/>
        </p:nvGraphicFramePr>
        <p:xfrm>
          <a:off x="457200" y="838200"/>
          <a:ext cx="8229600" cy="5553456"/>
        </p:xfrm>
        <a:graphic>
          <a:graphicData uri="http://schemas.openxmlformats.org/drawingml/2006/table">
            <a:tbl>
              <a:tblPr/>
              <a:tblGrid>
                <a:gridCol w="2133600"/>
                <a:gridCol w="2362200"/>
                <a:gridCol w="3733800"/>
              </a:tblGrid>
              <a:tr h="5334000"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Environment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much patience,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tribulations,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needs,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distresses,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stripes,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imprisonments,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tumults,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labors,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sleeplessness,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fastings;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09600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4-5</a:t>
            </a:r>
            <a:endParaRPr lang="en-US" sz="28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457200" y="838200"/>
          <a:ext cx="8229600" cy="5754624"/>
        </p:xfrm>
        <a:graphic>
          <a:graphicData uri="http://schemas.openxmlformats.org/drawingml/2006/table">
            <a:tbl>
              <a:tblPr/>
              <a:tblGrid>
                <a:gridCol w="2133600"/>
                <a:gridCol w="2362200"/>
                <a:gridCol w="3733800"/>
              </a:tblGrid>
              <a:tr h="5334000"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Environment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much patience,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tribulations,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needs,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distresses,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stripes,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imprisonments,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tumults,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labors,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sleeplessness,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fastings;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Equipment</a:t>
                      </a:r>
                      <a:r>
                        <a:rPr kumimoji="0" lang="en-US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purity,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knowledge,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longsuffering,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kindness,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Holy Spirit,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sincere love,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word of truth,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power of God,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armor of righteousness on the right hand and on the left,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09600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4-5</a:t>
            </a:r>
            <a:endParaRPr lang="en-US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924175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6-7</a:t>
            </a:r>
            <a:endParaRPr lang="en-US" sz="2800" b="1" i="1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457200" y="838200"/>
          <a:ext cx="8229600" cy="5754624"/>
        </p:xfrm>
        <a:graphic>
          <a:graphicData uri="http://schemas.openxmlformats.org/drawingml/2006/table">
            <a:tbl>
              <a:tblPr/>
              <a:tblGrid>
                <a:gridCol w="2133600"/>
                <a:gridCol w="2362200"/>
                <a:gridCol w="3733800"/>
              </a:tblGrid>
              <a:tr h="5334000"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Environment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much patience,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tribulations,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needs,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distresses,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stripes,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imprisonments,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tumults,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labors,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sleeplessness,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in fastings;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Equipment</a:t>
                      </a:r>
                      <a:r>
                        <a:rPr kumimoji="0" lang="en-US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purity,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knowledge,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longsuffering,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kindness,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Holy Spirit,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sincere love,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word of truth,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power of God,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the armor of righteousness on the right hand and on the left,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Mindset</a:t>
                      </a: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honor and dishonor,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by evil report and good report;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deceivers, and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yet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true;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unknown, and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yet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well known;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dying, and behold we live;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chastened, and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yet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not killed;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sorrowful, yet always rejoicing;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poor, yet making many rich;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as having nothing, and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yet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possessing all things.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09600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4-5</a:t>
            </a:r>
            <a:endParaRPr lang="en-US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2924175" y="344488"/>
            <a:ext cx="1712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6-7</a:t>
            </a:r>
            <a:endParaRPr lang="en-US" sz="2800" b="1" i="1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022975" y="342900"/>
            <a:ext cx="185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Verses 8-10</a:t>
            </a:r>
            <a:endParaRPr lang="en-US" sz="2800" b="1" i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5464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pPr>
              <a:defRPr/>
            </a:pPr>
            <a:endParaRPr lang="en-US" sz="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This Passage has 3 Parts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4-5…. “In”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6-7…. “By”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8-10… “As”</a:t>
            </a:r>
          </a:p>
          <a:p>
            <a:pPr marL="452438" indent="-338138">
              <a:defRPr/>
            </a:pPr>
            <a:endParaRPr lang="en-US" sz="1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09638" lvl="1" indent="-568325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  Each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is an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essential element of successful evangelism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4-5…. Describes the Work Environment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6-7…. Describes the Requires Tools / Equipment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8-10…Describes the Required Mindset</a:t>
            </a:r>
          </a:p>
          <a:p>
            <a:pPr marL="1422400" lvl="2" indent="-274638">
              <a:buFontTx/>
              <a:buChar char="•"/>
              <a:defRPr/>
            </a:pPr>
            <a:endParaRPr lang="en-US" sz="1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indent="-573088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E. 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Mental Preparation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for Successful Evangelism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must...</a:t>
            </a:r>
            <a:r>
              <a:rPr lang="en-US" sz="2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Accept </a:t>
            </a:r>
            <a:r>
              <a:rPr lang="en-US" sz="22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Work Environment!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must... </a:t>
            </a:r>
            <a:r>
              <a:rPr lang="en-US" sz="2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Possess </a:t>
            </a:r>
            <a:r>
              <a:rPr lang="en-US" sz="22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Proper </a:t>
            </a:r>
            <a:r>
              <a:rPr lang="en-US" sz="2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Equipment/Character</a:t>
            </a:r>
            <a:endParaRPr lang="en-US" sz="22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must... </a:t>
            </a:r>
            <a:r>
              <a:rPr lang="en-US" sz="22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Hold </a:t>
            </a:r>
            <a:r>
              <a:rPr lang="en-US" sz="2200" b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to the Required Mindset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/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F. 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Environment of Successful Evangelism…</a:t>
            </a:r>
          </a:p>
          <a:p>
            <a:pPr marL="1366838" lvl="2" indent="-338138"/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Requires </a:t>
            </a:r>
            <a:r>
              <a:rPr lang="en-US" sz="2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HARD WORK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1366838" lvl="2" indent="-338138"/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Requires </a:t>
            </a:r>
            <a:r>
              <a:rPr lang="en-US" sz="2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SACRIFICE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1366838" lvl="2" indent="-338138"/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 </a:t>
            </a:r>
            <a:r>
              <a:rPr lang="en-US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Will 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result in </a:t>
            </a:r>
            <a:r>
              <a:rPr lang="en-US" sz="2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CONFLICT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1366838" lvl="2" indent="-338138"/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4. </a:t>
            </a:r>
            <a:r>
              <a:rPr lang="en-US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Will 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result in </a:t>
            </a:r>
            <a:r>
              <a:rPr lang="en-US" sz="2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HURT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1366838" lvl="2" indent="-338138"/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/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G. 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now want to examine the Elements of Successful Evangelism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  <a:endParaRPr lang="en-US" sz="1800" b="1" u="sng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  <a:endParaRPr lang="en-US" sz="1800" b="1" u="sng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  <a:endParaRPr lang="en-US" sz="1800" b="1" u="sng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the power of God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the armor of righteousness on the right hand and on the left,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80988" y="2765425"/>
            <a:ext cx="85598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Successful 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Reliance on GOD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the importance of God’s Help! </a:t>
            </a:r>
          </a:p>
          <a:p>
            <a:pPr marL="688975" lvl="1" indent="-231775"/>
            <a:r>
              <a:rPr lang="en-US" sz="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buFontTx/>
              <a:buChar char="•"/>
            </a:pPr>
            <a:r>
              <a:rPr lang="en-US" sz="2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Solid Faith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in God, and His providence! –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</a:t>
            </a:r>
            <a:r>
              <a:rPr lang="en-US" sz="2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Cor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3:5-9 </a:t>
            </a:r>
            <a:endParaRPr lang="en-US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39825" lvl="2" indent="-225425">
              <a:buFontTx/>
              <a:buChar char="•"/>
            </a:pPr>
            <a:endParaRPr lang="en-US" sz="2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/>
            <a:r>
              <a:rPr lang="en-US" sz="32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Corinthians 3:5-9</a:t>
            </a:r>
          </a:p>
          <a:p>
            <a:pPr marL="338138" indent="-338138"/>
            <a:endParaRPr lang="en-US" sz="2000" b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indent="-338138"/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Who then is Paul, and who </a:t>
            </a: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Apollos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but ministers through whom you believed, as the Lord gave to each one?</a:t>
            </a:r>
          </a:p>
          <a:p>
            <a:pPr marL="338138" indent="-338138"/>
            <a:endParaRPr lang="en-US" sz="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8138" indent="-338138"/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 planted,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Apollos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watered, </a:t>
            </a:r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 God gave the increase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38138" indent="-338138"/>
            <a:endParaRPr lang="en-US" sz="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8138" indent="-338138"/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 then neither he who plants is anything, nor he who waters, but </a:t>
            </a:r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 who gives the increase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38138" indent="-338138"/>
            <a:endParaRPr lang="en-US" sz="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8138" indent="-338138"/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Now he who plants and he who waters are one, and each one will receive his own reward according to his own labor.</a:t>
            </a:r>
          </a:p>
          <a:p>
            <a:pPr marL="338138" indent="-338138"/>
            <a:endParaRPr lang="en-US" sz="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8138" indent="-338138"/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For we are </a:t>
            </a:r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 fellow workers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are God’s field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are</a:t>
            </a:r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God’s building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  <a:endParaRPr lang="en-US" sz="1800" b="1" u="sng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the power of God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the armor of righteousness on the right hand and on the left,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80988" y="2765425"/>
            <a:ext cx="85598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Successful 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Reliance on GOD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the importance of God’s Help! </a:t>
            </a:r>
          </a:p>
          <a:p>
            <a:pPr marL="688975" lvl="1" indent="-231775"/>
            <a:r>
              <a:rPr lang="en-US" sz="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buFontTx/>
              <a:buChar char="•"/>
            </a:pPr>
            <a:r>
              <a:rPr lang="en-US" sz="2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Solid Faith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in God, and His providence! –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</a:t>
            </a:r>
            <a:r>
              <a:rPr lang="en-US" sz="2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Cor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3:5-9,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1 Pet 1:5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39825" lvl="2" indent="-225425">
              <a:buFontTx/>
              <a:buChar char="•"/>
            </a:pPr>
            <a:endParaRPr lang="en-US" sz="2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>
              <a:defRPr/>
            </a:pP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INTRODUCTION…</a:t>
            </a:r>
          </a:p>
          <a:p>
            <a:pPr marL="450850" indent="-450850">
              <a:defRPr/>
            </a:pPr>
            <a:endParaRPr lang="en-US" b="1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Of the most successful workers in the Kingdom of God, the Apostle Paul is at the forefront!</a:t>
            </a:r>
          </a:p>
          <a:p>
            <a:pPr marL="450850" indent="-450850"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 Many NT churches were started with the help of Paul:</a:t>
            </a:r>
          </a:p>
          <a:p>
            <a:pPr marL="690563" lvl="1">
              <a:defRPr/>
            </a:pPr>
            <a:r>
              <a:rPr lang="en-US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Asia Minor - </a:t>
            </a:r>
            <a:r>
              <a:rPr lang="en-US" sz="200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Derbe, Lystra, Galatia, Troas, Ephesus</a:t>
            </a:r>
          </a:p>
          <a:p>
            <a:pPr marL="690563" lvl="1">
              <a:defRPr/>
            </a:pPr>
            <a:r>
              <a:rPr lang="en-US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Greece &amp; Macedonia - </a:t>
            </a:r>
            <a:r>
              <a:rPr lang="en-US" sz="200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Philippi, Thessalonica, Corinth</a:t>
            </a:r>
          </a:p>
          <a:p>
            <a:pPr marL="450850" indent="-450850">
              <a:defRPr/>
            </a:pPr>
            <a:endParaRPr lang="en-US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  <a:endParaRPr lang="en-US" sz="1800" b="1" u="sng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the power of God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the armor of righteousness on the right hand and on the left,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80988" y="2765425"/>
            <a:ext cx="85598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Successful 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Reliance on GOD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the importance of God’s Help! </a:t>
            </a:r>
          </a:p>
          <a:p>
            <a:pPr marL="688975" lvl="1" indent="-231775"/>
            <a:r>
              <a:rPr lang="en-US" sz="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buFontTx/>
              <a:buChar char="•"/>
            </a:pPr>
            <a:r>
              <a:rPr lang="en-US" sz="2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Solid Faith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in God, and His providence! –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</a:t>
            </a:r>
            <a:r>
              <a:rPr lang="en-US" sz="2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Cor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3:5-9,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1 Pet 1:5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39825" lvl="2" indent="-225425">
              <a:buFontTx/>
              <a:buChar char="•"/>
            </a:pPr>
            <a:endParaRPr lang="en-US" sz="2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We must be God Centered to be Successful!</a:t>
            </a:r>
          </a:p>
          <a:p>
            <a:pPr marL="1139825" lvl="2" indent="-225425">
              <a:spcAft>
                <a:spcPts val="600"/>
              </a:spcAft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Grow our Faith, Rely on Him – 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Phil 4:13, Eph 3:20-21</a:t>
            </a:r>
            <a:endParaRPr lang="en-US" sz="2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Pray Continually for the work!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Numerous Examples!</a:t>
            </a:r>
          </a:p>
          <a:p>
            <a:pPr marL="1139825" lvl="2" indent="-225425">
              <a:spcAft>
                <a:spcPts val="600"/>
              </a:spcAft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 Thankful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and rely on His Peace!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Phil 4:6-7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</a:p>
          <a:p>
            <a:pPr marL="338138" lvl="1" indent="-1588"/>
            <a:r>
              <a:rPr lang="en-US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</a:t>
            </a:r>
            <a:r>
              <a:rPr lang="en-US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knowledge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longsuffering, by kindness, by the Holy Spirit, by sincere love, </a:t>
            </a:r>
            <a:r>
              <a:rPr 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the word of truth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the power of God, by the armor of righteousness on the right hand and on the left,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9875" y="2776538"/>
            <a:ext cx="85598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Successful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Focus on God’s Word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the Necessity of Knowing the Word!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Romans </a:t>
            </a:r>
            <a:r>
              <a:rPr lang="en-US" sz="22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1:16</a:t>
            </a:r>
            <a:r>
              <a:rPr lang="en-US" sz="2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- </a:t>
            </a:r>
            <a:r>
              <a:rPr lang="en-US" sz="2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it is the power of God to salvation”</a:t>
            </a:r>
            <a:endParaRPr lang="en-US" sz="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Timothy 2:15</a:t>
            </a:r>
            <a:r>
              <a:rPr lang="en-US" sz="2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- </a:t>
            </a:r>
            <a:r>
              <a:rPr lang="en-US" sz="2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rightly dividing the word of truth.”</a:t>
            </a:r>
          </a:p>
          <a:p>
            <a:pPr marL="1139825" lvl="2" indent="-225425">
              <a:buFontTx/>
              <a:buChar char="•"/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</a:p>
          <a:p>
            <a:pPr marL="338138" lvl="1" indent="-1588"/>
            <a:r>
              <a:rPr lang="en-US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</a:t>
            </a:r>
            <a:r>
              <a:rPr lang="en-US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knowledge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longsuffering, by kindness, by the Holy Spirit, by sincere love, </a:t>
            </a:r>
            <a:r>
              <a:rPr 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the word of truth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the power of God, by the armor of righteousness on the right hand and on the left,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9875" y="2776538"/>
            <a:ext cx="8559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Successful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Focus on God’s Word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the Necessity of Knowing the Word!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Romans </a:t>
            </a:r>
            <a:r>
              <a:rPr lang="en-US" sz="22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1:16</a:t>
            </a:r>
            <a:r>
              <a:rPr lang="en-US" sz="2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- </a:t>
            </a:r>
            <a:r>
              <a:rPr lang="en-US" sz="2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it is the power of God to salvation”</a:t>
            </a:r>
            <a:endParaRPr lang="en-US" sz="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Timothy 2:15</a:t>
            </a:r>
            <a:r>
              <a:rPr lang="en-US" sz="2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- </a:t>
            </a:r>
            <a:r>
              <a:rPr lang="en-US" sz="2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rightly dividing the word of truth.”</a:t>
            </a:r>
          </a:p>
          <a:p>
            <a:pPr marL="1139825" lvl="2" indent="-225425">
              <a:buFontTx/>
              <a:buChar char="•"/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If we want Success in Teaching we must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KNOW OUR BIBLE</a:t>
            </a:r>
          </a:p>
          <a:p>
            <a:pPr marL="1139825" lvl="2" indent="-225425">
              <a:spcAft>
                <a:spcPts val="600"/>
              </a:spcAft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We must </a:t>
            </a:r>
            <a:r>
              <a:rPr lang="en-US" sz="2200" u="sng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hunger and thirst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after it! –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Matt. 5:6 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Be Students of the Word!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Acts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17:11, 1 Tim 4:13,15-16</a:t>
            </a:r>
          </a:p>
          <a:p>
            <a:pPr marL="1139825" lvl="2" indent="-225425">
              <a:spcAft>
                <a:spcPts val="600"/>
              </a:spcAft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Can’t teach what we don’t know! GROW –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Peter 1:5-11, 3:18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endParaRPr lang="en-US" sz="2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purity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knowledge, by longsuffering, by kindness, by the Holy Spirit, by sincere love,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71463" y="2776538"/>
            <a:ext cx="8559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Successful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PURITY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Personal &amp; Church Purity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!! 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Pure</a:t>
            </a:r>
            <a:r>
              <a:rPr lang="en-US" sz="2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: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free from every fault, immaculate; without contamination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Purity in Person -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 3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Purity in the Church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Corinthians 5, 1 Tim 5:3-6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endParaRPr lang="en-US" sz="1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purity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by knowledge, by longsuffering, by kindness, by the Holy Spirit, by sincere love,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71463" y="2776538"/>
            <a:ext cx="8559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Successful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PURITY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Personal &amp; Church Purity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!! 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Pure</a:t>
            </a:r>
            <a:r>
              <a:rPr lang="en-US" sz="22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: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free from every fault, immaculate; without contamination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Purity in Person -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 3 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Purity in the Church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Corinthians 5, 1 Tim 6:3-6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endParaRPr lang="en-US" sz="1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We must be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Pure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to be as Successful as Paul</a:t>
            </a:r>
          </a:p>
          <a:p>
            <a:pPr marL="1139825" lvl="2" indent="-225425">
              <a:spcAft>
                <a:spcPts val="600"/>
              </a:spcAft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 Keep ourselves Pure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</a:t>
            </a:r>
            <a:r>
              <a:rPr lang="en-US" sz="2200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Thess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5:21-22, 1 Timothy 5:22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Keep the Church Pure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–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Acts 15, 2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John 1:9-11, Gal 1:8-9</a:t>
            </a:r>
            <a:endParaRPr lang="en-US" sz="22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longsuffering, by kindness, by the Holy Spirit, by sincere love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71463" y="2776538"/>
            <a:ext cx="855980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Successful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GOOD TEACHERS</a:t>
            </a: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that Evangelism is a “PEOPLE” Business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Right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Attitude - Patience, Kindness, Love…the fruit of the Spirit!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had these Attributes, and he was Successful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  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Tim 1:3ff</a:t>
            </a:r>
            <a:endParaRPr lang="en-US" sz="2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endParaRPr lang="en-US" sz="14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longsuffering, by kindness, by the Holy Spirit, by sincere love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71463" y="2776538"/>
            <a:ext cx="8559800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Successful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GOOD TEACHERS</a:t>
            </a: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understood that Evangelism is a “PEOPLE” Business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Right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Attitude - Patience, Kindness, Love…the fruit of the Spirit!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had these Attributes, and he was Successful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  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Tim 1:3ff</a:t>
            </a:r>
            <a:endParaRPr lang="en-US" sz="2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endParaRPr lang="en-US" sz="14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Fruitful Evangelism REQUIRES Godly Teaching </a:t>
            </a:r>
          </a:p>
          <a:p>
            <a:pPr marL="1139825" lvl="2" indent="-225425">
              <a:spcAft>
                <a:spcPts val="600"/>
              </a:spcAft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 We must Strive to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demonstrate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Galatians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5:22-23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490663" lvl="2" indent="-576263">
              <a:spcAft>
                <a:spcPts val="600"/>
              </a:spcAft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Each teaching opportunity is precious! 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Col 4:5-6</a:t>
            </a:r>
            <a:endParaRPr lang="en-US" sz="2200" b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the armor of righteousness on the right hand and on the left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71462" y="2776538"/>
            <a:ext cx="8633051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Successful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READY SOLDIERS!</a:t>
            </a: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Knew First hand that Successful Evangelism is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Warfare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He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had to Defend the Truth against False Teachers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Acts 15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He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Encouraged Readiness!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Eph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6:10-20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endParaRPr lang="en-US" sz="1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2764971"/>
            <a:ext cx="8621486" cy="5551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II. </a:t>
            </a: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 Elements of Successful Evangelism</a:t>
            </a:r>
          </a:p>
          <a:p>
            <a:pPr marL="338138" lvl="1" indent="-1588"/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Verses 6-7…</a:t>
            </a:r>
            <a:endParaRPr lang="en-US" b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en-US" sz="8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 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</a:t>
            </a:r>
            <a:r>
              <a:rPr lang="en-US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by the armor of righteousness on the right hand and on the left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71462" y="2776538"/>
            <a:ext cx="8633051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E.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Successful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Evangelism requires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READY SOLDIERS!</a:t>
            </a:r>
          </a:p>
          <a:p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Paul Knew First hand that Successful Evangelism is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Warfare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He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had to Defend the Truth against False Teachers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Acts 15</a:t>
            </a:r>
          </a:p>
          <a:p>
            <a:pPr marL="1139825" lvl="2" indent="-225425"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He 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Encouraged Readiness! - </a:t>
            </a:r>
            <a:r>
              <a:rPr lang="en-US" sz="2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Eph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6:10-20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/>
            <a:endParaRPr lang="en-US" sz="1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88975" lvl="1" indent="-231775"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To be Successful in Evangelism, our Garrison must be Ready!</a:t>
            </a:r>
          </a:p>
          <a:p>
            <a:pPr marL="1139825" lvl="2" indent="-225425">
              <a:spcAft>
                <a:spcPts val="600"/>
              </a:spcAft>
            </a:pP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</a:t>
            </a: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Are we properly equipped; operational for Duty? 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Tim 3:16-17</a:t>
            </a:r>
            <a:endParaRPr lang="en-US" sz="2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139825" lvl="2" indent="-225425">
              <a:spcAft>
                <a:spcPts val="600"/>
              </a:spcAft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Do we know our Basic “Combat” Skills? -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Peter 3:15</a:t>
            </a:r>
            <a:endParaRPr lang="en-US" sz="22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76225" y="2755900"/>
            <a:ext cx="861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867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III. </a:t>
            </a:r>
            <a:r>
              <a:rPr lang="en-US" sz="31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Evangelism requires…</a:t>
            </a:r>
          </a:p>
          <a:p>
            <a:pPr>
              <a:defRPr/>
            </a:pPr>
            <a:endParaRPr lang="en-US" sz="16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12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Understanding and Accepting tough work conditions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INTRODUCTION…</a:t>
            </a:r>
          </a:p>
          <a:p>
            <a:pPr marL="450850" indent="-450850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Of the most successful workers in the Kingdom of God, the Apostle Paul is at the forefront!</a:t>
            </a:r>
          </a:p>
          <a:p>
            <a:pPr marL="450850" indent="-450850"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 Many NT churches were started with the help of Paul: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Asia Minor - </a:t>
            </a:r>
            <a:r>
              <a:rPr lang="en-US" sz="2000" dirty="0" err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Derbe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</a:t>
            </a:r>
            <a:r>
              <a:rPr lang="en-US" sz="2000" dirty="0" err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Lystra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Galatia, Troas, Ephesus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Greece &amp; Macedonia - </a:t>
            </a: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Philippi, Thessalonica, Corinth</a:t>
            </a:r>
          </a:p>
          <a:p>
            <a:pPr marL="450850" indent="-450850">
              <a:defRPr/>
            </a:pPr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 The work Paul did was incredible…and we want to do the same!</a:t>
            </a:r>
          </a:p>
          <a:p>
            <a:pPr marL="450850" indent="-450850"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4.  What do we need to do to Grow the Kingdom of God?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8678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III. </a:t>
            </a:r>
            <a:r>
              <a:rPr lang="en-US" sz="31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Successful Evangelism requires…</a:t>
            </a:r>
          </a:p>
          <a:p>
            <a:pPr>
              <a:defRPr/>
            </a:pPr>
            <a:endParaRPr lang="en-US" sz="16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12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Understanding and Accepting tough work conditions!</a:t>
            </a:r>
          </a:p>
          <a:p>
            <a:pPr marL="914400" lvl="1" indent="-576263">
              <a:spcAft>
                <a:spcPts val="12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Developing an Acceptable Character (Equipment)!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366838" lvl="2" indent="-338138">
              <a:spcAft>
                <a:spcPts val="12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Paul to Timothy</a:t>
            </a:r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654175" lvl="3" indent="-49213">
              <a:spcAft>
                <a:spcPts val="1200"/>
              </a:spcAft>
              <a:defRPr/>
            </a:pPr>
            <a:r>
              <a:rPr lang="en-US" sz="22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 Tim 4:12ff </a:t>
            </a:r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- </a:t>
            </a:r>
            <a:r>
              <a:rPr lang="en-US" sz="18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12 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Let no one despise your youth, but be an example to the believers in word, in conduct, in love, in spirit, in faith, in purity.  </a:t>
            </a:r>
            <a:r>
              <a:rPr lang="en-US" sz="18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13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Till I come, give attention to reading, to exhortation, to doctrine.</a:t>
            </a:r>
            <a:r>
              <a:rPr lang="en-US" sz="18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14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Do not neglect the gift that is in you, which was given to you by prophecy with the laying on of the hands of the eldership.</a:t>
            </a:r>
            <a:r>
              <a:rPr lang="en-US" sz="18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15 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Meditate on these things; give yourself entirely to them, that your progress may be evident to all.</a:t>
            </a:r>
            <a:r>
              <a:rPr lang="en-US" sz="18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16</a:t>
            </a:r>
            <a:r>
              <a:rPr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Take heed to yourself and to the doctrine. Continue in them, for in doing this you will save both yourself and those who hear you.</a:t>
            </a:r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366838" lvl="2" indent="-338138">
              <a:spcAft>
                <a:spcPts val="12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 </a:t>
            </a:r>
            <a:r>
              <a:rPr lang="en-US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We must LIVE to Teach!</a:t>
            </a:r>
            <a:endParaRPr lang="en-US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12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 We need to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Prepare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Get to Work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and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Endure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!!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979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CONCLUSION…</a:t>
            </a:r>
          </a:p>
          <a:p>
            <a:pPr marL="450850" indent="-450850"/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Of the most successful workers in the Kingdom of God, the Apostle Paul is at the forefront!</a:t>
            </a:r>
          </a:p>
          <a:p>
            <a:pPr marL="450850" indent="-450850"/>
            <a:endParaRPr lang="en-US" sz="20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How was Paul able to be so Successful?</a:t>
            </a:r>
          </a:p>
          <a:p>
            <a:pPr marL="450850" indent="-450850"/>
            <a:endParaRPr lang="en-US" sz="200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979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/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CONCLUSION…</a:t>
            </a:r>
          </a:p>
          <a:p>
            <a:pPr marL="450850" indent="-450850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 Of the most successful workers in the Kingdom of God, the Apostle Paul is at the forefront!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How was Paul able to be so Successful?</a:t>
            </a: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He had the proper Equipment or Character for the work!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/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4.  He Knew the Elements for Successful Evangelism: </a:t>
            </a:r>
          </a:p>
          <a:p>
            <a:pPr marL="690563" lvl="1"/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Reliance on God!</a:t>
            </a:r>
          </a:p>
          <a:p>
            <a:pPr marL="690563" lvl="1"/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Focus on God’s Word!</a:t>
            </a:r>
          </a:p>
          <a:p>
            <a:pPr marL="690563" lvl="1"/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Purity - Individual &amp; Church</a:t>
            </a:r>
          </a:p>
          <a:p>
            <a:pPr marL="690563" lvl="1"/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Godly 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Teachers</a:t>
            </a:r>
          </a:p>
          <a:p>
            <a:pPr marL="690563" lvl="1"/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e.  Ready Soldiers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indent="-450850"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INTRODUCTION…</a:t>
            </a:r>
          </a:p>
          <a:p>
            <a:pPr marL="450850" indent="-450850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5.  In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6:4-10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Paul gives us some insight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into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what it takes to be Successful in Evangelism!</a:t>
            </a:r>
          </a:p>
          <a:p>
            <a:pPr marL="450850" indent="-450850"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0850" indent="-450850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6.  We want to examine this passage to determine what we must do in order to be successful in our Lord’s Work!</a:t>
            </a:r>
          </a:p>
          <a:p>
            <a:pPr marL="450850" indent="-450850">
              <a:defRPr/>
            </a:pP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Look at the Context &amp; Text!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Make some initial observations!</a:t>
            </a:r>
          </a:p>
          <a:p>
            <a:pPr marL="690563" lvl="1"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Examine some of the requirements!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97875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pPr>
              <a:defRPr/>
            </a:pP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The Context…</a:t>
            </a:r>
          </a:p>
          <a:p>
            <a:pPr marL="1366838" lvl="2" indent="-338138">
              <a:spcAft>
                <a:spcPts val="6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a.  Second letter to Corinth by Paul from Macedonia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1-7</a:t>
            </a:r>
            <a:r>
              <a:rPr lang="en-US" sz="2000" dirty="0">
                <a:latin typeface="Garamond" pitchFamily="18" charset="0"/>
              </a:rPr>
              <a:t> - Encourage &amp; strengthen supporters, Paul’s general defense!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8-9</a:t>
            </a:r>
            <a:r>
              <a:rPr lang="en-US" sz="2000" dirty="0">
                <a:latin typeface="Garamond" pitchFamily="18" charset="0"/>
              </a:rPr>
              <a:t> – Collection for poor saints in Jerusalem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10-13</a:t>
            </a:r>
            <a:r>
              <a:rPr lang="en-US" sz="2000" dirty="0">
                <a:latin typeface="Garamond" pitchFamily="18" charset="0"/>
              </a:rPr>
              <a:t> – Specific defense to Paul’s accusers!</a:t>
            </a:r>
            <a:endParaRPr lang="en-US" dirty="0">
              <a:latin typeface="Garamond" pitchFamily="18" charset="0"/>
            </a:endParaRPr>
          </a:p>
          <a:p>
            <a:pPr marL="1366838" lvl="2" indent="-338138">
              <a:spcAft>
                <a:spcPts val="6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b.  We are in the last part of the 1</a:t>
            </a:r>
            <a:r>
              <a:rPr lang="en-US" baseline="30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st</a:t>
            </a: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section</a:t>
            </a:r>
          </a:p>
          <a:p>
            <a:pPr marL="1366838" lvl="2" indent="-338138">
              <a:spcAft>
                <a:spcPts val="600"/>
              </a:spcAft>
              <a:defRPr/>
            </a:pPr>
            <a:r>
              <a:rPr lang="en-US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Paul is describing his work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5:18</a:t>
            </a:r>
            <a:r>
              <a:rPr lang="en-US" sz="2000" dirty="0">
                <a:latin typeface="Garamond" pitchFamily="18" charset="0"/>
              </a:rPr>
              <a:t> – “ministry of reconciliation.”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C00000"/>
                </a:solidFill>
                <a:latin typeface="Garamond" pitchFamily="18" charset="0"/>
              </a:rPr>
              <a:t>5:20 </a:t>
            </a:r>
            <a:r>
              <a:rPr lang="en-US" sz="2000" dirty="0">
                <a:latin typeface="Garamond" pitchFamily="18" charset="0"/>
              </a:rPr>
              <a:t>– “ambassadors for Christ</a:t>
            </a:r>
            <a:r>
              <a:rPr lang="en-US" sz="2000" dirty="0" smtClean="0">
                <a:latin typeface="Garamond" pitchFamily="18" charset="0"/>
              </a:rPr>
              <a:t>”</a:t>
            </a: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C00000"/>
                </a:solidFill>
                <a:latin typeface="Garamond" pitchFamily="18" charset="0"/>
              </a:rPr>
              <a:t>6:4</a:t>
            </a:r>
            <a:r>
              <a:rPr lang="en-US" sz="2000" dirty="0" smtClean="0">
                <a:latin typeface="Garamond" pitchFamily="18" charset="0"/>
              </a:rPr>
              <a:t> – “ministers of God”</a:t>
            </a:r>
            <a:endParaRPr lang="en-US" sz="2000" dirty="0">
              <a:latin typeface="Garamond" pitchFamily="18" charset="0"/>
            </a:endParaRPr>
          </a:p>
          <a:p>
            <a:pPr marL="1824038" lvl="3" indent="-3381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Garamond" pitchFamily="18" charset="0"/>
              </a:rPr>
              <a:t>Reminding them of what is </a:t>
            </a:r>
            <a:r>
              <a:rPr lang="en-US" sz="2000" u="sng" dirty="0">
                <a:latin typeface="Garamond" pitchFamily="18" charset="0"/>
              </a:rPr>
              <a:t>involved in REAL spiritual work</a:t>
            </a:r>
            <a:r>
              <a:rPr lang="en-US" sz="2000" dirty="0">
                <a:latin typeface="Garamond" pitchFamily="18" charset="0"/>
              </a:rPr>
              <a:t>, which would stand in clear &amp; sharp contract to his accusers.</a:t>
            </a:r>
          </a:p>
          <a:p>
            <a:pPr marL="914400" lvl="1" indent="-576263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  Our Text…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>
              <a:defRPr/>
            </a:pPr>
            <a:r>
              <a:rPr lang="en-US" sz="32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6:4-10</a:t>
            </a:r>
          </a:p>
          <a:p>
            <a:pPr marL="338138" indent="-338138">
              <a:defRPr/>
            </a:pPr>
            <a:endParaRPr lang="en-US" sz="800" b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But in all things we commend ourselves as ministers of God: in much patience, in tribulations, in needs, in distresses,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in stripes, in imprisonments, in tumults, in labors, in sleeplessness, in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fastings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honor and dishonor, by evil report and good report; as deceivers, and yet true;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known; as dying, and behold we live; as chastened, and yet not killed;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5464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pPr>
              <a:defRPr/>
            </a:pPr>
            <a:endParaRPr lang="en-US" sz="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This Passage has 3 Parts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4-5…. “In”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6-7…. “By”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8-10… “As”</a:t>
            </a:r>
          </a:p>
          <a:p>
            <a:pPr marL="452438" indent="-338138">
              <a:defRPr/>
            </a:pPr>
            <a:endParaRPr lang="en-US" sz="1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8138" indent="-338138">
              <a:defRPr/>
            </a:pPr>
            <a:r>
              <a:rPr lang="en-US" sz="32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 Corinthians 6:4-10</a:t>
            </a:r>
          </a:p>
          <a:p>
            <a:pPr marL="338138" indent="-338138">
              <a:defRPr/>
            </a:pPr>
            <a:endParaRPr lang="en-US" sz="800" b="1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4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But in all things we commend ourselves as ministers of God: in much patience, in tribulations, in needs, in distresses,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5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in stripes, in imprisonments, in tumults, in labors, in sleeplessness, in </a:t>
            </a:r>
            <a:r>
              <a:rPr lang="en-US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fastings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6</a:t>
            </a:r>
            <a:r>
              <a:rPr lang="en-US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purity, by knowledge, by longsuffering, by kindness, by the Holy Spirit, by sincere love,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7</a:t>
            </a:r>
            <a:r>
              <a:rPr lang="en-US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the word of truth, by the power of God, by the armor of righteousness on the right hand and on the left,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by honor and dishonor, by evil report and good report; as deceivers, and yet true;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9  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as unknown, and yet well known; as dying, and behold we live; as chastened, and yet not killed;</a:t>
            </a:r>
          </a:p>
          <a:p>
            <a:pPr marL="338138" indent="-338138">
              <a:defRPr/>
            </a:pPr>
            <a:r>
              <a:rPr lang="en-US" baseline="30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10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 as sorrowful, yet always rejoicing; as poor, yet making many rich; as having nothing, and yet possessing all things.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546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I. 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Our Text: 2 Corinthians 6:4-10</a:t>
            </a:r>
          </a:p>
          <a:p>
            <a:pPr>
              <a:defRPr/>
            </a:pPr>
            <a:endParaRPr lang="en-US" sz="8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14400" lvl="1" indent="-576263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C.  This Passage has 3 Parts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4-5…. “In”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6-7…. “By”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8-10… “As”</a:t>
            </a:r>
          </a:p>
          <a:p>
            <a:pPr marL="452438" indent="-338138">
              <a:defRPr/>
            </a:pPr>
            <a:endParaRPr lang="en-US" sz="1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909638" lvl="1" indent="-568325">
              <a:spcAft>
                <a:spcPts val="60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D.   Each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is an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essential element of successful evangelism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4-5…. Describes the Work Environment</a:t>
            </a: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6-7…. Describes the Requires </a:t>
            </a:r>
            <a:r>
              <a:rPr lang="en-US" sz="2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Tools/Equipment/Character</a:t>
            </a:r>
            <a:endParaRPr lang="en-US" sz="2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1422400" lvl="2" indent="-274638">
              <a:spcAft>
                <a:spcPts val="600"/>
              </a:spcAft>
              <a:buFontTx/>
              <a:buChar char="•"/>
              <a:defRPr/>
            </a:pPr>
            <a:r>
              <a:rPr lang="en-US" sz="22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Vs. 8-10…Describes the Required Mindset</a:t>
            </a:r>
          </a:p>
          <a:p>
            <a:pPr marL="1422400" lvl="2" indent="-274638">
              <a:buFontTx/>
              <a:buChar char="•"/>
              <a:defRPr/>
            </a:pPr>
            <a:endParaRPr lang="en-US" sz="120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3028</Words>
  <Application>Microsoft Office PowerPoint</Application>
  <PresentationFormat>On-screen Show (4:3)</PresentationFormat>
  <Paragraphs>345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Garamond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Capps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Capps</dc:creator>
  <cp:lastModifiedBy>Johnson</cp:lastModifiedBy>
  <cp:revision>48</cp:revision>
  <dcterms:created xsi:type="dcterms:W3CDTF">2004-08-01T19:48:42Z</dcterms:created>
  <dcterms:modified xsi:type="dcterms:W3CDTF">2015-04-04T00:43:57Z</dcterms:modified>
</cp:coreProperties>
</file>