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0"/>
  </p:notesMasterIdLst>
  <p:sldIdLst>
    <p:sldId id="294" r:id="rId3"/>
    <p:sldId id="276" r:id="rId4"/>
    <p:sldId id="304" r:id="rId5"/>
    <p:sldId id="329" r:id="rId6"/>
    <p:sldId id="330" r:id="rId7"/>
    <p:sldId id="328" r:id="rId8"/>
    <p:sldId id="331" r:id="rId9"/>
    <p:sldId id="333" r:id="rId10"/>
    <p:sldId id="332" r:id="rId11"/>
    <p:sldId id="334" r:id="rId12"/>
    <p:sldId id="316" r:id="rId13"/>
    <p:sldId id="326" r:id="rId14"/>
    <p:sldId id="337" r:id="rId15"/>
    <p:sldId id="338" r:id="rId16"/>
    <p:sldId id="339" r:id="rId17"/>
    <p:sldId id="340" r:id="rId18"/>
    <p:sldId id="34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CCFFFF"/>
    <a:srgbClr val="FFFFCC"/>
    <a:srgbClr val="000066"/>
    <a:srgbClr val="777777"/>
    <a:srgbClr val="FFFFFF"/>
    <a:srgbClr val="FF0000"/>
    <a:srgbClr val="FFFF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About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Social Drinking?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“</a:t>
            </a:r>
            <a:r>
              <a:rPr lang="en-US" altLang="en-US" b="1" dirty="0">
                <a:solidFill>
                  <a:schemeClr val="bg1"/>
                </a:solidFill>
              </a:rPr>
              <a:t>Wine was drunk only on </a:t>
            </a:r>
            <a:r>
              <a:rPr lang="en-US" altLang="en-US" b="1" dirty="0">
                <a:solidFill>
                  <a:srgbClr val="FFFF00"/>
                </a:solidFill>
              </a:rPr>
              <a:t>festive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 smtClean="0">
                <a:solidFill>
                  <a:schemeClr val="bg1"/>
                </a:solidFill>
              </a:rPr>
              <a:t>occa-sions</a:t>
            </a:r>
            <a:r>
              <a:rPr lang="en-US" altLang="en-US" b="1" dirty="0" smtClean="0">
                <a:solidFill>
                  <a:schemeClr val="bg1"/>
                </a:solidFill>
              </a:rPr>
              <a:t> </a:t>
            </a:r>
            <a:r>
              <a:rPr lang="en-US" altLang="en-US" b="1" dirty="0">
                <a:solidFill>
                  <a:schemeClr val="bg1"/>
                </a:solidFill>
              </a:rPr>
              <a:t>... </a:t>
            </a:r>
            <a:r>
              <a:rPr lang="en-US" altLang="en-US" b="1" dirty="0" smtClean="0">
                <a:solidFill>
                  <a:schemeClr val="bg1"/>
                </a:solidFill>
              </a:rPr>
              <a:t> Otherwise </a:t>
            </a:r>
            <a:r>
              <a:rPr lang="en-US" altLang="en-US" b="1" dirty="0">
                <a:solidFill>
                  <a:schemeClr val="bg1"/>
                </a:solidFill>
              </a:rPr>
              <a:t>wine was generally used in everyday life </a:t>
            </a:r>
            <a:r>
              <a:rPr lang="en-US" altLang="en-US" b="1" dirty="0">
                <a:solidFill>
                  <a:srgbClr val="FFFF00"/>
                </a:solidFill>
              </a:rPr>
              <a:t>only for medicinal purposes</a:t>
            </a:r>
            <a:r>
              <a:rPr lang="en-US" altLang="en-US" b="1" dirty="0">
                <a:solidFill>
                  <a:schemeClr val="bg1"/>
                </a:solidFill>
              </a:rPr>
              <a:t>; it was regarded as an </a:t>
            </a:r>
            <a:r>
              <a:rPr lang="en-US" altLang="en-US" b="1" dirty="0">
                <a:solidFill>
                  <a:srgbClr val="FFFF00"/>
                </a:solidFill>
              </a:rPr>
              <a:t>excellent medicine</a:t>
            </a:r>
            <a:r>
              <a:rPr lang="en-US" altLang="en-US" b="1" dirty="0">
                <a:solidFill>
                  <a:schemeClr val="bg1"/>
                </a:solidFill>
              </a:rPr>
              <a:t>.   </a:t>
            </a:r>
            <a:r>
              <a:rPr lang="en-US" altLang="en-US" b="1" dirty="0" smtClean="0">
                <a:solidFill>
                  <a:schemeClr val="bg1"/>
                </a:solidFill>
              </a:rPr>
              <a:t> In </a:t>
            </a:r>
            <a:r>
              <a:rPr lang="en-US" altLang="en-US" b="1" dirty="0">
                <a:solidFill>
                  <a:schemeClr val="bg1"/>
                </a:solidFill>
              </a:rPr>
              <a:t>everyday life, </a:t>
            </a:r>
            <a:r>
              <a:rPr lang="en-US" altLang="en-US" b="1" dirty="0">
                <a:solidFill>
                  <a:srgbClr val="FFFF00"/>
                </a:solidFill>
              </a:rPr>
              <a:t>water</a:t>
            </a:r>
            <a:r>
              <a:rPr lang="en-US" altLang="en-US" b="1" dirty="0">
                <a:solidFill>
                  <a:schemeClr val="bg1"/>
                </a:solidFill>
              </a:rPr>
              <a:t> was drunk.   </a:t>
            </a:r>
            <a:r>
              <a:rPr lang="en-US" altLang="en-US" b="1" dirty="0" smtClean="0">
                <a:solidFill>
                  <a:schemeClr val="bg1"/>
                </a:solidFill>
              </a:rPr>
              <a:t> The </a:t>
            </a:r>
            <a:r>
              <a:rPr lang="en-US" altLang="en-US" b="1" dirty="0">
                <a:solidFill>
                  <a:schemeClr val="bg1"/>
                </a:solidFill>
              </a:rPr>
              <a:t>daily breakfast consisted of </a:t>
            </a:r>
            <a:r>
              <a:rPr lang="en-US" altLang="en-US" b="1" dirty="0" smtClean="0">
                <a:solidFill>
                  <a:schemeClr val="bg1"/>
                </a:solidFill>
              </a:rPr>
              <a:t>‘bread </a:t>
            </a:r>
            <a:r>
              <a:rPr lang="en-US" altLang="en-US" b="1" dirty="0">
                <a:solidFill>
                  <a:schemeClr val="bg1"/>
                </a:solidFill>
              </a:rPr>
              <a:t>with salt and a tankard of water</a:t>
            </a:r>
            <a:r>
              <a:rPr lang="en-US" altLang="en-US" b="1" dirty="0" smtClean="0">
                <a:solidFill>
                  <a:schemeClr val="bg1"/>
                </a:solidFill>
              </a:rPr>
              <a:t>,’ </a:t>
            </a:r>
            <a:r>
              <a:rPr lang="en-US" altLang="en-US" b="1" dirty="0">
                <a:solidFill>
                  <a:schemeClr val="bg1"/>
                </a:solidFill>
              </a:rPr>
              <a:t>and even at the main meal bread and water were the chief ingredients.   </a:t>
            </a:r>
            <a:r>
              <a:rPr lang="en-US" altLang="en-US" b="1" dirty="0" smtClean="0">
                <a:solidFill>
                  <a:schemeClr val="bg1"/>
                </a:solidFill>
              </a:rPr>
              <a:t> It </a:t>
            </a:r>
            <a:r>
              <a:rPr lang="en-US" altLang="en-US" b="1" dirty="0">
                <a:solidFill>
                  <a:schemeClr val="bg1"/>
                </a:solidFill>
              </a:rPr>
              <a:t>is ... quite </a:t>
            </a:r>
            <a:r>
              <a:rPr lang="en-US" altLang="en-US" b="1" dirty="0">
                <a:solidFill>
                  <a:srgbClr val="FFFF00"/>
                </a:solidFill>
              </a:rPr>
              <a:t>out of the question </a:t>
            </a:r>
            <a:r>
              <a:rPr lang="en-US" altLang="en-US" b="1" dirty="0">
                <a:solidFill>
                  <a:schemeClr val="bg1"/>
                </a:solidFill>
              </a:rPr>
              <a:t>that Jesus and his disciples should have drunk wine with their daily meals” </a:t>
            </a:r>
            <a:r>
              <a:rPr lang="en-US" altLang="en-US" sz="2600" b="1" dirty="0">
                <a:solidFill>
                  <a:schemeClr val="bg1"/>
                </a:solidFill>
              </a:rPr>
              <a:t>–Joachim Jeremias, </a:t>
            </a:r>
            <a:r>
              <a:rPr lang="en-US" altLang="en-US" sz="2600" b="1" i="1" dirty="0">
                <a:solidFill>
                  <a:schemeClr val="bg1"/>
                </a:solidFill>
              </a:rPr>
              <a:t>The Eucharistic Words of Jesus</a:t>
            </a:r>
            <a:r>
              <a:rPr lang="en-US" altLang="en-US" sz="2600" b="1" dirty="0">
                <a:solidFill>
                  <a:schemeClr val="bg1"/>
                </a:solidFill>
              </a:rPr>
              <a:t>, pp.50-52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3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Importance of Context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85800" y="169139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II. Objections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4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0066"/>
                </a:solidFill>
              </a:rPr>
              <a:t>1. </a:t>
            </a:r>
            <a:r>
              <a:rPr lang="en-US" sz="3600" b="1" dirty="0" smtClean="0"/>
              <a:t>Jesus turned water into wine, Jn.2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44246"/>
          </a:xfrm>
        </p:spPr>
        <p:txBody>
          <a:bodyPr/>
          <a:lstStyle/>
          <a:p>
            <a:pPr algn="ctr"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Assumes it was fermented. 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875020"/>
            <a:ext cx="3733800" cy="223978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Drunk freely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err="1" smtClean="0">
                <a:solidFill>
                  <a:srgbClr val="FFFFCC"/>
                </a:solidFill>
              </a:rPr>
              <a:t>Ftnt</a:t>
            </a:r>
            <a:r>
              <a:rPr lang="en-US" sz="3200" b="1" dirty="0" smtClean="0">
                <a:solidFill>
                  <a:srgbClr val="FFFFCC"/>
                </a:solidFill>
              </a:rPr>
              <a:t>.: ‘Or, have become drunk”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(NASB)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633210" y="1875020"/>
            <a:ext cx="3733800" cy="223978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Depends entirely on context,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Gn.9:21; 43:34 </a:t>
            </a:r>
            <a:endParaRPr lang="en-US" sz="3200" b="1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Ps.23:5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91980" y="4343400"/>
            <a:ext cx="7543800" cy="1676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Gn.9:21, </a:t>
            </a:r>
            <a:r>
              <a:rPr lang="en-US" sz="3400" i="1" dirty="0" smtClean="0">
                <a:latin typeface="Calibri" panose="020F0502020204030204" pitchFamily="34" charset="0"/>
              </a:rPr>
              <a:t>drunk</a:t>
            </a:r>
          </a:p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Gn.43:34, </a:t>
            </a:r>
            <a:r>
              <a:rPr lang="en-US" sz="3400" i="1" dirty="0" smtClean="0">
                <a:latin typeface="Calibri" panose="020F0502020204030204" pitchFamily="34" charset="0"/>
              </a:rPr>
              <a:t>filled</a:t>
            </a:r>
            <a:r>
              <a:rPr lang="en-US" sz="3400" dirty="0" smtClean="0">
                <a:latin typeface="Calibri" panose="020F0502020204030204" pitchFamily="34" charset="0"/>
              </a:rPr>
              <a:t>, not drunk</a:t>
            </a:r>
          </a:p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Ps.23:5, cup </a:t>
            </a:r>
            <a:r>
              <a:rPr lang="en-US" sz="3400" i="1" dirty="0" smtClean="0">
                <a:latin typeface="Calibri" panose="020F0502020204030204" pitchFamily="34" charset="0"/>
              </a:rPr>
              <a:t>runs over.  </a:t>
            </a:r>
            <a:r>
              <a:rPr lang="en-US" sz="3400" dirty="0" smtClean="0">
                <a:latin typeface="Calibri" panose="020F0502020204030204" pitchFamily="34" charset="0"/>
              </a:rPr>
              <a:t>LXX:</a:t>
            </a:r>
            <a:r>
              <a:rPr lang="en-US" sz="3400" i="1" dirty="0" smtClean="0">
                <a:latin typeface="Calibri" panose="020F0502020204030204" pitchFamily="34" charset="0"/>
              </a:rPr>
              <a:t> overflows</a:t>
            </a:r>
            <a:endParaRPr lang="en-US" sz="3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58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0066"/>
                </a:solidFill>
              </a:rPr>
              <a:t>1. </a:t>
            </a:r>
            <a:r>
              <a:rPr lang="en-US" sz="3600" b="1" dirty="0" smtClean="0"/>
              <a:t>Jesus turned water into wine, Jn.2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4424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Assumes it was fermented.</a:t>
            </a: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Blip>
                <a:blip r:embed="rId2"/>
              </a:buBlip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John 2: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even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if fermented, not distilled but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diluted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01580" y="1905000"/>
            <a:ext cx="6340840" cy="1676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Pr.23:31</a:t>
            </a:r>
            <a:endParaRPr lang="en-US" sz="34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Do we believe Jesus made</a:t>
            </a:r>
            <a:br>
              <a:rPr lang="en-US" sz="3600" dirty="0" smtClean="0">
                <a:latin typeface="Calibri" panose="020F0502020204030204" pitchFamily="34" charset="0"/>
              </a:rPr>
            </a:br>
            <a:r>
              <a:rPr lang="en-US" sz="3600" dirty="0" smtClean="0">
                <a:latin typeface="Calibri" panose="020F0502020204030204" pitchFamily="34" charset="0"/>
              </a:rPr>
              <a:t>strong drink …120 gallons?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401580" y="4800600"/>
            <a:ext cx="634084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1 </a:t>
            </a:r>
            <a:r>
              <a:rPr lang="en-US" sz="3600" dirty="0">
                <a:latin typeface="Calibri" panose="020F0502020204030204" pitchFamily="34" charset="0"/>
              </a:rPr>
              <a:t>part wine: 3-4 parts </a:t>
            </a:r>
            <a:r>
              <a:rPr lang="en-US" sz="3600" dirty="0" smtClean="0">
                <a:latin typeface="Calibri" panose="020F0502020204030204" pitchFamily="34" charset="0"/>
              </a:rPr>
              <a:t>water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59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rgbClr val="000066"/>
                </a:solidFill>
              </a:rPr>
              <a:t>1. </a:t>
            </a:r>
            <a:r>
              <a:rPr lang="en-US" sz="2200" dirty="0" smtClean="0"/>
              <a:t>Jesus turned water into wine, Jn.2</a:t>
            </a:r>
            <a:br>
              <a:rPr lang="en-US" sz="2200" dirty="0" smtClean="0"/>
            </a:br>
            <a:r>
              <a:rPr lang="en-US" sz="3600" b="1" dirty="0" smtClean="0"/>
              <a:t>2. Bible forbids only drunkenness, not moderate / social drinking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780"/>
            <a:ext cx="8229600" cy="5334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1 Tim.3:8</a:t>
            </a: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Tit.1:7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2020" y="2590800"/>
            <a:ext cx="7666220" cy="12954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Does not say, “Not given to much wine, but to a little wine”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2020" y="4953000"/>
            <a:ext cx="7666220" cy="12954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“Not addicted to wine”; drunkard, heavy drinker </a:t>
            </a:r>
            <a:r>
              <a:rPr lang="en-US" dirty="0" smtClean="0">
                <a:latin typeface="Calibri" panose="020F0502020204030204" pitchFamily="34" charset="0"/>
              </a:rPr>
              <a:t>– L-N.</a:t>
            </a:r>
            <a:endParaRPr lang="en-US" sz="3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0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rgbClr val="000066"/>
                </a:solidFill>
              </a:rPr>
              <a:t>1. </a:t>
            </a:r>
            <a:r>
              <a:rPr lang="en-US" sz="2200" dirty="0" smtClean="0"/>
              <a:t>Jesus turned water into wine, Jn.2</a:t>
            </a:r>
            <a:br>
              <a:rPr lang="en-US" sz="2200" dirty="0" smtClean="0"/>
            </a:br>
            <a:r>
              <a:rPr lang="en-US" sz="3600" b="1" dirty="0" smtClean="0"/>
              <a:t>2. Bible forbids only drunkenness, not moderate / social drinking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030"/>
            <a:ext cx="8229600" cy="5334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1 Tim.3:8; Tit.1:7 – </a:t>
            </a:r>
            <a:r>
              <a:rPr lang="en-US" b="1" dirty="0" smtClean="0">
                <a:solidFill>
                  <a:srgbClr val="800000"/>
                </a:solidFill>
              </a:rPr>
              <a:t>to prohibit much is not to authorize little </a:t>
            </a: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2020" y="2971800"/>
            <a:ext cx="766622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 not murder, </a:t>
            </a:r>
            <a:r>
              <a:rPr lang="en-US" sz="3600" dirty="0" smtClean="0">
                <a:latin typeface="Calibri" panose="020F0502020204030204" pitchFamily="34" charset="0"/>
              </a:rPr>
              <a:t>Mt.5:21-22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2020" y="3657600"/>
            <a:ext cx="766622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 not commit adultery, </a:t>
            </a:r>
            <a:r>
              <a:rPr lang="en-US" sz="3600" dirty="0" smtClean="0">
                <a:latin typeface="Calibri" panose="020F0502020204030204" pitchFamily="34" charset="0"/>
              </a:rPr>
              <a:t>Mt.5:27-28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2020" y="4343400"/>
            <a:ext cx="766622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Lay aside all overflow… </a:t>
            </a:r>
            <a:r>
              <a:rPr lang="en-US" sz="3600" dirty="0" smtClean="0">
                <a:latin typeface="Calibri" panose="020F0502020204030204" pitchFamily="34" charset="0"/>
              </a:rPr>
              <a:t>Ja.1:21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32020" y="5029200"/>
            <a:ext cx="766622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Not to same excess… </a:t>
            </a:r>
            <a:r>
              <a:rPr lang="en-US" sz="3600" dirty="0" smtClean="0">
                <a:latin typeface="Calibri" panose="020F0502020204030204" pitchFamily="34" charset="0"/>
              </a:rPr>
              <a:t>1 Pt.4:4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2020" y="5715000"/>
            <a:ext cx="766622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Not pugnacious, striker, </a:t>
            </a:r>
            <a:r>
              <a:rPr lang="en-US" sz="3600" dirty="0" smtClean="0">
                <a:latin typeface="Calibri" panose="020F0502020204030204" pitchFamily="34" charset="0"/>
              </a:rPr>
              <a:t>Tit.1:7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385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rgbClr val="000066"/>
                </a:solidFill>
              </a:rPr>
              <a:t>1. </a:t>
            </a:r>
            <a:r>
              <a:rPr lang="en-US" sz="2200" dirty="0" smtClean="0"/>
              <a:t>Jesus turned water into wine, Jn.2</a:t>
            </a:r>
            <a:br>
              <a:rPr lang="en-US" sz="2200" dirty="0" smtClean="0"/>
            </a:br>
            <a:r>
              <a:rPr lang="en-US" sz="3600" b="1" dirty="0" smtClean="0"/>
              <a:t>2. Bible forbids only drunkenness, not moderate / social drinking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030"/>
            <a:ext cx="8229600" cy="5334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1 Tim.3:8; Tit.1:7 – </a:t>
            </a:r>
            <a:r>
              <a:rPr lang="en-US" b="1" dirty="0" smtClean="0">
                <a:solidFill>
                  <a:srgbClr val="800000"/>
                </a:solidFill>
              </a:rPr>
              <a:t>to prohibit much is not to authorize little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1 Tim.3:8; Tit.1:7 – </a:t>
            </a:r>
            <a:r>
              <a:rPr lang="en-US" b="1" dirty="0" smtClean="0">
                <a:solidFill>
                  <a:srgbClr val="800000"/>
                </a:solidFill>
              </a:rPr>
              <a:t>to forbid an extreme is to forbid steps that lead to it </a:t>
            </a: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2020" y="4038600"/>
            <a:ext cx="7666220" cy="1066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“If I ever hear of your getting drunk…”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32020" y="5196590"/>
            <a:ext cx="7666220" cy="1066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“Don’t drive so fast that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you break your neck…”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69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05000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rgbClr val="000066"/>
                </a:solidFill>
              </a:rPr>
              <a:t>1. </a:t>
            </a:r>
            <a:r>
              <a:rPr lang="en-US" sz="2200" dirty="0" smtClean="0"/>
              <a:t>Jesus turned water into wine, Jn.2</a:t>
            </a:r>
            <a:br>
              <a:rPr lang="en-US" sz="2200" dirty="0" smtClean="0"/>
            </a:br>
            <a:r>
              <a:rPr lang="en-US" sz="2200" dirty="0" smtClean="0"/>
              <a:t>2. Bible forbids only drunkenness, not moderate / social drinking</a:t>
            </a:r>
            <a:br>
              <a:rPr lang="en-US" sz="2200" dirty="0" smtClean="0"/>
            </a:br>
            <a:r>
              <a:rPr lang="en-US" sz="3600" b="1" dirty="0"/>
              <a:t>3</a:t>
            </a:r>
            <a:r>
              <a:rPr lang="en-US" sz="3600" b="1" dirty="0" smtClean="0"/>
              <a:t>. Paul commands Timothy to</a:t>
            </a:r>
            <a:br>
              <a:rPr lang="en-US" sz="3600" b="1" dirty="0" smtClean="0"/>
            </a:br>
            <a:r>
              <a:rPr lang="en-US" sz="3600" b="1" dirty="0" smtClean="0"/>
              <a:t>drink wine, 1 Tim.5:23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 rest of it: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stop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drinking </a:t>
            </a:r>
            <a:r>
              <a:rPr lang="en-US" b="1" dirty="0" smtClean="0">
                <a:solidFill>
                  <a:srgbClr val="800000"/>
                </a:solidFill>
              </a:rPr>
              <a:t>water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Timothy had not been using </a:t>
            </a:r>
            <a:r>
              <a:rPr lang="en-US" b="1" dirty="0" smtClean="0">
                <a:solidFill>
                  <a:srgbClr val="800000"/>
                </a:solidFill>
              </a:rPr>
              <a:t>any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wine.</a:t>
            </a:r>
          </a:p>
          <a:p>
            <a:pPr>
              <a:buBlip>
                <a:blip r:embed="rId2"/>
              </a:buBlip>
            </a:pPr>
            <a:r>
              <a:rPr lang="en-US" b="1" smtClean="0">
                <a:solidFill>
                  <a:schemeClr val="bg2">
                    <a:lumMod val="50000"/>
                  </a:schemeClr>
                </a:solidFill>
              </a:rPr>
              <a:t>Paul commanded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Timothy to </a:t>
            </a:r>
            <a:r>
              <a:rPr lang="en-US" b="1" smtClean="0">
                <a:solidFill>
                  <a:schemeClr val="bg2">
                    <a:lumMod val="50000"/>
                  </a:schemeClr>
                </a:solidFill>
              </a:rPr>
              <a:t>take </a:t>
            </a:r>
            <a:r>
              <a:rPr lang="en-US" b="1" smtClean="0">
                <a:solidFill>
                  <a:srgbClr val="800000"/>
                </a:solidFill>
              </a:rPr>
              <a:t>little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Purpose: not social but </a:t>
            </a:r>
            <a:r>
              <a:rPr lang="en-US" b="1" dirty="0" smtClean="0">
                <a:solidFill>
                  <a:srgbClr val="800000"/>
                </a:solidFill>
              </a:rPr>
              <a:t>medicinal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(stomach, poor health).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2020" y="5181600"/>
            <a:ext cx="7666220" cy="1066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How long do we take medicine?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When do drinkers stop drinking? 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I. Importance of Context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Basic principle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284163" indent="-284163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depends on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meaning</a:t>
            </a:r>
          </a:p>
          <a:p>
            <a:pPr marL="284163" indent="-2841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automatically assume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alcohol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term for grape juice from time when:</a:t>
            </a:r>
            <a:endParaRPr lang="en-US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in grape on the vine,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to...</a:t>
            </a: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</a:rPr>
              <a:t>Extraction into winepress,</a:t>
            </a:r>
            <a:r>
              <a:rPr lang="en-US" sz="3200" dirty="0" smtClean="0">
                <a:solidFill>
                  <a:schemeClr val="bg1"/>
                </a:solidFill>
              </a:rPr>
              <a:t> to...</a:t>
            </a: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</a:rPr>
              <a:t>Beverage: non-fermented grape juice</a:t>
            </a:r>
            <a:r>
              <a:rPr lang="en-US" sz="3200" dirty="0" smtClean="0">
                <a:solidFill>
                  <a:schemeClr val="bg1"/>
                </a:solidFill>
              </a:rPr>
              <a:t>, to…</a:t>
            </a: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</a:rPr>
              <a:t>Fermented wine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5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“Grape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juice was a common drink of the time: when available, it was drunk fresh, and also evaporated of water into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‘must,’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a thick paste of the consistency of toothpaste, that was kept in wineskins and </a:t>
            </a:r>
            <a:r>
              <a:rPr lang="en-US" altLang="en-US" sz="3400" b="1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reconsti-tuted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as required with the addition of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water.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This did not ferment during the time it was being thus kept, and when reconstituted was in fact more resistant to fermentation than if it had not undergone this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process.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If produced with cold water (especially from a spring or well or deep pool) it made a very refreshing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drink. 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5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Now, undoubtedly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alcoholic wine was produced from grapes.  But one did not always and exclusively want to drink wine when thirsty and desired a cool drink.  This reconstituted grape juice was one option available in the Middle East in biblical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times.   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There are still places in the Middle East where this practice of making “must” and reconstituting it into grape juice has continued into modern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times” </a:t>
            </a:r>
            <a:r>
              <a:rPr lang="en-US" altLang="en-US" sz="2800" b="1" dirty="0" smtClean="0">
                <a:latin typeface="Calibri" panose="020F0502020204030204" pitchFamily="34" charset="0"/>
              </a:rPr>
              <a:t>– </a:t>
            </a:r>
            <a:r>
              <a:rPr lang="en-US" altLang="en-US" sz="2800" b="1" dirty="0" err="1" smtClean="0">
                <a:latin typeface="Calibri" panose="020F0502020204030204" pitchFamily="34" charset="0"/>
              </a:rPr>
              <a:t>W.Powers</a:t>
            </a:r>
            <a:endParaRPr lang="en-US" altLang="en-US" sz="3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0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Passages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b="1" dirty="0" smtClean="0">
                <a:solidFill>
                  <a:srgbClr val="FFFF00"/>
                </a:solidFill>
              </a:rPr>
              <a:t>Gn.40:11</a:t>
            </a:r>
            <a:r>
              <a:rPr lang="en-US" altLang="en-US" b="1" dirty="0">
                <a:solidFill>
                  <a:schemeClr val="bg1"/>
                </a:solidFill>
              </a:rPr>
              <a:t>, freshly squeezed grape </a:t>
            </a:r>
            <a:r>
              <a:rPr lang="en-US" altLang="en-US" b="1" dirty="0" smtClean="0">
                <a:solidFill>
                  <a:schemeClr val="bg1"/>
                </a:solidFill>
              </a:rPr>
              <a:t>juice, a </a:t>
            </a:r>
            <a:r>
              <a:rPr lang="en-US" altLang="en-US" b="1" dirty="0">
                <a:solidFill>
                  <a:schemeClr val="bg1"/>
                </a:solidFill>
              </a:rPr>
              <a:t>refreshing beverage</a:t>
            </a:r>
          </a:p>
          <a:p>
            <a:r>
              <a:rPr lang="en-US" altLang="en-US" b="1" dirty="0">
                <a:solidFill>
                  <a:srgbClr val="FFFF00"/>
                </a:solidFill>
              </a:rPr>
              <a:t>Job 24:11</a:t>
            </a:r>
            <a:r>
              <a:rPr lang="en-US" altLang="en-US" b="1" dirty="0">
                <a:solidFill>
                  <a:schemeClr val="bg1"/>
                </a:solidFill>
              </a:rPr>
              <a:t>, “tread winepresses, yet suffer thirst” </a:t>
            </a:r>
          </a:p>
          <a:p>
            <a:pPr marL="284163" indent="-284163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230" y="3276600"/>
            <a:ext cx="8305800" cy="2057400"/>
          </a:xfrm>
          <a:prstGeom prst="rect">
            <a:avLst/>
          </a:prstGeom>
          <a:ln w="63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tx1"/>
                </a:solidFill>
                <a:latin typeface="Calibri" panose="020F0502020204030204" pitchFamily="34" charset="0"/>
              </a:rPr>
              <a:t>Implication:</a:t>
            </a:r>
            <a:r>
              <a:rPr lang="en-US" sz="3800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they expected to derive </a:t>
            </a:r>
            <a:r>
              <a:rPr lang="en-US" sz="3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thirst-satisfying drink from what emerged out of the winepresses</a:t>
            </a:r>
          </a:p>
        </p:txBody>
      </p:sp>
    </p:spTree>
    <p:extLst>
      <p:ext uri="{BB962C8B-B14F-4D97-AF65-F5344CB8AC3E}">
        <p14:creationId xmlns:p14="http://schemas.microsoft.com/office/powerpoint/2010/main" xmlns="" val="33108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Passages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b="1" dirty="0" smtClean="0">
                <a:solidFill>
                  <a:srgbClr val="FFFF00"/>
                </a:solidFill>
              </a:rPr>
              <a:t>Mic.6:15</a:t>
            </a:r>
            <a:r>
              <a:rPr lang="en-US" altLang="en-US" b="1" dirty="0">
                <a:solidFill>
                  <a:schemeClr val="bg1"/>
                </a:solidFill>
              </a:rPr>
              <a:t>,</a:t>
            </a:r>
            <a:r>
              <a:rPr lang="en-US" altLang="en-US" sz="2800" b="1" dirty="0">
                <a:solidFill>
                  <a:schemeClr val="bg1"/>
                </a:solidFill>
              </a:rPr>
              <a:t> LXX:  “and wine [you shall tread out], and not drink [it]”</a:t>
            </a:r>
          </a:p>
          <a:p>
            <a:pPr lvl="1"/>
            <a:r>
              <a:rPr lang="en-US" altLang="en-US" b="1" dirty="0" smtClean="0">
                <a:solidFill>
                  <a:schemeClr val="bg1"/>
                </a:solidFill>
              </a:rPr>
              <a:t>NRSV</a:t>
            </a:r>
            <a:r>
              <a:rPr lang="en-US" altLang="en-US" b="1" dirty="0">
                <a:solidFill>
                  <a:schemeClr val="bg1"/>
                </a:solidFill>
              </a:rPr>
              <a:t>:  “you will tread grapes but not drink wine.”  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560" y="3048000"/>
            <a:ext cx="7803630" cy="3200400"/>
          </a:xfrm>
          <a:prstGeom prst="rect">
            <a:avLst/>
          </a:prstGeom>
          <a:ln w="63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They trod out wine, but </a:t>
            </a:r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this wine</a:t>
            </a:r>
            <a:b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they </a:t>
            </a:r>
            <a:r>
              <a:rPr lang="en-US" sz="3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will not drink.   </a:t>
            </a:r>
            <a:endParaRPr lang="en-US" sz="3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Implication: </a:t>
            </a:r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they expected to drink</a:t>
            </a:r>
            <a:b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</a:t>
            </a:r>
            <a:r>
              <a:rPr lang="en-US" sz="3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juice that was pressed out  </a:t>
            </a:r>
          </a:p>
          <a:p>
            <a:pPr algn="ctr"/>
            <a:r>
              <a:rPr lang="en-U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Gn.49:11</a:t>
            </a:r>
            <a:r>
              <a:rPr lang="en-US" sz="3800" dirty="0">
                <a:solidFill>
                  <a:schemeClr val="tx1"/>
                </a:solidFill>
                <a:latin typeface="Calibri" panose="020F0502020204030204" pitchFamily="34" charset="0"/>
              </a:rPr>
              <a:t> (parallelism) </a:t>
            </a:r>
          </a:p>
        </p:txBody>
      </p:sp>
    </p:spTree>
    <p:extLst>
      <p:ext uri="{BB962C8B-B14F-4D97-AF65-F5344CB8AC3E}">
        <p14:creationId xmlns:p14="http://schemas.microsoft.com/office/powerpoint/2010/main" xmlns="" val="253024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274638"/>
            <a:ext cx="8229600" cy="868362"/>
          </a:xfrm>
        </p:spPr>
        <p:txBody>
          <a:bodyPr/>
          <a:lstStyle/>
          <a:p>
            <a:r>
              <a:rPr lang="en-US" altLang="en-US" sz="3800" b="1" dirty="0">
                <a:solidFill>
                  <a:srgbClr val="000066"/>
                </a:solidFill>
              </a:rPr>
              <a:t>Wine In Different Contexts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10" y="1143000"/>
            <a:ext cx="82296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500" b="1" dirty="0" smtClean="0"/>
              <a:t>Four categories of “wine”:   </a:t>
            </a:r>
            <a:endParaRPr lang="en-US" altLang="en-US" sz="3500" b="1" dirty="0"/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000066"/>
                </a:solidFill>
              </a:rPr>
              <a:t>1. </a:t>
            </a:r>
            <a:r>
              <a:rPr lang="en-US" altLang="en-US" sz="3200" b="1" dirty="0">
                <a:solidFill>
                  <a:srgbClr val="800000"/>
                </a:solidFill>
              </a:rPr>
              <a:t>U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nfermented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grape juice, </a:t>
            </a:r>
            <a:r>
              <a:rPr lang="en-US" altLang="en-US" sz="3200" b="1" dirty="0" smtClean="0"/>
              <a:t>Isa.65:8 </a:t>
            </a:r>
            <a:endParaRPr lang="en-US" altLang="en-US" sz="3200" b="1" dirty="0"/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000066"/>
                </a:solidFill>
              </a:rPr>
              <a:t>2. 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Fermented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wine (but not fortified </a:t>
            </a:r>
            <a:r>
              <a:rPr lang="en-US" altLang="en-US" sz="3200" b="1" dirty="0" smtClean="0"/>
              <a:t>	wines </a:t>
            </a:r>
            <a:r>
              <a:rPr lang="en-US" altLang="en-US" sz="3200" b="1" dirty="0"/>
              <a:t>of </a:t>
            </a:r>
            <a:r>
              <a:rPr lang="en-US" altLang="en-US" sz="3200" b="1" dirty="0" smtClean="0"/>
              <a:t>today</a:t>
            </a:r>
            <a:r>
              <a:rPr lang="en-US" altLang="en-US" sz="3200" b="1" dirty="0"/>
              <a:t>), Pro.23:30 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3</a:t>
            </a:r>
            <a:r>
              <a:rPr lang="en-US" altLang="en-US" sz="2400" b="1" dirty="0">
                <a:solidFill>
                  <a:srgbClr val="000066"/>
                </a:solidFill>
              </a:rPr>
              <a:t>. 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Both</a:t>
            </a:r>
            <a:r>
              <a:rPr lang="en-US" altLang="en-US" sz="3200" b="1" dirty="0" smtClean="0"/>
              <a:t> categories </a:t>
            </a:r>
            <a:r>
              <a:rPr lang="en-US" altLang="en-US" sz="3200" b="1" dirty="0"/>
              <a:t>together, </a:t>
            </a:r>
            <a:r>
              <a:rPr lang="en-US" altLang="en-US" sz="3200" b="1" dirty="0" smtClean="0"/>
              <a:t>Nu.6:3 </a:t>
            </a:r>
            <a:endParaRPr lang="en-US" altLang="en-US" sz="3200" b="1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400" b="1" dirty="0">
                <a:solidFill>
                  <a:srgbClr val="000066"/>
                </a:solidFill>
              </a:rPr>
              <a:t>4. 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Ambiguous</a:t>
            </a:r>
            <a:r>
              <a:rPr lang="en-US" altLang="en-US" sz="3200" b="1" dirty="0" smtClean="0"/>
              <a:t> references, Gn.14:18</a:t>
            </a:r>
            <a:r>
              <a:rPr lang="en-US" altLang="en-US" sz="3200" b="1" dirty="0"/>
              <a:t>;              	  1 Tim.5:23 </a:t>
            </a:r>
          </a:p>
        </p:txBody>
      </p:sp>
    </p:spTree>
    <p:extLst>
      <p:ext uri="{BB962C8B-B14F-4D97-AF65-F5344CB8AC3E}">
        <p14:creationId xmlns:p14="http://schemas.microsoft.com/office/powerpoint/2010/main" xmlns="" val="34539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“</a:t>
            </a:r>
            <a:r>
              <a:rPr lang="en-US" altLang="en-US" b="1" dirty="0">
                <a:solidFill>
                  <a:schemeClr val="bg1"/>
                </a:solidFill>
              </a:rPr>
              <a:t>Wine was drunk only on festive </a:t>
            </a:r>
            <a:r>
              <a:rPr lang="en-US" altLang="en-US" b="1" dirty="0" err="1" smtClean="0">
                <a:solidFill>
                  <a:schemeClr val="bg1"/>
                </a:solidFill>
              </a:rPr>
              <a:t>occa-sions</a:t>
            </a:r>
            <a:r>
              <a:rPr lang="en-US" altLang="en-US" b="1" dirty="0" smtClean="0">
                <a:solidFill>
                  <a:schemeClr val="bg1"/>
                </a:solidFill>
              </a:rPr>
              <a:t> </a:t>
            </a:r>
            <a:r>
              <a:rPr lang="en-US" altLang="en-US" b="1" dirty="0">
                <a:solidFill>
                  <a:schemeClr val="bg1"/>
                </a:solidFill>
              </a:rPr>
              <a:t>... </a:t>
            </a:r>
            <a:r>
              <a:rPr lang="en-US" altLang="en-US" b="1" dirty="0" smtClean="0">
                <a:solidFill>
                  <a:schemeClr val="bg1"/>
                </a:solidFill>
              </a:rPr>
              <a:t> Otherwise </a:t>
            </a:r>
            <a:r>
              <a:rPr lang="en-US" altLang="en-US" b="1" dirty="0">
                <a:solidFill>
                  <a:schemeClr val="bg1"/>
                </a:solidFill>
              </a:rPr>
              <a:t>wine was generally used in everyday life only for medicinal purposes; it was regarded as an excellent medicine.   </a:t>
            </a:r>
            <a:r>
              <a:rPr lang="en-US" altLang="en-US" b="1" dirty="0" smtClean="0">
                <a:solidFill>
                  <a:schemeClr val="bg1"/>
                </a:solidFill>
              </a:rPr>
              <a:t> In </a:t>
            </a:r>
            <a:r>
              <a:rPr lang="en-US" altLang="en-US" b="1" dirty="0">
                <a:solidFill>
                  <a:schemeClr val="bg1"/>
                </a:solidFill>
              </a:rPr>
              <a:t>everyday life, water was drunk.   </a:t>
            </a:r>
            <a:r>
              <a:rPr lang="en-US" altLang="en-US" b="1" dirty="0" smtClean="0">
                <a:solidFill>
                  <a:schemeClr val="bg1"/>
                </a:solidFill>
              </a:rPr>
              <a:t> The </a:t>
            </a:r>
            <a:r>
              <a:rPr lang="en-US" altLang="en-US" b="1" dirty="0">
                <a:solidFill>
                  <a:schemeClr val="bg1"/>
                </a:solidFill>
              </a:rPr>
              <a:t>daily breakfast consisted of </a:t>
            </a:r>
            <a:r>
              <a:rPr lang="en-US" altLang="en-US" b="1" dirty="0" smtClean="0">
                <a:solidFill>
                  <a:schemeClr val="bg1"/>
                </a:solidFill>
              </a:rPr>
              <a:t>‘bread </a:t>
            </a:r>
            <a:r>
              <a:rPr lang="en-US" altLang="en-US" b="1" dirty="0">
                <a:solidFill>
                  <a:schemeClr val="bg1"/>
                </a:solidFill>
              </a:rPr>
              <a:t>with salt and a tankard of water</a:t>
            </a:r>
            <a:r>
              <a:rPr lang="en-US" altLang="en-US" b="1" dirty="0" smtClean="0">
                <a:solidFill>
                  <a:schemeClr val="bg1"/>
                </a:solidFill>
              </a:rPr>
              <a:t>,’ </a:t>
            </a:r>
            <a:r>
              <a:rPr lang="en-US" altLang="en-US" b="1" dirty="0">
                <a:solidFill>
                  <a:schemeClr val="bg1"/>
                </a:solidFill>
              </a:rPr>
              <a:t>and even at the main meal bread and water were the chief ingredients.   </a:t>
            </a:r>
            <a:r>
              <a:rPr lang="en-US" altLang="en-US" b="1" dirty="0" smtClean="0">
                <a:solidFill>
                  <a:schemeClr val="bg1"/>
                </a:solidFill>
              </a:rPr>
              <a:t> It </a:t>
            </a:r>
            <a:r>
              <a:rPr lang="en-US" altLang="en-US" b="1" dirty="0">
                <a:solidFill>
                  <a:schemeClr val="bg1"/>
                </a:solidFill>
              </a:rPr>
              <a:t>is ... quite out of the question that Jesus and his disciples should have drunk wine with their daily meals” </a:t>
            </a:r>
            <a:r>
              <a:rPr lang="en-US" altLang="en-US" sz="2600" b="1" dirty="0">
                <a:solidFill>
                  <a:schemeClr val="bg1"/>
                </a:solidFill>
              </a:rPr>
              <a:t>–Joachim Jeremias, </a:t>
            </a:r>
            <a:r>
              <a:rPr lang="en-US" altLang="en-US" sz="2600" b="1" i="1" dirty="0">
                <a:solidFill>
                  <a:schemeClr val="bg1"/>
                </a:solidFill>
              </a:rPr>
              <a:t>The Eucharistic Words of Jesus</a:t>
            </a:r>
            <a:r>
              <a:rPr lang="en-US" altLang="en-US" sz="2600" b="1" dirty="0">
                <a:solidFill>
                  <a:schemeClr val="bg1"/>
                </a:solidFill>
              </a:rPr>
              <a:t>, pp.50-52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1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10207</TotalTime>
  <Words>850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Default Design</vt:lpstr>
      <vt:lpstr>What About Social Drinking?</vt:lpstr>
      <vt:lpstr>Slide 2</vt:lpstr>
      <vt:lpstr>Basic principle</vt:lpstr>
      <vt:lpstr>Slide 4</vt:lpstr>
      <vt:lpstr>Slide 5</vt:lpstr>
      <vt:lpstr>Passages</vt:lpstr>
      <vt:lpstr>Passages</vt:lpstr>
      <vt:lpstr>Wine In Different Contexts</vt:lpstr>
      <vt:lpstr>Slide 9</vt:lpstr>
      <vt:lpstr>Slide 10</vt:lpstr>
      <vt:lpstr>Slide 11</vt:lpstr>
      <vt:lpstr>1. Jesus turned water into wine, Jn.2</vt:lpstr>
      <vt:lpstr>1. Jesus turned water into wine, Jn.2</vt:lpstr>
      <vt:lpstr>1. Jesus turned water into wine, Jn.2 2. Bible forbids only drunkenness, not moderate / social drinking</vt:lpstr>
      <vt:lpstr>1. Jesus turned water into wine, Jn.2 2. Bible forbids only drunkenness, not moderate / social drinking</vt:lpstr>
      <vt:lpstr>1. Jesus turned water into wine, Jn.2 2. Bible forbids only drunkenness, not moderate / social drinking</vt:lpstr>
      <vt:lpstr>1. Jesus turned water into wine, Jn.2 2. Bible forbids only drunkenness, not moderate / social drinking 3. Paul commands Timothy to drink wine, 1 Tim.5:23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612</cp:revision>
  <dcterms:created xsi:type="dcterms:W3CDTF">2011-08-18T15:42:19Z</dcterms:created>
  <dcterms:modified xsi:type="dcterms:W3CDTF">2015-04-12T00:32:06Z</dcterms:modified>
</cp:coreProperties>
</file>