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7"/>
  </p:notesMasterIdLst>
  <p:sldIdLst>
    <p:sldId id="294" r:id="rId3"/>
    <p:sldId id="316" r:id="rId4"/>
    <p:sldId id="304" r:id="rId5"/>
    <p:sldId id="342" r:id="rId6"/>
    <p:sldId id="343" r:id="rId7"/>
    <p:sldId id="344" r:id="rId8"/>
    <p:sldId id="345" r:id="rId9"/>
    <p:sldId id="346" r:id="rId10"/>
    <p:sldId id="347" r:id="rId11"/>
    <p:sldId id="329" r:id="rId12"/>
    <p:sldId id="348" r:id="rId13"/>
    <p:sldId id="349" r:id="rId14"/>
    <p:sldId id="350" r:id="rId15"/>
    <p:sldId id="333" r:id="rId16"/>
    <p:sldId id="351" r:id="rId17"/>
    <p:sldId id="352" r:id="rId18"/>
    <p:sldId id="353" r:id="rId19"/>
    <p:sldId id="326" r:id="rId20"/>
    <p:sldId id="354" r:id="rId21"/>
    <p:sldId id="332" r:id="rId22"/>
    <p:sldId id="355" r:id="rId23"/>
    <p:sldId id="356" r:id="rId24"/>
    <p:sldId id="357" r:id="rId25"/>
    <p:sldId id="35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FFFF"/>
    <a:srgbClr val="FFFFCC"/>
    <a:srgbClr val="800000"/>
    <a:srgbClr val="FF0000"/>
    <a:srgbClr val="A50021"/>
    <a:srgbClr val="777777"/>
    <a:srgbClr val="FFFFFF"/>
    <a:srgbClr val="FFFF0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978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What About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Social Drinking? </a:t>
            </a:r>
            <a:r>
              <a:rPr lang="en-US" dirty="0" smtClean="0">
                <a:solidFill>
                  <a:schemeClr val="bg1"/>
                </a:solidFill>
              </a:rPr>
              <a:t>(II)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Isa.28:1, </a:t>
            </a:r>
            <a:r>
              <a:rPr lang="en-US" sz="3400" dirty="0"/>
              <a:t>Woe to the crown of pride, to the drunkards of Ephraim . . . To those who are overcome with wine! </a:t>
            </a: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Isa.28:7, </a:t>
            </a:r>
            <a:r>
              <a:rPr lang="en-US" sz="3400" dirty="0"/>
              <a:t>But they also have erred through wine, And through intoxicating drink are out of the way; The priest and the prophet have erred through intoxicating drink, They are </a:t>
            </a:r>
            <a:r>
              <a:rPr lang="en-US" sz="3400" dirty="0" smtClean="0"/>
              <a:t>swallowed </a:t>
            </a:r>
            <a:r>
              <a:rPr lang="en-US" sz="3400" dirty="0"/>
              <a:t>up by wine, They are out of the way through intoxicating drink; They err in vision, they stumble in judgment. 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54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Isa.56:12, </a:t>
            </a:r>
            <a:r>
              <a:rPr lang="en-US" sz="3400" dirty="0" smtClean="0"/>
              <a:t>"</a:t>
            </a:r>
            <a:r>
              <a:rPr lang="en-US" sz="3400" dirty="0"/>
              <a:t>Come," one says, "I will bring wine, And we will fill ourselves with intoxicating drink; Tomorrow will be as today, And much more abundant." </a:t>
            </a:r>
            <a:r>
              <a:rPr lang="en-US" sz="3400" dirty="0" smtClean="0"/>
              <a:t> </a:t>
            </a:r>
            <a:endParaRPr lang="en-US" altLang="en-US" sz="3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Ho.4:11, </a:t>
            </a:r>
            <a:r>
              <a:rPr lang="en-US" sz="3400" dirty="0"/>
              <a:t>Harlotry, wine, &amp; new wine enslave the heart. </a:t>
            </a:r>
            <a:endParaRPr lang="en-US" sz="3400" dirty="0" smtClean="0"/>
          </a:p>
          <a:p>
            <a:pPr marL="0" lvl="1" indent="0">
              <a:lnSpc>
                <a:spcPct val="90000"/>
              </a:lnSpc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Lk.21:34, </a:t>
            </a:r>
            <a:r>
              <a:rPr lang="en-US" sz="3400" dirty="0"/>
              <a:t>But take heed to yourselves, lest your hearts be weighed down w. </a:t>
            </a:r>
            <a:r>
              <a:rPr lang="en-US" sz="3400" dirty="0" err="1" smtClean="0"/>
              <a:t>carous-ing</a:t>
            </a:r>
            <a:r>
              <a:rPr lang="en-US" sz="3400" dirty="0"/>
              <a:t>, drunkenness, </a:t>
            </a:r>
            <a:r>
              <a:rPr lang="en-US" sz="3400" dirty="0" smtClean="0"/>
              <a:t>and </a:t>
            </a:r>
            <a:r>
              <a:rPr lang="en-US" sz="3400" dirty="0"/>
              <a:t>cares of this life, </a:t>
            </a:r>
            <a:r>
              <a:rPr lang="en-US" sz="3400" dirty="0" smtClean="0"/>
              <a:t>and that Day come on you unexpectedly.</a:t>
            </a: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1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40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A contrast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Prov.20:1, </a:t>
            </a:r>
            <a:r>
              <a:rPr lang="en-US" sz="3400" dirty="0"/>
              <a:t>Wine is a mocker, strong drink a brawler, and whoever is led astray by it is not </a:t>
            </a:r>
            <a:r>
              <a:rPr lang="en-US" sz="3400" dirty="0" smtClean="0"/>
              <a:t>wise.   </a:t>
            </a:r>
            <a:r>
              <a:rPr lang="en-US" sz="3400" dirty="0" smtClean="0">
                <a:solidFill>
                  <a:srgbClr val="000066"/>
                </a:solidFill>
              </a:rPr>
              <a:t>[A tragedy]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0066"/>
                </a:solidFill>
              </a:rPr>
              <a:t>Prov.3:10</a:t>
            </a:r>
            <a:r>
              <a:rPr lang="en-US" dirty="0" smtClean="0"/>
              <a:t>, </a:t>
            </a:r>
            <a:r>
              <a:rPr lang="en-US" sz="3600" dirty="0"/>
              <a:t>So your barns will be filled with plenty, And your vats will overflow with new wine.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0066"/>
                </a:solidFill>
              </a:rPr>
              <a:t>[A blessing]</a:t>
            </a:r>
            <a:endParaRPr lang="en-US" sz="3400" dirty="0" smtClean="0">
              <a:solidFill>
                <a:srgbClr val="000066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34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191000"/>
            <a:ext cx="8229600" cy="2133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“</a:t>
            </a:r>
            <a:r>
              <a:rPr lang="en-US" sz="3200" b="1" dirty="0">
                <a:solidFill>
                  <a:schemeClr val="tx1"/>
                </a:solidFill>
              </a:rPr>
              <a:t>Wine in the beginning stage of fermentation, barely distinguishable w. grape juice in ability to make someone drunk” </a:t>
            </a:r>
            <a:r>
              <a:rPr lang="en-US" sz="2400" dirty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Swanson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46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477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sz="40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Strong drink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400" dirty="0" smtClean="0"/>
              <a:t>Usually contains items other than grapes (fruit juices). 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Before Arabs invented distillation</a:t>
            </a:r>
            <a:r>
              <a:rPr lang="en-US" sz="3600" dirty="0" smtClean="0"/>
              <a:t>, </a:t>
            </a:r>
            <a:r>
              <a:rPr lang="en-US" sz="3600" dirty="0"/>
              <a:t>no drink was stronger than </a:t>
            </a:r>
            <a:r>
              <a:rPr lang="en-US" sz="3600" dirty="0" smtClean="0"/>
              <a:t>about </a:t>
            </a:r>
            <a:r>
              <a:rPr lang="en-US" sz="3600" dirty="0"/>
              <a:t>7-10%, but it was intoxicating. </a:t>
            </a:r>
            <a:endParaRPr lang="en-US" sz="3400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400" b="1" dirty="0" smtClean="0">
                <a:solidFill>
                  <a:srgbClr val="000066"/>
                </a:solidFill>
              </a:rPr>
              <a:t>	Now they </a:t>
            </a:r>
            <a:r>
              <a:rPr lang="en-US" sz="3400" b="1" u="sng" dirty="0" smtClean="0">
                <a:solidFill>
                  <a:srgbClr val="000066"/>
                </a:solidFill>
              </a:rPr>
              <a:t>begin</a:t>
            </a:r>
            <a:r>
              <a:rPr lang="en-US" sz="3400" b="1" dirty="0" smtClean="0">
                <a:solidFill>
                  <a:srgbClr val="000066"/>
                </a:solidFill>
              </a:rPr>
              <a:t> at this level</a:t>
            </a:r>
            <a:endParaRPr lang="en-US" sz="3400" b="1" dirty="0">
              <a:solidFill>
                <a:srgbClr val="000066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sz="60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2010" y="4144780"/>
            <a:ext cx="3810000" cy="244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46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210" y="274638"/>
            <a:ext cx="8229600" cy="868362"/>
          </a:xfrm>
        </p:spPr>
        <p:txBody>
          <a:bodyPr/>
          <a:lstStyle/>
          <a:p>
            <a:r>
              <a:rPr lang="en-US" altLang="en-US" sz="3800" b="1" dirty="0" smtClean="0">
                <a:solidFill>
                  <a:srgbClr val="000066"/>
                </a:solidFill>
              </a:rPr>
              <a:t>Personification: </a:t>
            </a:r>
            <a:r>
              <a:rPr lang="en-US" altLang="en-US" sz="3800" b="1" i="1" dirty="0" smtClean="0">
                <a:solidFill>
                  <a:srgbClr val="000066"/>
                </a:solidFill>
              </a:rPr>
              <a:t>mocker, brawler…</a:t>
            </a:r>
            <a:endParaRPr lang="en-US" altLang="en-US" sz="3800" b="1" dirty="0">
              <a:solidFill>
                <a:srgbClr val="000066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210" y="1143000"/>
            <a:ext cx="82296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325380" y="1172980"/>
            <a:ext cx="6478250" cy="2408420"/>
          </a:xfrm>
          <a:prstGeom prst="rect">
            <a:avLst/>
          </a:prstGeom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325" lvl="2" indent="60325" algn="ctr"/>
            <a:r>
              <a:rPr lang="en-US" sz="3400" dirty="0">
                <a:solidFill>
                  <a:srgbClr val="000066"/>
                </a:solidFill>
              </a:rPr>
              <a:t>“The passage is not </a:t>
            </a:r>
            <a:r>
              <a:rPr lang="en-US" sz="3400" dirty="0" smtClean="0">
                <a:solidFill>
                  <a:srgbClr val="000066"/>
                </a:solidFill>
              </a:rPr>
              <a:t>limited </a:t>
            </a:r>
            <a:r>
              <a:rPr lang="en-US" sz="3400" dirty="0">
                <a:solidFill>
                  <a:srgbClr val="000066"/>
                </a:solidFill>
              </a:rPr>
              <a:t>to getting drunk.  It concerns </a:t>
            </a:r>
            <a:r>
              <a:rPr lang="en-US" sz="3400" dirty="0" smtClean="0">
                <a:solidFill>
                  <a:srgbClr val="000066"/>
                </a:solidFill>
              </a:rPr>
              <a:t>any</a:t>
            </a:r>
            <a:br>
              <a:rPr lang="en-US" sz="3400" dirty="0" smtClean="0">
                <a:solidFill>
                  <a:srgbClr val="000066"/>
                </a:solidFill>
              </a:rPr>
            </a:br>
            <a:r>
              <a:rPr lang="en-US" sz="3400" dirty="0" smtClean="0">
                <a:solidFill>
                  <a:srgbClr val="000066"/>
                </a:solidFill>
              </a:rPr>
              <a:t>use </a:t>
            </a:r>
            <a:r>
              <a:rPr lang="en-US" sz="3400" dirty="0">
                <a:solidFill>
                  <a:srgbClr val="000066"/>
                </a:solidFill>
              </a:rPr>
              <a:t>of wine </a:t>
            </a:r>
            <a:r>
              <a:rPr lang="en-US" sz="3400" dirty="0" smtClean="0">
                <a:solidFill>
                  <a:srgbClr val="000066"/>
                </a:solidFill>
              </a:rPr>
              <a:t>because </a:t>
            </a:r>
            <a:r>
              <a:rPr lang="en-US" sz="3400" dirty="0">
                <a:solidFill>
                  <a:srgbClr val="000066"/>
                </a:solidFill>
              </a:rPr>
              <a:t>of its final effects” </a:t>
            </a:r>
            <a:r>
              <a:rPr lang="en-US" sz="3400" dirty="0" smtClean="0">
                <a:solidFill>
                  <a:srgbClr val="000066"/>
                </a:solidFill>
              </a:rPr>
              <a:t>(</a:t>
            </a:r>
            <a:r>
              <a:rPr lang="en-US" sz="3200" dirty="0" smtClean="0">
                <a:solidFill>
                  <a:schemeClr val="tx1"/>
                </a:solidFill>
              </a:rPr>
              <a:t>Prov.20:1) </a:t>
            </a:r>
            <a:r>
              <a:rPr lang="en-US" sz="2400" dirty="0" smtClean="0">
                <a:solidFill>
                  <a:schemeClr val="tx1"/>
                </a:solidFill>
              </a:rPr>
              <a:t>– Harris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9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210" y="274638"/>
            <a:ext cx="8229600" cy="868362"/>
          </a:xfrm>
        </p:spPr>
        <p:txBody>
          <a:bodyPr/>
          <a:lstStyle/>
          <a:p>
            <a:r>
              <a:rPr lang="en-US" altLang="en-US" sz="3800" b="1" dirty="0" smtClean="0">
                <a:solidFill>
                  <a:srgbClr val="000066"/>
                </a:solidFill>
              </a:rPr>
              <a:t>Parallelism: Prov.31:4-5</a:t>
            </a:r>
            <a:endParaRPr lang="en-US" altLang="en-US" sz="3800" b="1" dirty="0">
              <a:solidFill>
                <a:srgbClr val="000066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210" y="1143000"/>
            <a:ext cx="82296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838200" y="1172980"/>
            <a:ext cx="7467600" cy="3551420"/>
          </a:xfrm>
          <a:prstGeom prst="rect">
            <a:avLst/>
          </a:prstGeom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en-US" sz="3400" dirty="0" smtClean="0">
                <a:solidFill>
                  <a:schemeClr val="tx1"/>
                </a:solidFill>
              </a:rPr>
              <a:t>4 It </a:t>
            </a:r>
            <a:r>
              <a:rPr lang="en-US" sz="3400" dirty="0">
                <a:solidFill>
                  <a:schemeClr val="tx1"/>
                </a:solidFill>
              </a:rPr>
              <a:t>is not for kings, O </a:t>
            </a:r>
            <a:r>
              <a:rPr lang="en-US" sz="3400" dirty="0" err="1">
                <a:solidFill>
                  <a:schemeClr val="tx1"/>
                </a:solidFill>
              </a:rPr>
              <a:t>Lemuel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</a:p>
          <a:p>
            <a:pPr marL="60325" lvl="2" indent="60325"/>
            <a:r>
              <a:rPr lang="en-US" sz="3400" dirty="0">
                <a:solidFill>
                  <a:schemeClr val="tx1"/>
                </a:solidFill>
              </a:rPr>
              <a:t>  </a:t>
            </a:r>
            <a:r>
              <a:rPr lang="en-US" sz="3400" dirty="0" smtClean="0">
                <a:solidFill>
                  <a:schemeClr val="tx1"/>
                </a:solidFill>
              </a:rPr>
              <a:t>It </a:t>
            </a:r>
            <a:r>
              <a:rPr lang="en-US" sz="3400" dirty="0">
                <a:solidFill>
                  <a:schemeClr val="tx1"/>
                </a:solidFill>
              </a:rPr>
              <a:t>is not for kings to drink wine,</a:t>
            </a:r>
          </a:p>
          <a:p>
            <a:pPr marL="60325" lvl="2" indent="60325">
              <a:spcAft>
                <a:spcPts val="1200"/>
              </a:spcAft>
            </a:pPr>
            <a:r>
              <a:rPr lang="en-US" sz="3400" dirty="0" smtClean="0">
                <a:solidFill>
                  <a:schemeClr val="tx1"/>
                </a:solidFill>
              </a:rPr>
              <a:t>  </a:t>
            </a:r>
            <a:r>
              <a:rPr lang="en-US" sz="3400" dirty="0">
                <a:solidFill>
                  <a:schemeClr val="tx1"/>
                </a:solidFill>
              </a:rPr>
              <a:t>Nor for princes intoxicating drink;</a:t>
            </a:r>
          </a:p>
          <a:p>
            <a:pPr marL="344488" lvl="2" indent="-344488"/>
            <a:r>
              <a:rPr lang="en-US" sz="3400" dirty="0" smtClean="0">
                <a:solidFill>
                  <a:schemeClr val="tx1"/>
                </a:solidFill>
              </a:rPr>
              <a:t>5  </a:t>
            </a:r>
            <a:r>
              <a:rPr lang="en-US" sz="3400" dirty="0">
                <a:solidFill>
                  <a:schemeClr val="tx1"/>
                </a:solidFill>
              </a:rPr>
              <a:t>Lest they drink and forget the law</a:t>
            </a:r>
            <a:r>
              <a:rPr lang="en-US" sz="3400" dirty="0" smtClean="0">
                <a:solidFill>
                  <a:schemeClr val="tx1"/>
                </a:solidFill>
              </a:rPr>
              <a:t>,       And </a:t>
            </a:r>
            <a:r>
              <a:rPr lang="en-US" sz="3400" dirty="0">
                <a:solidFill>
                  <a:schemeClr val="tx1"/>
                </a:solidFill>
              </a:rPr>
              <a:t>pervert the justice of all the afflicted</a:t>
            </a:r>
            <a:r>
              <a:rPr lang="en-US" sz="3400" dirty="0" smtClean="0">
                <a:solidFill>
                  <a:schemeClr val="tx1"/>
                </a:solidFill>
              </a:rPr>
              <a:t>.</a:t>
            </a:r>
            <a:endParaRPr lang="en-US" sz="3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93228" y="2315980"/>
            <a:ext cx="1108364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75394" y="2819400"/>
            <a:ext cx="1475232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7379" y="2315980"/>
            <a:ext cx="215988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08147" y="2819400"/>
            <a:ext cx="329068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17969" y="3488960"/>
            <a:ext cx="271957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118" y="4007370"/>
            <a:ext cx="34744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24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210" y="274638"/>
            <a:ext cx="8229600" cy="868362"/>
          </a:xfrm>
        </p:spPr>
        <p:txBody>
          <a:bodyPr/>
          <a:lstStyle/>
          <a:p>
            <a:r>
              <a:rPr lang="en-US" altLang="en-US" sz="3800" b="1" dirty="0" smtClean="0">
                <a:solidFill>
                  <a:srgbClr val="000066"/>
                </a:solidFill>
              </a:rPr>
              <a:t>Parallelism: Prov.31:6-7</a:t>
            </a:r>
            <a:endParaRPr lang="en-US" altLang="en-US" sz="3800" b="1" dirty="0">
              <a:solidFill>
                <a:srgbClr val="000066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210" y="1143000"/>
            <a:ext cx="82296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838200" y="1172980"/>
            <a:ext cx="7467600" cy="3475220"/>
          </a:xfrm>
          <a:prstGeom prst="rect">
            <a:avLst/>
          </a:prstGeom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325" lvl="2" indent="-60325">
              <a:spcAft>
                <a:spcPts val="1200"/>
              </a:spcAft>
            </a:pPr>
            <a:r>
              <a:rPr lang="en-US" sz="3400" dirty="0" smtClean="0">
                <a:solidFill>
                  <a:schemeClr val="tx1"/>
                </a:solidFill>
              </a:rPr>
              <a:t>6 Give </a:t>
            </a:r>
            <a:r>
              <a:rPr lang="en-US" sz="3400" dirty="0">
                <a:solidFill>
                  <a:schemeClr val="tx1"/>
                </a:solidFill>
              </a:rPr>
              <a:t>strong drink to him who is perishing</a:t>
            </a:r>
            <a:r>
              <a:rPr lang="en-US" sz="3400" dirty="0" smtClean="0">
                <a:solidFill>
                  <a:schemeClr val="tx1"/>
                </a:solidFill>
              </a:rPr>
              <a:t>,  And </a:t>
            </a:r>
            <a:r>
              <a:rPr lang="en-US" sz="3400" dirty="0">
                <a:solidFill>
                  <a:schemeClr val="tx1"/>
                </a:solidFill>
              </a:rPr>
              <a:t>wine to those who are bitter of heart.</a:t>
            </a:r>
          </a:p>
          <a:p>
            <a:pPr marL="60325" lvl="2" indent="-60325"/>
            <a:r>
              <a:rPr lang="en-US" sz="3400" dirty="0" smtClean="0">
                <a:solidFill>
                  <a:schemeClr val="tx1"/>
                </a:solidFill>
              </a:rPr>
              <a:t>7 Let </a:t>
            </a:r>
            <a:r>
              <a:rPr lang="en-US" sz="3400" dirty="0">
                <a:solidFill>
                  <a:schemeClr val="tx1"/>
                </a:solidFill>
              </a:rPr>
              <a:t>him drink and forget his poverty</a:t>
            </a:r>
            <a:r>
              <a:rPr lang="en-US" sz="3400" dirty="0" smtClean="0">
                <a:solidFill>
                  <a:schemeClr val="tx1"/>
                </a:solidFill>
              </a:rPr>
              <a:t>,     </a:t>
            </a:r>
            <a:r>
              <a:rPr lang="en-US" sz="3400" dirty="0">
                <a:solidFill>
                  <a:schemeClr val="tx1"/>
                </a:solidFill>
              </a:rPr>
              <a:t>And remember his misery no more</a:t>
            </a:r>
            <a:r>
              <a:rPr lang="en-US" sz="3400" dirty="0" smtClean="0">
                <a:solidFill>
                  <a:schemeClr val="tx1"/>
                </a:solidFill>
              </a:rPr>
              <a:t>.</a:t>
            </a:r>
            <a:endParaRPr lang="en-US" sz="3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00990" y="2012430"/>
            <a:ext cx="228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54970" y="2529590"/>
            <a:ext cx="103682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5375" y="2530840"/>
            <a:ext cx="1836790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97155" y="3720060"/>
            <a:ext cx="5203845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82580" y="4237220"/>
            <a:ext cx="591362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33633" y="3049250"/>
            <a:ext cx="2689245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647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Importance of Context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70810" y="335280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IV. Summary Of NT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Warnings Against Alcohol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70810" y="16764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Objections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70810" y="25146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III. Summary of OT Warnings Against Alcohol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5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1 Peter 4:3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56442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Your past: wasted enough time in sin, 1-3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Three drinking terms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91980" y="2209800"/>
            <a:ext cx="7543800" cy="762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Drunkenness (overflow + wine)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06970" y="3048000"/>
            <a:ext cx="7543800" cy="762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Revelries (carousing)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" y="3962400"/>
            <a:ext cx="8077200" cy="2590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“in </a:t>
            </a:r>
            <a:r>
              <a:rPr lang="en-US" sz="3200" b="1" dirty="0" err="1">
                <a:latin typeface="Calibri" panose="020F0502020204030204" pitchFamily="34" charset="0"/>
              </a:rPr>
              <a:t>Grk</a:t>
            </a:r>
            <a:r>
              <a:rPr lang="en-US" sz="3200" b="1" dirty="0">
                <a:latin typeface="Calibri" panose="020F0502020204030204" pitchFamily="34" charset="0"/>
              </a:rPr>
              <a:t>. writ. prop. a nocturnal and </a:t>
            </a:r>
            <a:r>
              <a:rPr lang="en-US" sz="3200" b="1" dirty="0" smtClean="0">
                <a:latin typeface="Calibri" panose="020F0502020204030204" pitchFamily="34" charset="0"/>
              </a:rPr>
              <a:t>riotous </a:t>
            </a:r>
            <a:r>
              <a:rPr lang="en-US" sz="3200" b="1" dirty="0">
                <a:latin typeface="Calibri" panose="020F0502020204030204" pitchFamily="34" charset="0"/>
              </a:rPr>
              <a:t>procession of half-drunken &amp; </a:t>
            </a:r>
            <a:r>
              <a:rPr lang="en-US" sz="3200" b="1" dirty="0" smtClean="0">
                <a:latin typeface="Calibri" panose="020F0502020204030204" pitchFamily="34" charset="0"/>
              </a:rPr>
              <a:t>frolicsome </a:t>
            </a:r>
            <a:r>
              <a:rPr lang="en-US" sz="3200" b="1" dirty="0">
                <a:latin typeface="Calibri" panose="020F0502020204030204" pitchFamily="34" charset="0"/>
              </a:rPr>
              <a:t>fellows who after supper parade through the streets w. torches &amp; music in honor of Bacchus or some other </a:t>
            </a:r>
            <a:r>
              <a:rPr lang="en-US" sz="3200" b="1" dirty="0" smtClean="0">
                <a:latin typeface="Calibri" panose="020F0502020204030204" pitchFamily="34" charset="0"/>
              </a:rPr>
              <a:t>deity”</a:t>
            </a:r>
            <a:r>
              <a:rPr lang="en-US" dirty="0" smtClean="0"/>
              <a:t> </a:t>
            </a:r>
            <a:r>
              <a:rPr lang="en-US" dirty="0"/>
              <a:t>– Th.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58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1 Peter 4:3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56442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Your past: wasted enough time in sin, 1-3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Three drinking terms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91980" y="2209800"/>
            <a:ext cx="7543800" cy="762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Drunkenness (overflow + wine)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06970" y="3048000"/>
            <a:ext cx="7543800" cy="762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Revelries (carousing)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821960" y="3886200"/>
            <a:ext cx="7543800" cy="762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 smtClean="0">
                <a:latin typeface="Calibri" panose="020F0502020204030204" pitchFamily="34" charset="0"/>
              </a:rPr>
              <a:t>Drinking parties</a:t>
            </a:r>
          </a:p>
        </p:txBody>
      </p:sp>
    </p:spTree>
    <p:extLst>
      <p:ext uri="{BB962C8B-B14F-4D97-AF65-F5344CB8AC3E}">
        <p14:creationId xmlns:p14="http://schemas.microsoft.com/office/powerpoint/2010/main" xmlns="" val="4946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Importance of Context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85800" y="251460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III. Summary Of OT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Warnings Against Alcohol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6764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Objections</a:t>
            </a:r>
            <a:endParaRPr kumimoji="0" lang="en-US" sz="16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4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152400"/>
            <a:ext cx="83820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="1" dirty="0" smtClean="0">
                <a:solidFill>
                  <a:srgbClr val="FFFF00"/>
                </a:solidFill>
              </a:rPr>
              <a:t>Drinking parties </a:t>
            </a:r>
            <a:r>
              <a:rPr lang="en-US" altLang="en-US" b="1" dirty="0" smtClean="0">
                <a:solidFill>
                  <a:schemeClr val="bg1"/>
                </a:solidFill>
              </a:rPr>
              <a:t>(1 Pt.4:3)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“Social gathering at which wine was served, </a:t>
            </a:r>
            <a:r>
              <a:rPr lang="en-US" altLang="en-US" i="1" dirty="0" smtClean="0">
                <a:solidFill>
                  <a:schemeClr val="bg1"/>
                </a:solidFill>
              </a:rPr>
              <a:t>drinking party</a:t>
            </a:r>
            <a:r>
              <a:rPr lang="en-US" altLang="en-US" dirty="0" smtClean="0">
                <a:solidFill>
                  <a:schemeClr val="bg1"/>
                </a:solidFill>
              </a:rPr>
              <a:t>” </a:t>
            </a:r>
            <a:r>
              <a:rPr lang="en-US" altLang="en-US" sz="2400" dirty="0" smtClean="0">
                <a:solidFill>
                  <a:schemeClr val="bg1"/>
                </a:solidFill>
              </a:rPr>
              <a:t>– BDAG </a:t>
            </a:r>
            <a:endParaRPr lang="en-US" altLang="en-US" dirty="0" smtClean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“The drinking bout, the banquet, the symposium, not of necessity excessive…but giving opportunity for excess” </a:t>
            </a:r>
            <a:r>
              <a:rPr lang="en-US" altLang="en-US" sz="2400" dirty="0">
                <a:solidFill>
                  <a:srgbClr val="FFFFCC"/>
                </a:solidFill>
              </a:rPr>
              <a:t>– Trench, </a:t>
            </a:r>
            <a:r>
              <a:rPr lang="en-US" altLang="en-US" sz="2400" dirty="0" smtClean="0">
                <a:solidFill>
                  <a:srgbClr val="FFFFCC"/>
                </a:solidFill>
              </a:rPr>
              <a:t>211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LXX: Gn.19:3;  40:20;  Jg.14:10, 12, drinking party, feast </a:t>
            </a:r>
            <a:r>
              <a:rPr lang="en-US" altLang="en-US" sz="2400" dirty="0" smtClean="0">
                <a:solidFill>
                  <a:schemeClr val="bg1"/>
                </a:solidFill>
              </a:rPr>
              <a:t>– LEH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630238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	</a:t>
            </a:r>
            <a:r>
              <a:rPr lang="en-US" altLang="en-US" sz="2800" dirty="0" smtClean="0">
                <a:solidFill>
                  <a:schemeClr val="bg1"/>
                </a:solidFill>
                <a:latin typeface="Arial"/>
                <a:cs typeface="Arial"/>
              </a:rPr>
              <a:t>►</a:t>
            </a:r>
            <a:r>
              <a:rPr lang="en-US" altLang="en-US" dirty="0" smtClean="0">
                <a:solidFill>
                  <a:srgbClr val="FFFFCC"/>
                </a:solidFill>
              </a:rPr>
              <a:t>Esther 1:8</a:t>
            </a:r>
          </a:p>
          <a:p>
            <a:pPr marL="0" indent="0">
              <a:buNone/>
            </a:pPr>
            <a:endParaRPr lang="en-US" alt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1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1 Peter 4:7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5644246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▪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“To drink no wine” </a:t>
            </a:r>
            <a:r>
              <a:rPr lang="en-US" sz="2400" b="1" dirty="0" smtClean="0"/>
              <a:t>– LSJ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cs typeface="Arial"/>
              </a:rPr>
              <a:t>▪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cs typeface="Arial"/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Abstain from wine </a:t>
            </a:r>
            <a:r>
              <a:rPr lang="en-US" sz="2400" b="1" dirty="0" smtClean="0"/>
              <a:t>– Kubo</a:t>
            </a:r>
          </a:p>
          <a:p>
            <a:pPr marL="0" indent="0">
              <a:spcBef>
                <a:spcPts val="600"/>
              </a:spcBef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83040" y="1143000"/>
            <a:ext cx="6977920" cy="1600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But the end of all things is at hand; therefore be serious and watchful in your prayers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91200" y="1676400"/>
            <a:ext cx="2269760" cy="533400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8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1 Peter 4:7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5644246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▪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“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The concept which underlies the verb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…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= ‘to be sober’ and the whole word group, is formally negative.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 It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is the opp. of “intoxication both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1.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in the lit. sense of intoxication with wine, and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2.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in the fig. sense of states of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spiritual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intoxication attributable to other causes </a:t>
            </a:r>
            <a:r>
              <a:rPr lang="en-US" sz="2400" b="1" dirty="0"/>
              <a:t>–</a:t>
            </a:r>
            <a:r>
              <a:rPr lang="en-US" sz="2400" b="1" dirty="0" smtClean="0"/>
              <a:t>TDNT </a:t>
            </a:r>
          </a:p>
          <a:p>
            <a:pPr marL="0" indent="0">
              <a:spcBef>
                <a:spcPts val="1800"/>
              </a:spcBef>
              <a:buNone/>
            </a:pP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83040" y="1143000"/>
            <a:ext cx="6977920" cy="1600200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But the end of all things is at hand; therefore be serious and watchful in your prayers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91200" y="1676400"/>
            <a:ext cx="2269760" cy="533400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1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152400"/>
            <a:ext cx="83820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="1" dirty="0" smtClean="0">
                <a:solidFill>
                  <a:srgbClr val="FFFF00"/>
                </a:solidFill>
              </a:rPr>
              <a:t>If we are not literally sober,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we cannot be spiritually sober</a:t>
            </a:r>
            <a:endParaRPr lang="en-US" altLang="en-US" b="1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800"/>
              </a:spcBef>
              <a:spcAft>
                <a:spcPts val="900"/>
              </a:spcAft>
              <a:buAutoNum type="arabicPeriod"/>
            </a:pPr>
            <a:r>
              <a:rPr lang="en-US" altLang="en-US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Priests</a:t>
            </a:r>
            <a:r>
              <a:rPr lang="en-US" altLang="en-US" dirty="0" smtClean="0">
                <a:solidFill>
                  <a:schemeClr val="bg1"/>
                </a:solidFill>
              </a:rPr>
              <a:t> had to be sober, Lv.10:9.  1 Pt.2:9</a:t>
            </a:r>
          </a:p>
          <a:p>
            <a:pPr marL="514350" indent="-514350">
              <a:spcAft>
                <a:spcPts val="900"/>
              </a:spcAft>
              <a:buAutoNum type="arabicPeriod"/>
            </a:pPr>
            <a:r>
              <a:rPr lang="en-US" altLang="en-US" u="sng" dirty="0" err="1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Nazarites</a:t>
            </a:r>
            <a:r>
              <a:rPr lang="en-US" altLang="en-US" dirty="0" smtClean="0">
                <a:solidFill>
                  <a:schemeClr val="bg1"/>
                </a:solidFill>
              </a:rPr>
              <a:t> also, Nu.6:1-4.  Ro.6:1-4</a:t>
            </a:r>
          </a:p>
          <a:p>
            <a:pPr marL="514350" indent="-514350">
              <a:buAutoNum type="arabicPeriod"/>
            </a:pPr>
            <a:r>
              <a:rPr lang="en-US" altLang="en-US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</a:t>
            </a:r>
            <a:r>
              <a:rPr lang="en-US" altLang="en-US" dirty="0" smtClean="0">
                <a:solidFill>
                  <a:schemeClr val="bg1"/>
                </a:solidFill>
              </a:rPr>
              <a:t> also, Pr.31:4.  1 Pt.2:9</a:t>
            </a:r>
          </a:p>
        </p:txBody>
      </p:sp>
    </p:spTree>
    <p:extLst>
      <p:ext uri="{BB962C8B-B14F-4D97-AF65-F5344CB8AC3E}">
        <p14:creationId xmlns:p14="http://schemas.microsoft.com/office/powerpoint/2010/main" xmlns="" val="7337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152400"/>
            <a:ext cx="8382000" cy="6400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b="1" dirty="0" smtClean="0">
                <a:solidFill>
                  <a:srgbClr val="FFFF00"/>
                </a:solidFill>
              </a:rPr>
              <a:t>Paul would forfeit innocent things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to save others </a:t>
            </a:r>
            <a:r>
              <a:rPr lang="en-US" altLang="en-US" b="1" dirty="0" smtClean="0">
                <a:solidFill>
                  <a:schemeClr val="bg1"/>
                </a:solidFill>
              </a:rPr>
              <a:t>– 1 Co.9:19-23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 smtClean="0">
                <a:solidFill>
                  <a:schemeClr val="bg1"/>
                </a:solidFill>
              </a:rPr>
              <a:t>How much more . . . Alcohol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altLang="en-US" dirty="0" smtClean="0">
                <a:solidFill>
                  <a:srgbClr val="CCFFFF"/>
                </a:solidFill>
              </a:rPr>
              <a:t>Attacks mind and body, </a:t>
            </a:r>
            <a:r>
              <a:rPr lang="en-US" altLang="en-US" dirty="0" smtClean="0">
                <a:solidFill>
                  <a:schemeClr val="bg1"/>
                </a:solidFill>
              </a:rPr>
              <a:t>Pr.23; 1 Pt.4:7 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altLang="en-US" dirty="0" smtClean="0">
                <a:solidFill>
                  <a:srgbClr val="CCFFFF"/>
                </a:solidFill>
              </a:rPr>
              <a:t>Clouds judgment, </a:t>
            </a:r>
            <a:r>
              <a:rPr lang="en-US" altLang="en-US" dirty="0" smtClean="0">
                <a:solidFill>
                  <a:schemeClr val="bg1"/>
                </a:solidFill>
              </a:rPr>
              <a:t>Lv.10 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altLang="en-US" dirty="0" smtClean="0">
                <a:solidFill>
                  <a:srgbClr val="CCFFFF"/>
                </a:solidFill>
              </a:rPr>
              <a:t>Destroys family, </a:t>
            </a:r>
            <a:r>
              <a:rPr lang="en-US" altLang="en-US" dirty="0" smtClean="0">
                <a:solidFill>
                  <a:schemeClr val="bg1"/>
                </a:solidFill>
              </a:rPr>
              <a:t>Est.1:10; 2:1 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altLang="en-US" dirty="0" smtClean="0">
                <a:solidFill>
                  <a:srgbClr val="CCFFFF"/>
                </a:solidFill>
              </a:rPr>
              <a:t>Compromises character, </a:t>
            </a:r>
            <a:r>
              <a:rPr lang="en-US" altLang="en-US" dirty="0" smtClean="0">
                <a:solidFill>
                  <a:schemeClr val="bg1"/>
                </a:solidFill>
              </a:rPr>
              <a:t>Gn.9 </a:t>
            </a:r>
          </a:p>
          <a:p>
            <a:pPr marL="514350" indent="-514350">
              <a:buAutoNum type="arabicPeriod"/>
            </a:pPr>
            <a:r>
              <a:rPr lang="en-US" altLang="en-US" dirty="0" smtClean="0">
                <a:solidFill>
                  <a:srgbClr val="CCFFFF"/>
                </a:solidFill>
              </a:rPr>
              <a:t>Opens mouth, </a:t>
            </a:r>
            <a:r>
              <a:rPr lang="en-US" altLang="en-US" dirty="0" smtClean="0">
                <a:solidFill>
                  <a:schemeClr val="bg1"/>
                </a:solidFill>
              </a:rPr>
              <a:t>Jg.9 </a:t>
            </a:r>
          </a:p>
        </p:txBody>
      </p:sp>
    </p:spTree>
    <p:extLst>
      <p:ext uri="{BB962C8B-B14F-4D97-AF65-F5344CB8AC3E}">
        <p14:creationId xmlns:p14="http://schemas.microsoft.com/office/powerpoint/2010/main" xmlns="" val="426984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Prov.23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29: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Who has woe?   Who has sorrow?   Who has contentions?   Who has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com-plaints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wounds without cause?  Who has redness of eyes?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Gn.9:21, righteous</a:t>
            </a:r>
          </a:p>
          <a:p>
            <a:pPr marL="509588" lvl="1" indent="-344488">
              <a:spcAft>
                <a:spcPts val="400"/>
              </a:spcAft>
            </a:pPr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Nabal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Sm.25:26, rich</a:t>
            </a:r>
          </a:p>
          <a:p>
            <a:pPr marL="509588" lvl="1" indent="-344488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Belshazzar,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Dn.5:1-4, ruler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5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Prov.23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lvl="1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30:  </a:t>
            </a:r>
            <a:r>
              <a:rPr lang="en-US" sz="3200" b="1" dirty="0">
                <a:solidFill>
                  <a:schemeClr val="bg1"/>
                </a:solidFill>
                <a:ea typeface="Times New Roman"/>
              </a:rPr>
              <a:t>Those who linger long at the wine, Those who go in search of mixed wine</a:t>
            </a:r>
            <a:r>
              <a:rPr lang="en-US" sz="3200" b="1" dirty="0" smtClean="0">
                <a:solidFill>
                  <a:schemeClr val="bg1"/>
                </a:solidFill>
                <a:ea typeface="Times New Roman"/>
              </a:rPr>
              <a:t>.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Linger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– remain behind.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Is.5:11.</a:t>
            </a:r>
          </a:p>
          <a:p>
            <a:pPr marL="509588" lvl="1" indent="-344488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 </a:t>
            </a:r>
            <a:r>
              <a:rPr lang="en-US" sz="3200" dirty="0" err="1">
                <a:solidFill>
                  <a:schemeClr val="bg1"/>
                </a:solidFill>
              </a:rPr>
              <a:t>undistilled</a:t>
            </a:r>
            <a:r>
              <a:rPr lang="en-US" sz="3200" dirty="0">
                <a:solidFill>
                  <a:schemeClr val="bg1"/>
                </a:solidFill>
              </a:rPr>
              <a:t> drinks caused such damage, think of harmful effects of modern distilled liquors.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02830" y="4419600"/>
            <a:ext cx="6324600" cy="1295400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Social drinking more easily becomes alcoholism.</a:t>
            </a:r>
          </a:p>
        </p:txBody>
      </p:sp>
    </p:spTree>
    <p:extLst>
      <p:ext uri="{BB962C8B-B14F-4D97-AF65-F5344CB8AC3E}">
        <p14:creationId xmlns:p14="http://schemas.microsoft.com/office/powerpoint/2010/main" xmlns="" val="23813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Prov.23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31:  </a:t>
            </a:r>
            <a:r>
              <a:rPr lang="en-US" sz="3200" b="1" dirty="0" smtClean="0">
                <a:solidFill>
                  <a:schemeClr val="bg1"/>
                </a:solidFill>
                <a:ea typeface="Times New Roman"/>
              </a:rPr>
              <a:t>Do </a:t>
            </a:r>
            <a:r>
              <a:rPr lang="en-US" sz="3200" b="1" dirty="0">
                <a:solidFill>
                  <a:schemeClr val="bg1"/>
                </a:solidFill>
              </a:rPr>
              <a:t>not look on the wine when it is red, When it sparkles in the cup, When it swirls around smoothly;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look. </a:t>
            </a:r>
          </a:p>
          <a:p>
            <a:pPr marL="909638" lvl="2" indent="-344488">
              <a:spcAft>
                <a:spcPts val="400"/>
              </a:spcAft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to total abstinence</a:t>
            </a:r>
          </a:p>
          <a:p>
            <a:pPr marL="909638" lvl="2" indent="-344488">
              <a:spcAft>
                <a:spcPts val="400"/>
              </a:spcAft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Gn.19:17.   Eve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09588" lvl="1" indent="-344488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 down smoothly.</a:t>
            </a:r>
            <a:endParaRPr lang="en-US" sz="3600" dirty="0">
              <a:solidFill>
                <a:srgbClr val="FFFF00"/>
              </a:solidFill>
            </a:endParaRPr>
          </a:p>
          <a:p>
            <a:pPr marL="509588" lvl="1" indent="-344488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84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Prov.23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32:  </a:t>
            </a:r>
            <a:r>
              <a:rPr lang="en-US" sz="3200" b="1" dirty="0">
                <a:solidFill>
                  <a:schemeClr val="bg1"/>
                </a:solidFill>
              </a:rPr>
              <a:t>At the last it bites like a serpent, And stings like a viper.</a:t>
            </a:r>
            <a:endParaRPr lang="en-US" b="1" dirty="0">
              <a:solidFill>
                <a:schemeClr val="bg1"/>
              </a:solidFill>
            </a:endParaRPr>
          </a:p>
          <a:p>
            <a:pPr marL="509588" lvl="1" indent="-344488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Liquor always bites</a:t>
            </a:r>
          </a:p>
          <a:p>
            <a:pPr marL="509588" lvl="1" indent="-344488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 the last…”</a:t>
            </a:r>
            <a:endParaRPr lang="en-US" sz="3600" dirty="0">
              <a:solidFill>
                <a:srgbClr val="FFFF00"/>
              </a:solidFill>
            </a:endParaRPr>
          </a:p>
          <a:p>
            <a:pPr marL="509588" lvl="1" indent="-344488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69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Prov.23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33: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Your </a:t>
            </a:r>
            <a:r>
              <a:rPr lang="en-US" sz="3200" b="1" dirty="0">
                <a:solidFill>
                  <a:schemeClr val="bg1"/>
                </a:solidFill>
              </a:rPr>
              <a:t>eyes will see strange things, And your heart will utter perverse things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pPr marL="509588" lvl="1" indent="-344488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Hallucinations and drunk-speak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2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Prov.23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34: </a:t>
            </a:r>
            <a:r>
              <a:rPr lang="en-US" sz="3200" b="1" dirty="0">
                <a:solidFill>
                  <a:schemeClr val="bg1"/>
                </a:solidFill>
              </a:rPr>
              <a:t>Yes, you will be like one who lies down in the midst of the sea, Or like one who lies at the top of the mast, saying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  <a:endParaRPr lang="en-US" sz="3200" b="1" dirty="0">
              <a:solidFill>
                <a:schemeClr val="bg1"/>
              </a:solidFill>
            </a:endParaRPr>
          </a:p>
          <a:p>
            <a:pPr marL="509588" lvl="1" indent="-344488">
              <a:spcAft>
                <a:spcPts val="300"/>
              </a:spcAft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comparison, either:</a:t>
            </a:r>
          </a:p>
          <a:p>
            <a:pPr marL="909638" lvl="2" indent="-344488">
              <a:spcAft>
                <a:spcPts val="3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Staggering gait of the drunk</a:t>
            </a:r>
          </a:p>
          <a:p>
            <a:pPr marL="909638" lvl="2" indent="-344488">
              <a:spcAft>
                <a:spcPts val="3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Nausea he feels (as seasickness)</a:t>
            </a:r>
          </a:p>
          <a:p>
            <a:pPr marL="509588" lvl="1" indent="-344488">
              <a:spcAft>
                <a:spcPts val="3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 on mast: danger of falling</a:t>
            </a:r>
          </a:p>
          <a:p>
            <a:pPr marL="509588" lvl="1" indent="-344488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Exposed to many dangers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(23:20-21)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6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Prov.23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35: </a:t>
            </a:r>
            <a:r>
              <a:rPr lang="en-US" sz="3200" b="1" dirty="0">
                <a:solidFill>
                  <a:schemeClr val="bg1"/>
                </a:solidFill>
              </a:rPr>
              <a:t>“They have struck me, but I was not hurt; They have beaten me, but I did not feel it. When shall I awake, that I may seek another drink</a:t>
            </a:r>
            <a:r>
              <a:rPr lang="en-US" sz="3200" b="1" dirty="0" smtClean="0">
                <a:solidFill>
                  <a:schemeClr val="bg1"/>
                </a:solidFill>
              </a:rPr>
              <a:t>?”</a:t>
            </a:r>
            <a:endParaRPr lang="en-US" sz="3200" b="1" dirty="0">
              <a:solidFill>
                <a:schemeClr val="bg1"/>
              </a:solidFill>
            </a:endParaRPr>
          </a:p>
          <a:p>
            <a:pPr marL="509588" lvl="1" indent="-344488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Addict: instead of learning lesson, looks forward to more</a:t>
            </a:r>
          </a:p>
        </p:txBody>
      </p:sp>
    </p:spTree>
    <p:extLst>
      <p:ext uri="{BB962C8B-B14F-4D97-AF65-F5344CB8AC3E}">
        <p14:creationId xmlns:p14="http://schemas.microsoft.com/office/powerpoint/2010/main" xmlns="" val="107140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5986</TotalTime>
  <Words>1008</Words>
  <Application>Microsoft Office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Pixel</vt:lpstr>
      <vt:lpstr>Default Design</vt:lpstr>
      <vt:lpstr>What About Social Drinking? (II)</vt:lpstr>
      <vt:lpstr>Slide 2</vt:lpstr>
      <vt:lpstr>Prov.23</vt:lpstr>
      <vt:lpstr>Prov.23</vt:lpstr>
      <vt:lpstr>Prov.23</vt:lpstr>
      <vt:lpstr>Prov.23</vt:lpstr>
      <vt:lpstr>Prov.23</vt:lpstr>
      <vt:lpstr>Prov.23</vt:lpstr>
      <vt:lpstr>Prov.23</vt:lpstr>
      <vt:lpstr>Slide 10</vt:lpstr>
      <vt:lpstr>Slide 11</vt:lpstr>
      <vt:lpstr>Slide 12</vt:lpstr>
      <vt:lpstr>Slide 13</vt:lpstr>
      <vt:lpstr>Personification: mocker, brawler…</vt:lpstr>
      <vt:lpstr>Parallelism: Prov.31:4-5</vt:lpstr>
      <vt:lpstr>Parallelism: Prov.31:6-7</vt:lpstr>
      <vt:lpstr>Slide 17</vt:lpstr>
      <vt:lpstr>1 Peter 4:3</vt:lpstr>
      <vt:lpstr>1 Peter 4:3</vt:lpstr>
      <vt:lpstr>Slide 20</vt:lpstr>
      <vt:lpstr>1 Peter 4:7</vt:lpstr>
      <vt:lpstr>1 Peter 4:7</vt:lpstr>
      <vt:lpstr>Slide 23</vt:lpstr>
      <vt:lpstr>Slide 24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637</cp:revision>
  <dcterms:created xsi:type="dcterms:W3CDTF">2011-08-18T15:42:19Z</dcterms:created>
  <dcterms:modified xsi:type="dcterms:W3CDTF">2015-04-13T01:17:47Z</dcterms:modified>
</cp:coreProperties>
</file>