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5"/>
  </p:notesMasterIdLst>
  <p:sldIdLst>
    <p:sldId id="294" r:id="rId3"/>
    <p:sldId id="346" r:id="rId4"/>
    <p:sldId id="276" r:id="rId5"/>
    <p:sldId id="304" r:id="rId6"/>
    <p:sldId id="348" r:id="rId7"/>
    <p:sldId id="349" r:id="rId8"/>
    <p:sldId id="360" r:id="rId9"/>
    <p:sldId id="350" r:id="rId10"/>
    <p:sldId id="316" r:id="rId11"/>
    <p:sldId id="351" r:id="rId12"/>
    <p:sldId id="352" r:id="rId13"/>
    <p:sldId id="353" r:id="rId14"/>
    <p:sldId id="329" r:id="rId15"/>
    <p:sldId id="354" r:id="rId16"/>
    <p:sldId id="355" r:id="rId17"/>
    <p:sldId id="362" r:id="rId18"/>
    <p:sldId id="358" r:id="rId19"/>
    <p:sldId id="361" r:id="rId20"/>
    <p:sldId id="357" r:id="rId21"/>
    <p:sldId id="330" r:id="rId22"/>
    <p:sldId id="359" r:id="rId23"/>
    <p:sldId id="332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A50021"/>
    <a:srgbClr val="66FFFF"/>
    <a:srgbClr val="800000"/>
    <a:srgbClr val="CCFFFF"/>
    <a:srgbClr val="777777"/>
    <a:srgbClr val="FFFFFF"/>
    <a:srgbClr val="FF00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8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Dancing –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Right or Wrong?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152400"/>
            <a:ext cx="8229600" cy="12192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Children of Israel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Ex.32:…19, 25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Context: idolatry, immorality, nakedness</a:t>
            </a:r>
          </a:p>
          <a:p>
            <a:pPr marL="346075" indent="-346075"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God: 9-10</a:t>
            </a:r>
          </a:p>
          <a:p>
            <a:pPr marL="346075" indent="-346075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Moses: 19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2222936"/>
            <a:ext cx="5257800" cy="12954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If people had known God’s anger…Moses’ reaction…</a:t>
            </a:r>
            <a:endParaRPr lang="en-US" sz="34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3733800"/>
            <a:ext cx="5257800" cy="12954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Moses broke tablets</a:t>
            </a:r>
          </a:p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3000 slain in sin</a:t>
            </a:r>
            <a:endParaRPr lang="en-US" sz="34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599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152400"/>
            <a:ext cx="8229600" cy="12192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Daughter of Herodias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Mk.6:…22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72000"/>
          </a:xfrm>
        </p:spPr>
        <p:txBody>
          <a:bodyPr/>
          <a:lstStyle/>
          <a:p>
            <a:pPr marL="284163" indent="-284163"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 dance</a:t>
            </a:r>
          </a:p>
          <a:p>
            <a:pPr marL="284163" indent="-284163"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Pleased Herod</a:t>
            </a:r>
          </a:p>
          <a:p>
            <a:pPr marL="284163" indent="-284163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kill John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8200" y="1432034"/>
            <a:ext cx="3657600" cy="231598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Hated </a:t>
            </a:r>
            <a:r>
              <a:rPr lang="en-US" sz="3400" b="1" u="sng" dirty="0" smtClean="0">
                <a:solidFill>
                  <a:srgbClr val="FFFF00"/>
                </a:solidFill>
                <a:latin typeface="Calibri" panose="020F0502020204030204" pitchFamily="34" charset="0"/>
              </a:rPr>
              <a:t>word</a:t>
            </a:r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 of God</a:t>
            </a:r>
          </a:p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Hated </a:t>
            </a:r>
            <a:r>
              <a:rPr lang="en-US" sz="3400" b="1" u="sng" dirty="0" smtClean="0">
                <a:solidFill>
                  <a:srgbClr val="FFFF00"/>
                </a:solidFill>
                <a:latin typeface="Calibri" panose="020F0502020204030204" pitchFamily="34" charset="0"/>
              </a:rPr>
              <a:t>prophet</a:t>
            </a:r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 of God</a:t>
            </a:r>
          </a:p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Hated </a:t>
            </a:r>
            <a:r>
              <a:rPr lang="en-US" sz="3400" b="1" u="sng" dirty="0" smtClean="0">
                <a:solidFill>
                  <a:srgbClr val="FFFF00"/>
                </a:solidFill>
                <a:latin typeface="Calibri" panose="020F0502020204030204" pitchFamily="34" charset="0"/>
              </a:rPr>
              <a:t>God</a:t>
            </a:r>
            <a:endParaRPr lang="en-US" sz="3400" b="1" u="sng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14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70810" y="8382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Innocent Dances of Bible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85800" y="2514600"/>
            <a:ext cx="77724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III. Indictments Against</a:t>
            </a:r>
            <a:b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Modern Dancing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70810" y="16764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Immoral Dances of Bible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97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</a:t>
            </a:r>
            <a:r>
              <a:rPr lang="en-US" sz="4000" dirty="0" smtClean="0">
                <a:solidFill>
                  <a:srgbClr val="000066"/>
                </a:solidFill>
              </a:rPr>
              <a:t>It is Lascivious, </a:t>
            </a:r>
            <a:r>
              <a:rPr lang="en-US" sz="3600" dirty="0" smtClean="0"/>
              <a:t>Ga.5:19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How could this </a:t>
            </a:r>
            <a:r>
              <a:rPr lang="en-US" altLang="en-US" sz="3400" b="1" u="sng" dirty="0" smtClean="0">
                <a:solidFill>
                  <a:srgbClr val="000066"/>
                </a:solidFill>
                <a:latin typeface="Calibri" panose="020F0502020204030204" pitchFamily="34" charset="0"/>
              </a:rPr>
              <a:t>not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 describe modern dance?</a:t>
            </a: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210" y="1310390"/>
            <a:ext cx="8229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“wanton (acts or) manners, as filthy words, indecent bodily movements, unchaste handling of males and females, etc.” </a:t>
            </a:r>
            <a:r>
              <a:rPr lang="en-US" b="1" dirty="0">
                <a:solidFill>
                  <a:schemeClr val="tx1"/>
                </a:solidFill>
              </a:rPr>
              <a:t>– </a:t>
            </a:r>
            <a:r>
              <a:rPr lang="en-US" b="1" dirty="0" err="1">
                <a:solidFill>
                  <a:schemeClr val="tx1"/>
                </a:solidFill>
              </a:rPr>
              <a:t>Th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Line Callout 1 (Accent Bar) 4"/>
          <p:cNvSpPr/>
          <p:nvPr/>
        </p:nvSpPr>
        <p:spPr>
          <a:xfrm>
            <a:off x="1356610" y="3488960"/>
            <a:ext cx="6415790" cy="1219200"/>
          </a:xfrm>
          <a:prstGeom prst="accentCallout1">
            <a:avLst>
              <a:gd name="adj1" fmla="val 37194"/>
              <a:gd name="adj2" fmla="val 849"/>
              <a:gd name="adj3" fmla="val -129713"/>
              <a:gd name="adj4" fmla="val -3167"/>
            </a:avLst>
          </a:prstGeom>
          <a:solidFill>
            <a:srgbClr val="000066"/>
          </a:solidFill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Deviating </a:t>
            </a:r>
            <a:r>
              <a:rPr lang="en-US" sz="2800" b="1" dirty="0">
                <a:solidFill>
                  <a:schemeClr val="bg1"/>
                </a:solidFill>
              </a:rPr>
              <a:t>from the rules of </a:t>
            </a:r>
            <a:r>
              <a:rPr lang="en-US" sz="2800" b="1" dirty="0" smtClean="0">
                <a:solidFill>
                  <a:schemeClr val="bg1"/>
                </a:solidFill>
              </a:rPr>
              <a:t>chastity;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lewd</a:t>
            </a:r>
            <a:r>
              <a:rPr lang="en-US" sz="2800" b="1" dirty="0">
                <a:solidFill>
                  <a:schemeClr val="bg1"/>
                </a:solidFill>
              </a:rPr>
              <a:t>; lustful; </a:t>
            </a:r>
            <a:r>
              <a:rPr lang="en-US" sz="2800" b="1" dirty="0" smtClean="0">
                <a:solidFill>
                  <a:schemeClr val="bg1"/>
                </a:solidFill>
              </a:rPr>
              <a:t>lascivious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87180" y="2430280"/>
            <a:ext cx="5044190" cy="0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8800" y="2423410"/>
            <a:ext cx="1752600" cy="6870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7180" y="2919960"/>
            <a:ext cx="1585210" cy="3435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0465" y="1934980"/>
            <a:ext cx="1441100" cy="3435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4572000" y="2423410"/>
            <a:ext cx="1295400" cy="167515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031565" y="2919960"/>
            <a:ext cx="3988235" cy="133100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2254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</a:t>
            </a:r>
            <a:r>
              <a:rPr lang="en-US" sz="4000" dirty="0" smtClean="0">
                <a:solidFill>
                  <a:srgbClr val="000066"/>
                </a:solidFill>
              </a:rPr>
              <a:t>It is Lascivious, </a:t>
            </a:r>
            <a:r>
              <a:rPr lang="en-US" sz="3600" dirty="0" smtClean="0"/>
              <a:t>Ga.5:19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7"/>
            <a:ext cx="8229600" cy="49831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altLang="en-US" sz="2800" b="1" dirty="0" smtClean="0">
                <a:latin typeface="Calibri" panose="020F0502020204030204" pitchFamily="34" charset="0"/>
              </a:rPr>
              <a:t>1.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Starts with a look to lust, </a:t>
            </a:r>
            <a:r>
              <a:rPr lang="en-US" altLang="en-US" sz="3400" b="1" dirty="0" smtClean="0">
                <a:latin typeface="Calibri" panose="020F0502020204030204" pitchFamily="34" charset="0"/>
              </a:rPr>
              <a:t>Mt.5:28</a:t>
            </a: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en-US" sz="28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2.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Advances to unchaste handling, </a:t>
            </a:r>
            <a:r>
              <a:rPr lang="en-US" altLang="en-US" sz="3400" b="1" dirty="0" smtClean="0">
                <a:latin typeface="Calibri" panose="020F0502020204030204" pitchFamily="34" charset="0"/>
              </a:rPr>
              <a:t>Ru.2:9</a:t>
            </a: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en-US" sz="2800" b="1" dirty="0" smtClean="0">
                <a:latin typeface="Calibri" panose="020F0502020204030204" pitchFamily="34" charset="0"/>
              </a:rPr>
              <a:t>3.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Ends in fornication,</a:t>
            </a:r>
            <a:r>
              <a:rPr lang="en-US" altLang="en-US" sz="3400" b="1" dirty="0" smtClean="0">
                <a:latin typeface="Calibri" panose="020F0502020204030204" pitchFamily="34" charset="0"/>
              </a:rPr>
              <a:t> Pr.6:29</a:t>
            </a:r>
            <a:endParaRPr lang="en-US" altLang="en-US" sz="3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210" y="1310390"/>
            <a:ext cx="8229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“wanton (acts or) manners, as filthy words, indecent bodily movements, unchaste handling of males and females, etc.” </a:t>
            </a:r>
            <a:r>
              <a:rPr lang="en-US" b="1" dirty="0">
                <a:solidFill>
                  <a:schemeClr val="tx1"/>
                </a:solidFill>
              </a:rPr>
              <a:t>– </a:t>
            </a:r>
            <a:r>
              <a:rPr lang="en-US" b="1" dirty="0" err="1">
                <a:solidFill>
                  <a:schemeClr val="tx1"/>
                </a:solidFill>
              </a:rPr>
              <a:t>Th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87180" y="2430280"/>
            <a:ext cx="5044190" cy="0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8800" y="2423410"/>
            <a:ext cx="1752600" cy="6870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7180" y="2919960"/>
            <a:ext cx="1585210" cy="3435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57200" y="5105400"/>
            <a:ext cx="397739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Limited to holy marriage</a:t>
            </a:r>
            <a:r>
              <a:rPr lang="en-US" sz="3200" dirty="0" smtClean="0"/>
              <a:t>, Hb.13:4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694420" y="5105400"/>
            <a:ext cx="397739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How to pray…?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dirty="0" smtClean="0"/>
              <a:t>Mt.6:13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89689" y="1946233"/>
            <a:ext cx="1441100" cy="3435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1153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1. </a:t>
            </a:r>
            <a:r>
              <a:rPr lang="en-US" sz="2400" dirty="0" smtClean="0"/>
              <a:t>It is Lascivious</a:t>
            </a:r>
            <a:br>
              <a:rPr lang="en-US" sz="2400" dirty="0" smtClean="0"/>
            </a:br>
            <a:r>
              <a:rPr lang="en-US" sz="3200" dirty="0" smtClean="0"/>
              <a:t>2. </a:t>
            </a:r>
            <a:r>
              <a:rPr lang="en-US" sz="4000" dirty="0" smtClean="0">
                <a:solidFill>
                  <a:srgbClr val="000066"/>
                </a:solidFill>
              </a:rPr>
              <a:t>It is revelry, </a:t>
            </a:r>
            <a:r>
              <a:rPr lang="en-US" sz="3600" dirty="0" smtClean="0"/>
              <a:t>Ga.5:21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Carousing (partying, riotous behavior)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5630" y="2286000"/>
            <a:ext cx="7239000" cy="2286000"/>
          </a:xfrm>
          <a:prstGeom prst="rect">
            <a:avLst/>
          </a:prstGeom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“A revel, carousal, merry-making…: it ended in the party parading the streets crowned, bearing torches, singing,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dancing</a:t>
            </a:r>
            <a:r>
              <a:rPr lang="en-US" sz="3200" dirty="0">
                <a:solidFill>
                  <a:schemeClr val="tx1"/>
                </a:solidFill>
              </a:rPr>
              <a:t>, and playing frolics”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IGEL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37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1. </a:t>
            </a:r>
            <a:r>
              <a:rPr lang="en-US" sz="2400" dirty="0" smtClean="0"/>
              <a:t>It is Lascivious</a:t>
            </a:r>
            <a:br>
              <a:rPr lang="en-US" sz="2400" dirty="0" smtClean="0"/>
            </a:br>
            <a:r>
              <a:rPr lang="en-US" sz="1800" dirty="0" smtClean="0"/>
              <a:t>2. </a:t>
            </a:r>
            <a:r>
              <a:rPr lang="en-US" sz="2400" dirty="0" smtClean="0"/>
              <a:t>It is revelry</a:t>
            </a:r>
            <a:br>
              <a:rPr lang="en-US" sz="2400" dirty="0" smtClean="0"/>
            </a:br>
            <a:r>
              <a:rPr lang="en-US" sz="3200" dirty="0" smtClean="0"/>
              <a:t>3. </a:t>
            </a:r>
            <a:r>
              <a:rPr lang="en-US" sz="4000" dirty="0" smtClean="0">
                <a:solidFill>
                  <a:srgbClr val="000066"/>
                </a:solidFill>
              </a:rPr>
              <a:t>It produces bad fruit</a:t>
            </a:r>
            <a:endParaRPr lang="en-US" sz="4000" dirty="0">
              <a:solidFill>
                <a:srgbClr val="0000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Mt.7:17-18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Healthy tree – healthy fruit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Diseased tree – diseased fruit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Ga.5:17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49166" y="4038600"/>
            <a:ext cx="2895600" cy="106680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Spirit desires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5715000" y="4038600"/>
            <a:ext cx="2895600" cy="106680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Flesh desires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4038600"/>
            <a:ext cx="2133600" cy="1066800"/>
          </a:xfrm>
          <a:prstGeom prst="rect">
            <a:avLst/>
          </a:prstGeom>
          <a:solidFill>
            <a:srgbClr val="66FFFF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A50021"/>
                </a:solidFill>
              </a:rPr>
              <a:t>AGAINST</a:t>
            </a:r>
            <a:endParaRPr lang="en-US" sz="3200" b="1" dirty="0">
              <a:solidFill>
                <a:srgbClr val="A5002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549166" y="5121166"/>
            <a:ext cx="4038600" cy="106680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Fruit of Spirit 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CC"/>
                </a:solidFill>
              </a:rPr>
              <a:t>Ga.5:22-23</a:t>
            </a:r>
            <a:endParaRPr lang="en-US" sz="3200" b="1" dirty="0">
              <a:solidFill>
                <a:srgbClr val="FFFFCC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 flipH="1">
            <a:off x="4572000" y="5121166"/>
            <a:ext cx="4038600" cy="1066800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Works of Flesh 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CC"/>
                </a:solidFill>
              </a:rPr>
              <a:t>Ga.5:22-23</a:t>
            </a:r>
            <a:endParaRPr lang="en-US" sz="32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440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11362"/>
          </a:xfrm>
        </p:spPr>
        <p:txBody>
          <a:bodyPr/>
          <a:lstStyle/>
          <a:p>
            <a:r>
              <a:rPr lang="en-US" sz="1800" dirty="0" smtClean="0"/>
              <a:t>1. </a:t>
            </a:r>
            <a:r>
              <a:rPr lang="en-US" sz="2400" dirty="0" smtClean="0"/>
              <a:t>It is Lascivious</a:t>
            </a:r>
            <a:br>
              <a:rPr lang="en-US" sz="2400" dirty="0" smtClean="0"/>
            </a:br>
            <a:r>
              <a:rPr lang="en-US" sz="1800" dirty="0" smtClean="0"/>
              <a:t>2. </a:t>
            </a:r>
            <a:r>
              <a:rPr lang="en-US" sz="2400" dirty="0" smtClean="0"/>
              <a:t>It is revelry</a:t>
            </a:r>
            <a:br>
              <a:rPr lang="en-US" sz="2400" dirty="0" smtClean="0"/>
            </a:br>
            <a:r>
              <a:rPr lang="en-US" sz="1800" dirty="0" smtClean="0"/>
              <a:t>3. </a:t>
            </a:r>
            <a:r>
              <a:rPr lang="en-US" sz="2400" dirty="0" smtClean="0"/>
              <a:t>It produces bad fruit</a:t>
            </a:r>
            <a:br>
              <a:rPr lang="en-US" sz="2400" dirty="0" smtClean="0"/>
            </a:br>
            <a:r>
              <a:rPr lang="en-US" sz="3200" dirty="0" smtClean="0"/>
              <a:t>4. </a:t>
            </a:r>
            <a:r>
              <a:rPr lang="en-US" sz="4000" dirty="0" smtClean="0">
                <a:solidFill>
                  <a:srgbClr val="000066"/>
                </a:solidFill>
              </a:rPr>
              <a:t>It corrupts other people</a:t>
            </a:r>
            <a:endParaRPr lang="en-US" sz="4000" dirty="0">
              <a:solidFill>
                <a:srgbClr val="0000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42210" y="20574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Mt.18:6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Cause to sin, “make you stumble”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“To commit that which leads to the fall and ruin of any one…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4267200"/>
            <a:ext cx="7467600" cy="2209800"/>
          </a:xfrm>
          <a:prstGeom prst="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  <a:t>It denotes not misleading, but </a:t>
            </a:r>
            <a:r>
              <a:rPr lang="en-US" sz="3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only</a:t>
            </a:r>
            <a:br>
              <a:rPr lang="en-US" sz="34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  <a: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  <a:t>giving occasion for ungodly conduct, </a:t>
            </a:r>
            <a:r>
              <a:rPr lang="en-US" sz="3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34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</a:rPr>
              <a:t>the mischief incurred thereby … </a:t>
            </a:r>
            <a:r>
              <a:rPr lang="en-US" sz="3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Mt.17:27”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– Cremer  </a:t>
            </a:r>
            <a:endParaRPr lang="en-US" sz="3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85498" y="5356334"/>
            <a:ext cx="7239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6176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11362"/>
          </a:xfrm>
        </p:spPr>
        <p:txBody>
          <a:bodyPr/>
          <a:lstStyle/>
          <a:p>
            <a:r>
              <a:rPr lang="en-US" sz="1800" dirty="0" smtClean="0"/>
              <a:t>1. </a:t>
            </a:r>
            <a:r>
              <a:rPr lang="en-US" sz="2400" dirty="0" smtClean="0"/>
              <a:t>It is Lascivious</a:t>
            </a:r>
            <a:br>
              <a:rPr lang="en-US" sz="2400" dirty="0" smtClean="0"/>
            </a:br>
            <a:r>
              <a:rPr lang="en-US" sz="1800" dirty="0" smtClean="0"/>
              <a:t>2. </a:t>
            </a:r>
            <a:r>
              <a:rPr lang="en-US" sz="2400" dirty="0" smtClean="0"/>
              <a:t>It is revelry</a:t>
            </a:r>
            <a:br>
              <a:rPr lang="en-US" sz="2400" dirty="0" smtClean="0"/>
            </a:br>
            <a:r>
              <a:rPr lang="en-US" sz="1800" dirty="0" smtClean="0"/>
              <a:t>3. </a:t>
            </a:r>
            <a:r>
              <a:rPr lang="en-US" sz="2400" dirty="0" smtClean="0"/>
              <a:t>It produces bad fruit</a:t>
            </a:r>
            <a:br>
              <a:rPr lang="en-US" sz="2400" dirty="0" smtClean="0"/>
            </a:br>
            <a:r>
              <a:rPr lang="en-US" sz="3200" dirty="0" smtClean="0"/>
              <a:t>4. </a:t>
            </a:r>
            <a:r>
              <a:rPr lang="en-US" sz="4000" dirty="0" smtClean="0">
                <a:solidFill>
                  <a:srgbClr val="000066"/>
                </a:solidFill>
              </a:rPr>
              <a:t>It corrupts other people</a:t>
            </a:r>
            <a:endParaRPr lang="en-US" sz="4000" dirty="0">
              <a:solidFill>
                <a:srgbClr val="0000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42210" y="2362200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Mt.18:6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Cause to sin, “make you stumble”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“I can dance without lust”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Can your partner?  (Mt.18:6)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800600"/>
            <a:ext cx="4038600" cy="16002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Greatest criminals…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“Sea of the sea”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800600"/>
            <a:ext cx="4038600" cy="16002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Size of stone,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depth of sea…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487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/>
          <a:lstStyle/>
          <a:p>
            <a:r>
              <a:rPr lang="en-US" sz="1800" dirty="0" smtClean="0"/>
              <a:t>1. </a:t>
            </a:r>
            <a:r>
              <a:rPr lang="en-US" sz="2400" dirty="0" smtClean="0"/>
              <a:t>It is Lascivious</a:t>
            </a:r>
            <a:br>
              <a:rPr lang="en-US" sz="2400" dirty="0" smtClean="0"/>
            </a:br>
            <a:r>
              <a:rPr lang="en-US" sz="1800" dirty="0" smtClean="0"/>
              <a:t>2. </a:t>
            </a:r>
            <a:r>
              <a:rPr lang="en-US" sz="2400" dirty="0" smtClean="0"/>
              <a:t>It is revelry</a:t>
            </a:r>
            <a:br>
              <a:rPr lang="en-US" sz="2400" dirty="0" smtClean="0"/>
            </a:br>
            <a:r>
              <a:rPr lang="en-US" sz="1800" dirty="0" smtClean="0"/>
              <a:t>3. </a:t>
            </a:r>
            <a:r>
              <a:rPr lang="en-US" sz="2400" dirty="0" smtClean="0"/>
              <a:t>It produces bad fruit</a:t>
            </a:r>
            <a:br>
              <a:rPr lang="en-US" sz="2400" dirty="0" smtClean="0"/>
            </a:br>
            <a:r>
              <a:rPr lang="en-US" sz="2400" dirty="0" smtClean="0"/>
              <a:t>4. It corrupts other people</a:t>
            </a:r>
            <a:br>
              <a:rPr lang="en-US" sz="2400" dirty="0" smtClean="0"/>
            </a:br>
            <a:r>
              <a:rPr lang="en-US" sz="3200" dirty="0" smtClean="0"/>
              <a:t>5. </a:t>
            </a:r>
            <a:r>
              <a:rPr lang="en-US" sz="4000" dirty="0" smtClean="0">
                <a:solidFill>
                  <a:srgbClr val="000066"/>
                </a:solidFill>
              </a:rPr>
              <a:t>It Associates with evils</a:t>
            </a:r>
            <a:endParaRPr lang="en-US" sz="4000" dirty="0">
              <a:solidFill>
                <a:srgbClr val="0000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42210" y="20574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latin typeface="Calibri" panose="020F0502020204030204" pitchFamily="34" charset="0"/>
              </a:rPr>
              <a:t>1 Co.15:33</a:t>
            </a: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en-US" sz="3400" b="1" dirty="0" smtClean="0">
                <a:latin typeface="Calibri" panose="020F0502020204030204" pitchFamily="34" charset="0"/>
              </a:rPr>
              <a:t>Seductive music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en-US" sz="3400" b="1" dirty="0" smtClean="0">
                <a:latin typeface="Calibri" panose="020F0502020204030204" pitchFamily="34" charset="0"/>
              </a:rPr>
              <a:t>Alcohol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en-US" sz="3400" b="1" dirty="0" smtClean="0">
                <a:latin typeface="Calibri" panose="020F0502020204030204" pitchFamily="34" charset="0"/>
              </a:rPr>
              <a:t>Sexual immorality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823210" y="2650760"/>
            <a:ext cx="7467600" cy="2209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0066"/>
                </a:solidFill>
              </a:rPr>
              <a:t>Flee also youthful lusts; but pursue righteousness, faith, love, peace with those who call on the Lord out of a pure </a:t>
            </a:r>
            <a:r>
              <a:rPr lang="en-US" sz="3200" b="1" dirty="0" smtClean="0">
                <a:solidFill>
                  <a:srgbClr val="000066"/>
                </a:solidFill>
              </a:rPr>
              <a:t>heart </a:t>
            </a:r>
            <a:r>
              <a:rPr lang="en-US" sz="2400" b="1" dirty="0" smtClean="0">
                <a:solidFill>
                  <a:schemeClr val="tx1"/>
                </a:solidFill>
              </a:rPr>
              <a:t>– 2 Tim.2:22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2562258"/>
            <a:ext cx="4876800" cy="900545"/>
          </a:xfrm>
          <a:prstGeom prst="ellipse">
            <a:avLst/>
          </a:prstGeom>
          <a:solidFill>
            <a:srgbClr val="FFFF00">
              <a:alpha val="21000"/>
            </a:srgb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86274" y="4692868"/>
            <a:ext cx="2072390" cy="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461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/>
              <a:t>Three types of activities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42210" y="914400"/>
            <a:ext cx="8229600" cy="5486400"/>
          </a:xfrm>
        </p:spPr>
        <p:txBody>
          <a:bodyPr/>
          <a:lstStyle/>
          <a:p>
            <a:pPr marL="404813" indent="-404813" eaLnBrk="1" hangingPunct="1">
              <a:buNone/>
            </a:pPr>
            <a:r>
              <a:rPr lang="en-US" sz="2800" dirty="0" smtClean="0"/>
              <a:t>1. </a:t>
            </a:r>
            <a:r>
              <a:rPr lang="en-US" sz="3500" dirty="0" smtClean="0">
                <a:solidFill>
                  <a:srgbClr val="000066"/>
                </a:solidFill>
              </a:rPr>
              <a:t>Promote spiritual development, glorify God.  </a:t>
            </a:r>
            <a:r>
              <a:rPr lang="en-US" sz="3500" dirty="0" smtClean="0"/>
              <a:t>Mt.5:16</a:t>
            </a:r>
          </a:p>
          <a:p>
            <a:pPr marL="404813" indent="-404813" eaLnBrk="1" hangingPunct="1">
              <a:buNone/>
            </a:pPr>
            <a:r>
              <a:rPr lang="en-US" sz="2800" dirty="0" smtClean="0"/>
              <a:t>2. </a:t>
            </a:r>
            <a:r>
              <a:rPr lang="en-US" sz="3500" dirty="0" smtClean="0">
                <a:solidFill>
                  <a:srgbClr val="000066"/>
                </a:solidFill>
              </a:rPr>
              <a:t>Promote spiritual weakness, tempt to sin.  </a:t>
            </a:r>
            <a:r>
              <a:rPr lang="en-US" sz="3500" dirty="0" smtClean="0"/>
              <a:t>Ep.5:8-11</a:t>
            </a:r>
          </a:p>
          <a:p>
            <a:pPr marL="404813" indent="-404813" eaLnBrk="1" hangingPunct="1">
              <a:buNone/>
            </a:pPr>
            <a:r>
              <a:rPr lang="en-US" sz="2800" dirty="0" smtClean="0"/>
              <a:t>3. </a:t>
            </a:r>
            <a:r>
              <a:rPr lang="en-US" sz="3500" dirty="0" smtClean="0">
                <a:solidFill>
                  <a:srgbClr val="000066"/>
                </a:solidFill>
              </a:rPr>
              <a:t>Neutral in themselves; depend on circumstances.  </a:t>
            </a:r>
            <a:r>
              <a:rPr lang="en-US" sz="3500" dirty="0" smtClean="0"/>
              <a:t>Ro.14 </a:t>
            </a:r>
            <a:endParaRPr lang="en-US" altLang="en-US" sz="35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72190" y="4495800"/>
            <a:ext cx="3962400" cy="1752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In which category does dancing belong?</a:t>
            </a:r>
            <a:endParaRPr lang="en-US" sz="3200" b="1" dirty="0">
              <a:solidFill>
                <a:srgbClr val="00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3170" y="4497050"/>
            <a:ext cx="3962400" cy="1752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Cannot determine morals by culture / geography</a:t>
            </a:r>
            <a:endParaRPr lang="en-US" sz="3200" b="1" dirty="0">
              <a:solidFill>
                <a:srgbClr val="000066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1371600"/>
            <a:ext cx="2590800" cy="2514600"/>
          </a:xfrm>
          <a:prstGeom prst="ellipse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 smtClean="0">
                <a:solidFill>
                  <a:schemeClr val="bg1"/>
                </a:solidFill>
              </a:rPr>
              <a:t>Lk.10:29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Jn.8:32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83227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en-US" sz="36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Ion of Chios </a:t>
            </a:r>
            <a:r>
              <a:rPr lang="en-US" altLang="en-US" sz="28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(V B.C.)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altLang="en-US" sz="3400" b="1" dirty="0">
                <a:latin typeface="Calibri" panose="020F0502020204030204" pitchFamily="34" charset="0"/>
              </a:rPr>
              <a:t>[address to Dionysus] </a:t>
            </a:r>
            <a:endParaRPr lang="en-US" altLang="en-US" sz="34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altLang="en-US" sz="3400" b="1" dirty="0" smtClean="0">
                <a:latin typeface="Calibri" panose="020F0502020204030204" pitchFamily="34" charset="0"/>
              </a:rPr>
              <a:t>   ‘</a:t>
            </a:r>
            <a:r>
              <a:rPr lang="en-US" altLang="en-US" sz="3400" b="1" dirty="0">
                <a:latin typeface="Calibri" panose="020F0502020204030204" pitchFamily="34" charset="0"/>
              </a:rPr>
              <a:t>O Ruler of all fine deeds, grant me a long age of drinking, fun, &amp; giving thought to what is </a:t>
            </a:r>
            <a:r>
              <a:rPr lang="en-US" altLang="en-US" sz="3400" b="1" dirty="0" smtClean="0">
                <a:latin typeface="Calibri" panose="020F0502020204030204" pitchFamily="34" charset="0"/>
              </a:rPr>
              <a:t>just’...‘</a:t>
            </a:r>
            <a:r>
              <a:rPr lang="en-US" altLang="en-US" sz="3400" b="1" dirty="0">
                <a:latin typeface="Calibri" panose="020F0502020204030204" pitchFamily="34" charset="0"/>
              </a:rPr>
              <a:t>let’s drink, let’s have fun’ [dancing is a part of the merry-making…] </a:t>
            </a:r>
            <a:r>
              <a:rPr lang="en-US" altLang="en-US" sz="3400" b="1" dirty="0" smtClean="0">
                <a:latin typeface="Calibri" panose="020F0502020204030204" pitchFamily="34" charset="0"/>
              </a:rPr>
              <a:t/>
            </a:r>
            <a:br>
              <a:rPr lang="en-US" altLang="en-US" sz="3400" b="1" dirty="0" smtClean="0">
                <a:latin typeface="Calibri" panose="020F0502020204030204" pitchFamily="34" charset="0"/>
              </a:rPr>
            </a:br>
            <a:r>
              <a:rPr lang="en-US" altLang="en-US" sz="1800" dirty="0" smtClean="0">
                <a:latin typeface="Calibri" panose="020F0502020204030204" pitchFamily="34" charset="0"/>
              </a:rPr>
              <a:t>– BDAG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‘The specific reference of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[play] </a:t>
            </a: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in 1 </a:t>
            </a:r>
            <a:r>
              <a:rPr lang="en-US" altLang="en-US" sz="3400" b="1" dirty="0" err="1">
                <a:solidFill>
                  <a:srgbClr val="000066"/>
                </a:solidFill>
                <a:latin typeface="Calibri" panose="020F0502020204030204" pitchFamily="34" charset="0"/>
              </a:rPr>
              <a:t>Cor</a:t>
            </a: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 10:7 is probably to dancing, but some scholars interpret </a:t>
            </a: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[the word] </a:t>
            </a:r>
            <a:r>
              <a:rPr lang="en-US" altLang="en-US" sz="3400" b="1" dirty="0">
                <a:solidFill>
                  <a:srgbClr val="000066"/>
                </a:solidFill>
                <a:latin typeface="Calibri" panose="020F0502020204030204" pitchFamily="34" charset="0"/>
              </a:rPr>
              <a:t>in this context as a euphemism for sex’ </a:t>
            </a:r>
            <a:r>
              <a:rPr lang="en-US" altLang="en-US" sz="2000" dirty="0">
                <a:latin typeface="Calibri" panose="020F0502020204030204" pitchFamily="34" charset="0"/>
              </a:rPr>
              <a:t>– </a:t>
            </a:r>
            <a:r>
              <a:rPr lang="en-US" altLang="en-US" sz="2000" dirty="0" smtClean="0">
                <a:latin typeface="Calibri" panose="020F0502020204030204" pitchFamily="34" charset="0"/>
              </a:rPr>
              <a:t>L-N</a:t>
            </a:r>
            <a:r>
              <a:rPr lang="en-US" altLang="en-US" sz="2800" dirty="0" smtClean="0">
                <a:latin typeface="Calibri" panose="020F0502020204030204" pitchFamily="34" charset="0"/>
              </a:rPr>
              <a:t> </a:t>
            </a:r>
            <a:endParaRPr lang="en-US" altLang="en-US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altLang="en-US" sz="3400" b="1" dirty="0" smtClean="0">
                <a:latin typeface="Calibri" panose="020F0502020204030204" pitchFamily="34" charset="0"/>
              </a:rPr>
              <a:t>Esp. </a:t>
            </a:r>
            <a:r>
              <a:rPr lang="en-US" altLang="en-US" sz="3400" b="1" i="1" dirty="0" smtClean="0">
                <a:latin typeface="Calibri" panose="020F0502020204030204" pitchFamily="34" charset="0"/>
              </a:rPr>
              <a:t>dance…</a:t>
            </a:r>
            <a:r>
              <a:rPr lang="en-US" altLang="en-US" sz="3400" b="1" dirty="0" smtClean="0">
                <a:latin typeface="Calibri" panose="020F0502020204030204" pitchFamily="34" charset="0"/>
              </a:rPr>
              <a:t>play amorously </a:t>
            </a:r>
            <a:r>
              <a:rPr lang="en-US" altLang="en-US" sz="2000" dirty="0" smtClean="0">
                <a:latin typeface="Calibri" panose="020F0502020204030204" pitchFamily="34" charset="0"/>
              </a:rPr>
              <a:t>– LSJ 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01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38400"/>
          </a:xfrm>
        </p:spPr>
        <p:txBody>
          <a:bodyPr/>
          <a:lstStyle/>
          <a:p>
            <a:r>
              <a:rPr lang="en-US" sz="1800" dirty="0" smtClean="0"/>
              <a:t>1. </a:t>
            </a:r>
            <a:r>
              <a:rPr lang="en-US" sz="2400" dirty="0" smtClean="0"/>
              <a:t>It is Lascivious</a:t>
            </a:r>
            <a:br>
              <a:rPr lang="en-US" sz="2400" dirty="0" smtClean="0"/>
            </a:br>
            <a:r>
              <a:rPr lang="en-US" sz="1800" dirty="0" smtClean="0"/>
              <a:t>2. </a:t>
            </a:r>
            <a:r>
              <a:rPr lang="en-US" sz="2400" dirty="0" smtClean="0"/>
              <a:t>It is revelry</a:t>
            </a:r>
            <a:br>
              <a:rPr lang="en-US" sz="2400" dirty="0" smtClean="0"/>
            </a:br>
            <a:r>
              <a:rPr lang="en-US" sz="1800" dirty="0" smtClean="0"/>
              <a:t>3. </a:t>
            </a:r>
            <a:r>
              <a:rPr lang="en-US" sz="2400" dirty="0" smtClean="0"/>
              <a:t>It produces bad fruit</a:t>
            </a:r>
            <a:br>
              <a:rPr lang="en-US" sz="2400" dirty="0" smtClean="0"/>
            </a:br>
            <a:r>
              <a:rPr lang="en-US" sz="2400" dirty="0" smtClean="0"/>
              <a:t>4. It corrupts other people</a:t>
            </a:r>
            <a:br>
              <a:rPr lang="en-US" sz="2400" dirty="0" smtClean="0"/>
            </a:br>
            <a:r>
              <a:rPr lang="en-US" sz="1800" dirty="0" smtClean="0"/>
              <a:t>5. </a:t>
            </a:r>
            <a:r>
              <a:rPr lang="en-US" sz="2400" dirty="0" smtClean="0"/>
              <a:t>It Associates with evils</a:t>
            </a:r>
            <a:br>
              <a:rPr lang="en-US" sz="2400" dirty="0" smtClean="0"/>
            </a:br>
            <a:r>
              <a:rPr lang="en-US" sz="3200" dirty="0" smtClean="0"/>
              <a:t>6.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66"/>
                </a:solidFill>
              </a:rPr>
              <a:t>It destroys good examples</a:t>
            </a:r>
            <a:endParaRPr lang="en-US" sz="4000" dirty="0">
              <a:solidFill>
                <a:srgbClr val="0000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5770"/>
            <a:ext cx="8229600" cy="399363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6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6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6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b="1" dirty="0" smtClean="0">
                <a:latin typeface="Calibri" panose="020F0502020204030204" pitchFamily="34" charset="0"/>
              </a:rPr>
              <a:t>Unworthy living mocks gospel (Ph.1:27)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4240" y="2743200"/>
            <a:ext cx="6831770" cy="2057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0066"/>
                </a:solidFill>
              </a:rPr>
              <a:t>Let no one despise your youth, but be an example to the believers in word, in conduct, in love, in spirit, in faith, in </a:t>
            </a:r>
            <a:r>
              <a:rPr lang="en-US" sz="3200" b="1" dirty="0" smtClean="0">
                <a:solidFill>
                  <a:srgbClr val="000066"/>
                </a:solidFill>
              </a:rPr>
              <a:t>purity </a:t>
            </a:r>
            <a:r>
              <a:rPr lang="en-US" sz="3200" b="1" dirty="0" smtClean="0">
                <a:solidFill>
                  <a:schemeClr val="tx1"/>
                </a:solidFill>
              </a:rPr>
              <a:t>– </a:t>
            </a:r>
            <a:r>
              <a:rPr lang="en-US" sz="2000" b="1" dirty="0" smtClean="0">
                <a:solidFill>
                  <a:schemeClr val="tx1"/>
                </a:solidFill>
              </a:rPr>
              <a:t>1 Tim.4:12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6210" y="3322820"/>
            <a:ext cx="2895600" cy="4640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25551" y="4306550"/>
            <a:ext cx="1797940" cy="4640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8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152400"/>
            <a:ext cx="8382000" cy="6400800"/>
          </a:xfrm>
        </p:spPr>
        <p:txBody>
          <a:bodyPr/>
          <a:lstStyle/>
          <a:p>
            <a:pPr marL="344488" indent="-344488">
              <a:spcAft>
                <a:spcPts val="600"/>
              </a:spcAft>
              <a:buNone/>
            </a:pPr>
            <a:r>
              <a:rPr lang="en-US" altLang="en-US" sz="2400" b="1" dirty="0" smtClean="0">
                <a:solidFill>
                  <a:srgbClr val="FFFF00"/>
                </a:solidFill>
              </a:rPr>
              <a:t>1. </a:t>
            </a:r>
            <a:r>
              <a:rPr lang="en-US" altLang="en-US" b="1" dirty="0" smtClean="0">
                <a:solidFill>
                  <a:schemeClr val="bg1"/>
                </a:solidFill>
              </a:rPr>
              <a:t>You see men dancing with men, woman dancing with women.   Conclusion?</a:t>
            </a:r>
          </a:p>
          <a:p>
            <a:pPr marL="344488" indent="-344488">
              <a:spcAft>
                <a:spcPts val="600"/>
              </a:spcAft>
              <a:buNone/>
            </a:pPr>
            <a:r>
              <a:rPr lang="en-US" altLang="en-US" sz="2800" b="1" dirty="0" smtClean="0">
                <a:solidFill>
                  <a:srgbClr val="FFFF00"/>
                </a:solidFill>
              </a:rPr>
              <a:t>2. </a:t>
            </a:r>
            <a:r>
              <a:rPr lang="en-US" altLang="en-US" b="1" dirty="0" smtClean="0">
                <a:solidFill>
                  <a:schemeClr val="bg1"/>
                </a:solidFill>
              </a:rPr>
              <a:t>You see men dancing with women.  Conclusion?</a:t>
            </a:r>
          </a:p>
          <a:p>
            <a:pPr marL="344488" indent="-344488">
              <a:buNone/>
            </a:pPr>
            <a:r>
              <a:rPr lang="en-US" altLang="en-US" sz="2400" b="1" dirty="0" smtClean="0">
                <a:solidFill>
                  <a:srgbClr val="FFFF00"/>
                </a:solidFill>
              </a:rPr>
              <a:t>3. </a:t>
            </a:r>
            <a:r>
              <a:rPr lang="en-US" altLang="en-US" b="1" dirty="0" smtClean="0">
                <a:solidFill>
                  <a:schemeClr val="bg1"/>
                </a:solidFill>
              </a:rPr>
              <a:t>You see any of these dancing without music.   Conclusion?</a:t>
            </a:r>
          </a:p>
          <a:p>
            <a:pPr marL="344488" indent="-344488">
              <a:buNone/>
            </a:pPr>
            <a:r>
              <a:rPr lang="en-US" altLang="en-US" sz="2400" b="1" dirty="0" smtClean="0">
                <a:solidFill>
                  <a:srgbClr val="FFFF00"/>
                </a:solidFill>
              </a:rPr>
              <a:t>4.</a:t>
            </a:r>
            <a:r>
              <a:rPr lang="en-US" altLang="en-US" b="1" dirty="0" smtClean="0">
                <a:solidFill>
                  <a:schemeClr val="bg1"/>
                </a:solidFill>
              </a:rPr>
              <a:t> You hear any of these talking.   How likely will it be about spiritual things?</a:t>
            </a:r>
          </a:p>
          <a:p>
            <a:pPr marL="344488" indent="-344488">
              <a:buNone/>
            </a:pPr>
            <a:endParaRPr lang="en-US" altLang="en-US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718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70810" y="838200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I. Innocent Dances of Bible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152400"/>
            <a:ext cx="8229600" cy="715962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1.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Religious dancing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pPr marL="284163" indent="-284163"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Ex.15:20-21</a:t>
            </a:r>
          </a:p>
          <a:p>
            <a:pPr marL="284163" indent="-284163">
              <a:spcAft>
                <a:spcPts val="600"/>
              </a:spcAft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4163" indent="-284163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4163" indent="-284163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4163" indent="-284163">
              <a:spcBef>
                <a:spcPts val="12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Sm.6:14-16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0468" y="1815664"/>
            <a:ext cx="7924800" cy="1676400"/>
          </a:xfrm>
          <a:prstGeom prst="roundRect">
            <a:avLst/>
          </a:prstGeom>
          <a:solidFill>
            <a:srgbClr val="FFFFCC"/>
          </a:solidFill>
          <a:ln w="952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3200" b="1" dirty="0">
                <a:solidFill>
                  <a:schemeClr val="tx1"/>
                </a:solidFill>
              </a:rPr>
              <a:t>Praise Him with the </a:t>
            </a:r>
            <a:r>
              <a:rPr lang="en-US" sz="3200" b="1" dirty="0" err="1">
                <a:solidFill>
                  <a:schemeClr val="tx1"/>
                </a:solidFill>
              </a:rPr>
              <a:t>timbrel</a:t>
            </a:r>
            <a:r>
              <a:rPr lang="en-US" sz="3200" b="1" dirty="0">
                <a:solidFill>
                  <a:schemeClr val="tx1"/>
                </a:solidFill>
              </a:rPr>
              <a:t> and dance;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    Praise Him with stringed instruments and flutes</a:t>
            </a:r>
            <a:r>
              <a:rPr lang="en-US" sz="3200" b="1" dirty="0" smtClean="0">
                <a:solidFill>
                  <a:schemeClr val="tx1"/>
                </a:solidFill>
              </a:rPr>
              <a:t>! </a:t>
            </a:r>
            <a:r>
              <a:rPr lang="en-US" sz="2800" dirty="0" smtClean="0">
                <a:solidFill>
                  <a:schemeClr val="tx1"/>
                </a:solidFill>
              </a:rPr>
              <a:t>– Ps.150:4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154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152400"/>
            <a:ext cx="8229600" cy="1066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1. Religious dancing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2. </a:t>
            </a:r>
            <a:r>
              <a:rPr lang="en-US" sz="3600" dirty="0" smtClean="0">
                <a:solidFill>
                  <a:srgbClr val="FFFF00"/>
                </a:solidFill>
              </a:rPr>
              <a:t>Victory dancing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pPr marL="284163" indent="-284163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4163" indent="-284163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4163" indent="-284163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4163" indent="-284163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4163" indent="-284163">
              <a:spcBef>
                <a:spcPts val="18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Sm.18:6-7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371600"/>
            <a:ext cx="8229600" cy="2209800"/>
          </a:xfrm>
          <a:prstGeom prst="roundRect">
            <a:avLst/>
          </a:prstGeom>
          <a:solidFill>
            <a:srgbClr val="FFFFCC"/>
          </a:solidFill>
          <a:ln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When </a:t>
            </a:r>
            <a:r>
              <a:rPr lang="en-US" sz="3200" b="1" dirty="0" err="1">
                <a:solidFill>
                  <a:schemeClr val="tx1"/>
                </a:solidFill>
              </a:rPr>
              <a:t>Jephthah</a:t>
            </a:r>
            <a:r>
              <a:rPr lang="en-US" sz="3200" b="1" dirty="0">
                <a:solidFill>
                  <a:schemeClr val="tx1"/>
                </a:solidFill>
              </a:rPr>
              <a:t> came to his house at </a:t>
            </a:r>
            <a:r>
              <a:rPr lang="en-US" sz="3200" b="1" dirty="0" err="1">
                <a:solidFill>
                  <a:schemeClr val="tx1"/>
                </a:solidFill>
              </a:rPr>
              <a:t>Mizpah</a:t>
            </a:r>
            <a:r>
              <a:rPr lang="en-US" sz="3200" b="1" dirty="0">
                <a:solidFill>
                  <a:schemeClr val="tx1"/>
                </a:solidFill>
              </a:rPr>
              <a:t>, there was his daughter, coming out to meet him with </a:t>
            </a:r>
            <a:r>
              <a:rPr lang="en-US" sz="3200" b="1" dirty="0" err="1">
                <a:solidFill>
                  <a:schemeClr val="tx1"/>
                </a:solidFill>
              </a:rPr>
              <a:t>timbrels</a:t>
            </a:r>
            <a:r>
              <a:rPr lang="en-US" sz="3200" b="1" dirty="0">
                <a:solidFill>
                  <a:schemeClr val="tx1"/>
                </a:solidFill>
              </a:rPr>
              <a:t> and </a:t>
            </a:r>
            <a:r>
              <a:rPr lang="en-US" sz="3200" b="1" dirty="0" smtClean="0">
                <a:solidFill>
                  <a:schemeClr val="tx1"/>
                </a:solidFill>
              </a:rPr>
              <a:t>dancing . . . </a:t>
            </a:r>
            <a:r>
              <a:rPr lang="en-US" sz="2800" dirty="0" smtClean="0">
                <a:solidFill>
                  <a:schemeClr val="tx1"/>
                </a:solidFill>
              </a:rPr>
              <a:t>– Jg.11:34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488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152400"/>
            <a:ext cx="8229600" cy="15240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1. Religious dancing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2. Victory dancing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3. </a:t>
            </a:r>
            <a:r>
              <a:rPr lang="en-US" sz="3600" dirty="0" smtClean="0">
                <a:solidFill>
                  <a:srgbClr val="FFFF00"/>
                </a:solidFill>
              </a:rPr>
              <a:t>Joyful dancing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pPr marL="284163" indent="-284163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676400"/>
            <a:ext cx="8229600" cy="4724400"/>
          </a:xfrm>
          <a:prstGeom prst="roundRect">
            <a:avLst/>
          </a:prstGeom>
          <a:solidFill>
            <a:srgbClr val="FFFFCC"/>
          </a:solidFill>
          <a:ln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 smtClean="0">
                <a:solidFill>
                  <a:schemeClr val="tx1"/>
                </a:solidFill>
              </a:rPr>
              <a:t>20</a:t>
            </a:r>
            <a:r>
              <a:rPr lang="en-US" sz="3200" b="1" dirty="0" smtClean="0">
                <a:solidFill>
                  <a:schemeClr val="tx1"/>
                </a:solidFill>
              </a:rPr>
              <a:t>Therefore </a:t>
            </a:r>
            <a:r>
              <a:rPr lang="en-US" sz="3200" b="1" dirty="0">
                <a:solidFill>
                  <a:schemeClr val="tx1"/>
                </a:solidFill>
              </a:rPr>
              <a:t>they instructed the children of Benjamin, saying, “Go, lie in wait in the vineyards, 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21</a:t>
            </a:r>
            <a:r>
              <a:rPr lang="en-US" sz="3200" b="1" dirty="0" smtClean="0">
                <a:solidFill>
                  <a:schemeClr val="tx1"/>
                </a:solidFill>
              </a:rPr>
              <a:t>and </a:t>
            </a:r>
            <a:r>
              <a:rPr lang="en-US" sz="3200" b="1" dirty="0">
                <a:solidFill>
                  <a:schemeClr val="tx1"/>
                </a:solidFill>
              </a:rPr>
              <a:t>watch; and just when the daughters of Shiloh come out to perform their dances, then come out from the vineyards, and every man catch a wife for himself from the daughters of Shiloh; then go to the land of </a:t>
            </a:r>
            <a:r>
              <a:rPr lang="en-US" sz="3200" b="1" dirty="0" smtClean="0">
                <a:solidFill>
                  <a:schemeClr val="tx1"/>
                </a:solidFill>
              </a:rPr>
              <a:t>Benjamin </a:t>
            </a:r>
            <a:r>
              <a:rPr lang="en-US" sz="2800" dirty="0" smtClean="0">
                <a:solidFill>
                  <a:schemeClr val="tx1"/>
                </a:solidFill>
              </a:rPr>
              <a:t>– Jg.21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870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152400"/>
            <a:ext cx="8229600" cy="15240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1. Religious dancing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2. Victory dancing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3. </a:t>
            </a:r>
            <a:r>
              <a:rPr lang="en-US" sz="3600" dirty="0" smtClean="0">
                <a:solidFill>
                  <a:srgbClr val="FFFF00"/>
                </a:solidFill>
              </a:rPr>
              <a:t>Joyful dancing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pPr marL="284163" indent="-284163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676400"/>
            <a:ext cx="8229600" cy="4724400"/>
          </a:xfrm>
          <a:prstGeom prst="roundRect">
            <a:avLst/>
          </a:prstGeom>
          <a:solidFill>
            <a:srgbClr val="FFFFCC"/>
          </a:solidFill>
          <a:ln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>
              <a:spcAft>
                <a:spcPts val="0"/>
              </a:spcAft>
            </a:pPr>
            <a:r>
              <a:rPr lang="en-US" sz="34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“But </a:t>
            </a:r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</a:rPr>
              <a:t>to what shall I liken this generation? It is like children sitting in the marketplaces and calling to their companions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34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and </a:t>
            </a:r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</a:rPr>
              <a:t>saying</a:t>
            </a:r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algn="ctr"/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‘</a:t>
            </a:r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</a:rPr>
              <a:t>We played the flute for you,</a:t>
            </a:r>
          </a:p>
          <a:p>
            <a:pPr algn="ctr"/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</a:rPr>
              <a:t>      And you did not dance;</a:t>
            </a:r>
          </a:p>
          <a:p>
            <a:pPr algn="ctr"/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</a:rPr>
              <a:t>    We mourned to you,</a:t>
            </a:r>
          </a:p>
          <a:p>
            <a:pPr algn="ctr"/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</a:rPr>
              <a:t>      And you did not lament</a:t>
            </a:r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.’</a:t>
            </a:r>
            <a:r>
              <a:rPr lang="en-US" sz="2800" dirty="0" smtClean="0">
                <a:solidFill>
                  <a:schemeClr val="tx1"/>
                </a:solidFill>
              </a:rPr>
              <a:t> – Mt.11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934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10" y="152400"/>
            <a:ext cx="8229600" cy="17526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1. Religious dancing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2. Victory dancing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3. Joyful dancing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4. </a:t>
            </a:r>
            <a:r>
              <a:rPr lang="en-US" sz="3600" dirty="0" smtClean="0">
                <a:solidFill>
                  <a:srgbClr val="FFFF00"/>
                </a:solidFill>
              </a:rPr>
              <a:t>Salvation dancing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4191000"/>
          </a:xfrm>
        </p:spPr>
        <p:txBody>
          <a:bodyPr/>
          <a:lstStyle/>
          <a:p>
            <a:pPr marL="284163" indent="-284163"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Lk.15:…24-25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[6, 9, 32]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79634" y="2895600"/>
            <a:ext cx="6553200" cy="2209800"/>
          </a:xfrm>
          <a:prstGeom prst="roundRect">
            <a:avLst/>
          </a:prstGeom>
          <a:solidFill>
            <a:srgbClr val="FFFFCC"/>
          </a:solidFill>
          <a:ln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3200" b="1" dirty="0">
                <a:solidFill>
                  <a:schemeClr val="tx1"/>
                </a:solidFill>
              </a:rPr>
              <a:t>A time to weep,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      And a time to laugh;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    A time to mourn,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      And a time to </a:t>
            </a:r>
            <a:r>
              <a:rPr lang="en-US" sz="3200" b="1" dirty="0" smtClean="0">
                <a:solidFill>
                  <a:schemeClr val="tx1"/>
                </a:solidFill>
              </a:rPr>
              <a:t>dance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– Ec.3:4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381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70810" y="8382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Innocent Dances of Bible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85800" y="1691390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II. Immoral Dances of Bible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4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6443</TotalTime>
  <Words>808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Pixel</vt:lpstr>
      <vt:lpstr>Default Design</vt:lpstr>
      <vt:lpstr>Dancing – Right or Wrong?</vt:lpstr>
      <vt:lpstr>Three types of activities</vt:lpstr>
      <vt:lpstr>Slide 3</vt:lpstr>
      <vt:lpstr>1. Religious dancing</vt:lpstr>
      <vt:lpstr>1. Religious dancing 2. Victory dancing</vt:lpstr>
      <vt:lpstr>1. Religious dancing 2. Victory dancing 3. Joyful dancing</vt:lpstr>
      <vt:lpstr>1. Religious dancing 2. Victory dancing 3. Joyful dancing</vt:lpstr>
      <vt:lpstr>1. Religious dancing 2. Victory dancing 3. Joyful dancing 4. Salvation dancing</vt:lpstr>
      <vt:lpstr>Slide 9</vt:lpstr>
      <vt:lpstr>Children of Israel Ex.32:…19, 25</vt:lpstr>
      <vt:lpstr>Daughter of Herodias Mk.6:…22</vt:lpstr>
      <vt:lpstr>Slide 12</vt:lpstr>
      <vt:lpstr>1. It is Lascivious, Ga.5:19</vt:lpstr>
      <vt:lpstr>1. It is Lascivious, Ga.5:19</vt:lpstr>
      <vt:lpstr>1. It is Lascivious 2. It is revelry, Ga.5:21</vt:lpstr>
      <vt:lpstr>1. It is Lascivious 2. It is revelry 3. It produces bad fruit</vt:lpstr>
      <vt:lpstr>1. It is Lascivious 2. It is revelry 3. It produces bad fruit 4. It corrupts other people</vt:lpstr>
      <vt:lpstr>1. It is Lascivious 2. It is revelry 3. It produces bad fruit 4. It corrupts other people</vt:lpstr>
      <vt:lpstr>1. It is Lascivious 2. It is revelry 3. It produces bad fruit 4. It corrupts other people 5. It Associates with evils</vt:lpstr>
      <vt:lpstr>Slide 20</vt:lpstr>
      <vt:lpstr>1. It is Lascivious 2. It is revelry 3. It produces bad fruit 4. It corrupts other people 5. It Associates with evils 6. It destroys good examples</vt:lpstr>
      <vt:lpstr>Slide 22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656</cp:revision>
  <dcterms:created xsi:type="dcterms:W3CDTF">2011-08-18T15:42:19Z</dcterms:created>
  <dcterms:modified xsi:type="dcterms:W3CDTF">2015-04-22T12:02:27Z</dcterms:modified>
</cp:coreProperties>
</file>