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3"/>
  </p:notesMasterIdLst>
  <p:sldIdLst>
    <p:sldId id="294" r:id="rId3"/>
    <p:sldId id="316" r:id="rId4"/>
    <p:sldId id="304" r:id="rId5"/>
    <p:sldId id="360" r:id="rId6"/>
    <p:sldId id="362" r:id="rId7"/>
    <p:sldId id="361" r:id="rId8"/>
    <p:sldId id="363" r:id="rId9"/>
    <p:sldId id="342" r:id="rId10"/>
    <p:sldId id="359" r:id="rId11"/>
    <p:sldId id="343" r:id="rId12"/>
    <p:sldId id="364" r:id="rId13"/>
    <p:sldId id="365" r:id="rId14"/>
    <p:sldId id="366" r:id="rId15"/>
    <p:sldId id="374" r:id="rId16"/>
    <p:sldId id="369" r:id="rId17"/>
    <p:sldId id="368" r:id="rId18"/>
    <p:sldId id="370" r:id="rId19"/>
    <p:sldId id="371" r:id="rId20"/>
    <p:sldId id="372" r:id="rId21"/>
    <p:sldId id="37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CCFFFF"/>
    <a:srgbClr val="A50021"/>
    <a:srgbClr val="FFFFCC"/>
    <a:srgbClr val="FF0000"/>
    <a:srgbClr val="CCECFF"/>
    <a:srgbClr val="777777"/>
    <a:srgbClr val="FF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9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Dressed To Kill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Exodus 20:26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1143000"/>
            <a:ext cx="8382000" cy="5257800"/>
          </a:xfrm>
        </p:spPr>
        <p:txBody>
          <a:bodyPr/>
          <a:lstStyle/>
          <a:p>
            <a:pPr marL="457200" lvl="1" indent="-457200">
              <a:spcAft>
                <a:spcPts val="600"/>
              </a:spcAft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Bans </a:t>
            </a:r>
            <a:r>
              <a:rPr lang="en-US" sz="3200" b="1" dirty="0" smtClean="0">
                <a:solidFill>
                  <a:schemeClr val="bg1"/>
                </a:solidFill>
              </a:rPr>
              <a:t>looking under priest’s garments</a:t>
            </a:r>
          </a:p>
          <a:p>
            <a:pPr marL="457200" lvl="1" indent="-457200">
              <a:spcAft>
                <a:spcPts val="600"/>
              </a:spcAft>
              <a:buBlip>
                <a:blip r:embed="rId2"/>
              </a:buBlip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Canaanite worship involved sexual perversity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8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1 Timothy 2:9-10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  <a:ea typeface="Times New Roman"/>
              </a:rPr>
              <a:t>Apparel –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 lit., a lowering, letting down; a garment let down.   Intensive</a:t>
            </a:r>
            <a:endParaRPr lang="en-US" sz="3200" b="1" dirty="0">
              <a:solidFill>
                <a:schemeClr val="bg1"/>
              </a:solidFill>
              <a:ea typeface="Times New Roman"/>
            </a:endParaRPr>
          </a:p>
          <a:p>
            <a:pPr marL="4572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Modest 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well-arranged, seemly.  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slit sides to expose thighs</a:t>
            </a:r>
            <a:endParaRPr lang="en-US" sz="3200" b="1" dirty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Shamefastness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shame, modesty, the capacity to feel ashamed if you act wrongly to others; hence, respect for others and their rights</a:t>
            </a:r>
            <a:endParaRPr lang="en-U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18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1 Timothy 2:9-10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165100" lvl="1" indent="-165100">
              <a:spcAft>
                <a:spcPts val="0"/>
              </a:spcAft>
              <a:buNone/>
            </a:pP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Shamefastness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5100" lvl="1" indent="119063" defTabSz="7493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►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contains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element of fear – men 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through fear of what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others 	may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them if they do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 	</a:t>
            </a:r>
            <a:r>
              <a:rPr lang="en-US" sz="3200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Homer</a:t>
            </a:r>
            <a:r>
              <a:rPr 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heroes must not ‘</a:t>
            </a:r>
            <a:r>
              <a:rPr lang="en-US" sz="3200" b="1" dirty="0">
                <a:solidFill>
                  <a:srgbClr val="CCFFFF"/>
                </a:solidFill>
              </a:rPr>
              <a:t>lose</a:t>
            </a:r>
            <a:r>
              <a:rPr 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CCFFFF"/>
                </a:solidFill>
              </a:rPr>
              <a:t>face</a:t>
            </a:r>
            <a:r>
              <a:rPr lang="en-US" sz="3200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JACT</a:t>
            </a: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5100" lvl="1" indent="119063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►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It is modesty that is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fast.</a:t>
            </a:r>
          </a:p>
          <a:p>
            <a:pPr marL="165100" lvl="1" indent="119063" defTabSz="7493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cs typeface="Arial"/>
              </a:rPr>
              <a:t>Bedfast;  steadfast;  ‘fast asleep’</a:t>
            </a:r>
          </a:p>
          <a:p>
            <a:pPr marL="165100" lvl="1" indent="119063" defTabSz="7493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►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Bashfulness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Jer.6:15, </a:t>
            </a:r>
            <a:r>
              <a:rPr lang="en-US" sz="32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be humiliated, 	disgraced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(2 Sm.10:5)  [Ph.3:19]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22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1 Timothy 2:9-10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165100" lvl="1" indent="-165100">
              <a:spcAft>
                <a:spcPts val="600"/>
              </a:spcAft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summary: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shamefastness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. . .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4488" lvl="1" indent="-344488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200" b="1" u="sng" dirty="0" smtClean="0">
                <a:solidFill>
                  <a:srgbClr val="FFFFCC"/>
                </a:solidFill>
              </a:rPr>
              <a:t>Restraint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modesty that keeps one from excess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4488" lvl="1" indent="-344488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b="1" u="sng" dirty="0" smtClean="0">
                <a:solidFill>
                  <a:srgbClr val="FFFFCC"/>
                </a:solidFill>
              </a:rPr>
              <a:t>Fear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keeps one from committing an unworthy act or base deed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1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Spicq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65100" lvl="1" indent="-165100"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83040" y="2728210"/>
            <a:ext cx="696418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Adam and Eve cover themselves</a:t>
            </a:r>
            <a:br>
              <a:rPr lang="en-US" sz="3200" b="1" dirty="0" smtClean="0">
                <a:solidFill>
                  <a:srgbClr val="000066"/>
                </a:solidFill>
              </a:rPr>
            </a:br>
            <a:r>
              <a:rPr lang="en-US" sz="3200" b="1" dirty="0" smtClean="0">
                <a:solidFill>
                  <a:srgbClr val="000066"/>
                </a:solidFill>
              </a:rPr>
              <a:t>out of modesty </a:t>
            </a:r>
            <a:r>
              <a:rPr lang="en-US" dirty="0" smtClean="0">
                <a:solidFill>
                  <a:schemeClr val="tx1"/>
                </a:solidFill>
              </a:rPr>
              <a:t>– Josephus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5167860"/>
            <a:ext cx="3726930" cy="13091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Gn.41:14, 42,</a:t>
            </a:r>
            <a:r>
              <a:rPr lang="en-US" sz="3200" b="1" dirty="0" smtClean="0">
                <a:solidFill>
                  <a:srgbClr val="800000"/>
                </a:solidFill>
              </a:rPr>
              <a:t> two changes . . .</a:t>
            </a:r>
            <a:endParaRPr lang="en-US" sz="3200" b="1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5090" y="5166610"/>
            <a:ext cx="3726930" cy="13091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Isa.6:2,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</a:rPr>
              <a:t>feet / legs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Ezk.1:7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12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1 Timothy 2:9-10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838200"/>
            <a:ext cx="8382000" cy="56388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900" dirty="0" smtClean="0">
                <a:solidFill>
                  <a:srgbClr val="FFFF00"/>
                </a:solidFill>
                <a:ea typeface="Times New Roman"/>
              </a:rPr>
              <a:t>Apparel </a:t>
            </a:r>
            <a:endParaRPr lang="en-US" sz="2900" dirty="0" smtClean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Modest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9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Shamefastness</a:t>
            </a:r>
            <a:r>
              <a:rPr 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29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5425" lvl="1" indent="-225425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Sobriety 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(self-restraint) </a:t>
            </a:r>
          </a:p>
          <a:p>
            <a:pPr marL="688975" lvl="2" indent="-46355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Negative: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shamefast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8975" lvl="2" indent="-46355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Positive: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sobriety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rendering homage or deference to what is superior (fear of God)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Cremer</a:t>
            </a:r>
          </a:p>
          <a:p>
            <a:pPr marL="0" lvl="1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lvl="1" indent="0" defTabSz="465138"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7970" y="5105400"/>
            <a:ext cx="6766810" cy="13716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Sobriety goes with godliness </a:t>
            </a:r>
            <a:r>
              <a:rPr lang="en-US" sz="3200" dirty="0">
                <a:solidFill>
                  <a:schemeClr val="tx1"/>
                </a:solidFill>
              </a:rPr>
              <a:t>(10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– </a:t>
            </a:r>
            <a:r>
              <a:rPr lang="en-US" sz="3200" dirty="0">
                <a:solidFill>
                  <a:schemeClr val="tx1"/>
                </a:solidFill>
              </a:rPr>
              <a:t>a worshipper of </a:t>
            </a:r>
            <a:r>
              <a:rPr lang="en-US" sz="3200" dirty="0" smtClean="0">
                <a:solidFill>
                  <a:schemeClr val="tx1"/>
                </a:solidFill>
              </a:rPr>
              <a:t>God (</a:t>
            </a:r>
            <a:r>
              <a:rPr lang="en-US" sz="3200" dirty="0">
                <a:solidFill>
                  <a:schemeClr val="tx1"/>
                </a:solidFill>
              </a:rPr>
              <a:t>cf</a:t>
            </a:r>
            <a:r>
              <a:rPr lang="en-US" sz="3200">
                <a:solidFill>
                  <a:schemeClr val="tx1"/>
                </a:solidFill>
              </a:rPr>
              <a:t>. </a:t>
            </a:r>
            <a:r>
              <a:rPr lang="en-US" sz="320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376005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88430" y="762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I. God Imposes A Standard Of Conduct Upon Us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8430" y="3048000"/>
            <a:ext cx="81534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IV. People Judge Us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By Our Clothes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87180" y="1524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II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God’s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Standard Does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Not Specify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Every Sin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8430" y="2286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III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. God’s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Standard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Includes Principles Of Modest Dress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1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/>
              <a:t>“Clothes make the man”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  <a:solidFill>
            <a:srgbClr val="CCECFF">
              <a:alpha val="31000"/>
            </a:srgb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25425" indent="-225425"/>
            <a:r>
              <a:rPr lang="en-US" sz="3000" dirty="0" smtClean="0"/>
              <a:t>Widow, Gn.38:14, 19</a:t>
            </a:r>
          </a:p>
          <a:p>
            <a:pPr marL="225425" indent="-225425"/>
            <a:r>
              <a:rPr lang="en-US" sz="3000" dirty="0"/>
              <a:t>Respect for God, Ex.3:5.</a:t>
            </a:r>
          </a:p>
          <a:p>
            <a:pPr marL="225425" indent="-225425"/>
            <a:r>
              <a:rPr lang="en-US" sz="3000" dirty="0" smtClean="0"/>
              <a:t>A </a:t>
            </a:r>
            <a:r>
              <a:rPr lang="en-US" sz="3000" dirty="0"/>
              <a:t>mourner, 2 </a:t>
            </a:r>
            <a:r>
              <a:rPr lang="en-US" sz="3000" dirty="0" smtClean="0"/>
              <a:t>Sm.3: 31</a:t>
            </a:r>
            <a:r>
              <a:rPr lang="en-US" sz="3000" dirty="0"/>
              <a:t>; </a:t>
            </a:r>
            <a:r>
              <a:rPr lang="en-US" sz="3000" dirty="0" smtClean="0"/>
              <a:t>Jon.3:5-7</a:t>
            </a:r>
            <a:endParaRPr lang="en-US" sz="3000" dirty="0"/>
          </a:p>
          <a:p>
            <a:pPr marL="225425" indent="-225425"/>
            <a:r>
              <a:rPr lang="en-US" sz="3000" dirty="0" smtClean="0"/>
              <a:t>A </a:t>
            </a:r>
            <a:r>
              <a:rPr lang="en-US" sz="3000" dirty="0"/>
              <a:t>virgin, 2 Sm.13:18.</a:t>
            </a:r>
          </a:p>
          <a:p>
            <a:pPr marL="225425" indent="-225425"/>
            <a:r>
              <a:rPr lang="en-US" sz="3000" dirty="0" smtClean="0"/>
              <a:t>A </a:t>
            </a:r>
            <a:r>
              <a:rPr lang="en-US" sz="3000" dirty="0"/>
              <a:t>harlot, Pr.7:10.</a:t>
            </a:r>
          </a:p>
          <a:p>
            <a:pPr marL="225425" indent="-225425"/>
            <a:r>
              <a:rPr lang="en-US" sz="3000" dirty="0" smtClean="0"/>
              <a:t>Children </a:t>
            </a:r>
            <a:r>
              <a:rPr lang="en-US" sz="3000" dirty="0"/>
              <a:t>of caring </a:t>
            </a:r>
            <a:r>
              <a:rPr lang="en-US" sz="3000" dirty="0" smtClean="0"/>
              <a:t>mother, </a:t>
            </a:r>
            <a:r>
              <a:rPr lang="en-US" sz="3000" dirty="0"/>
              <a:t>Pr.31:21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  <a:solidFill>
            <a:srgbClr val="CCECFF">
              <a:alpha val="31000"/>
            </a:srgb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225425" indent="-225425"/>
            <a:r>
              <a:rPr lang="en-US" sz="3000" dirty="0" smtClean="0"/>
              <a:t>Prisoner, Jer.52:33</a:t>
            </a:r>
          </a:p>
          <a:p>
            <a:pPr marL="225425" indent="-225425"/>
            <a:r>
              <a:rPr lang="en-US" sz="3000" dirty="0"/>
              <a:t>Where one lives, Mt.11:8</a:t>
            </a:r>
          </a:p>
          <a:p>
            <a:pPr marL="225425" indent="-225425"/>
            <a:r>
              <a:rPr lang="en-US" sz="3000" dirty="0" smtClean="0"/>
              <a:t>Proper fashion,   </a:t>
            </a:r>
            <a:r>
              <a:rPr lang="en-US" sz="3000" dirty="0"/>
              <a:t>Mt.22:11-13</a:t>
            </a:r>
          </a:p>
          <a:p>
            <a:pPr marL="225425" indent="-225425"/>
            <a:r>
              <a:rPr lang="en-US" sz="3000" dirty="0" smtClean="0"/>
              <a:t>False </a:t>
            </a:r>
            <a:r>
              <a:rPr lang="en-US" sz="3000" dirty="0"/>
              <a:t>piety, Mt.23:5</a:t>
            </a:r>
          </a:p>
          <a:p>
            <a:pPr marL="225425" indent="-225425"/>
            <a:r>
              <a:rPr lang="en-US" sz="3000" dirty="0" smtClean="0"/>
              <a:t>Godly</a:t>
            </a:r>
            <a:r>
              <a:rPr lang="en-US" sz="3000" dirty="0"/>
              <a:t>/ ungodly </a:t>
            </a:r>
            <a:r>
              <a:rPr lang="en-US" sz="3000" dirty="0" smtClean="0"/>
              <a:t>char-</a:t>
            </a:r>
            <a:r>
              <a:rPr lang="en-US" sz="3000" dirty="0" err="1" smtClean="0"/>
              <a:t>acter</a:t>
            </a:r>
            <a:r>
              <a:rPr lang="en-US" sz="3000" dirty="0" smtClean="0"/>
              <a:t>, </a:t>
            </a:r>
            <a:r>
              <a:rPr lang="en-US" sz="3000" dirty="0"/>
              <a:t>1 T.2:9-10</a:t>
            </a:r>
          </a:p>
          <a:p>
            <a:pPr marL="225425" indent="-225425"/>
            <a:r>
              <a:rPr lang="en-US" sz="3000" dirty="0" smtClean="0"/>
              <a:t>Rich </a:t>
            </a:r>
            <a:r>
              <a:rPr lang="en-US" sz="3000" dirty="0"/>
              <a:t>or poor, Ja.2:2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59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People judge us by our clothes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Annual best and worst dressed awards</a:t>
            </a:r>
          </a:p>
          <a:p>
            <a:pPr marL="514350" indent="-514350">
              <a:buAutoNum type="arabicPeriod"/>
            </a:pPr>
            <a:r>
              <a:rPr lang="en-US" dirty="0" smtClean="0"/>
              <a:t>Muslim </a:t>
            </a:r>
            <a:r>
              <a:rPr lang="en-US" dirty="0"/>
              <a:t>woman boards plane…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Man enters </a:t>
            </a:r>
            <a:r>
              <a:rPr lang="en-US" dirty="0"/>
              <a:t>store w. hood, </a:t>
            </a:r>
            <a:r>
              <a:rPr lang="en-US" dirty="0" smtClean="0"/>
              <a:t>mask…</a:t>
            </a:r>
          </a:p>
          <a:p>
            <a:pPr marL="514350" indent="-514350">
              <a:buAutoNum type="arabicPeriod"/>
            </a:pPr>
            <a:r>
              <a:rPr lang="en-US" dirty="0" smtClean="0"/>
              <a:t>Car lot: </a:t>
            </a:r>
            <a:r>
              <a:rPr lang="en-US" dirty="0"/>
              <a:t>man in old overalls, beat-up </a:t>
            </a:r>
            <a:r>
              <a:rPr lang="en-US" dirty="0" smtClean="0"/>
              <a:t>truck</a:t>
            </a:r>
          </a:p>
          <a:p>
            <a:pPr marL="514350" indent="-514350">
              <a:buAutoNum type="arabicPeriod"/>
            </a:pPr>
            <a:r>
              <a:rPr lang="en-US" dirty="0" smtClean="0"/>
              <a:t>Mercury Sable . . </a:t>
            </a:r>
            <a:r>
              <a:rPr lang="en-US" dirty="0"/>
              <a:t>. Mercedes ML320	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Tamar</a:t>
            </a:r>
            <a:r>
              <a:rPr lang="en-US" dirty="0"/>
              <a:t>, Gn.38; cf. Pr.7:10. 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Offensive Jesus T-shirts</a:t>
            </a:r>
          </a:p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Mt.22:11-13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“It’s all a matter of judgment”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1.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often restricts and binds</a:t>
            </a:r>
          </a:p>
          <a:p>
            <a:pPr marL="400050" lvl="1" indent="0">
              <a:buNone/>
            </a:pPr>
            <a:r>
              <a:rPr lang="en-US" sz="3200" dirty="0" smtClean="0"/>
              <a:t>*Elders’ qualifications</a:t>
            </a:r>
          </a:p>
          <a:p>
            <a:pPr marL="400050" lvl="1" indent="0">
              <a:buNone/>
            </a:pPr>
            <a:r>
              <a:rPr lang="en-US" sz="3200" dirty="0" smtClean="0"/>
              <a:t>*Withdrawing</a:t>
            </a:r>
          </a:p>
          <a:p>
            <a:pPr marL="400050" lvl="1" indent="0">
              <a:buNone/>
            </a:pPr>
            <a:r>
              <a:rPr lang="en-US" sz="3200" dirty="0" smtClean="0"/>
              <a:t>*Hb.5:12-1</a:t>
            </a:r>
            <a:r>
              <a:rPr lang="en-US" dirty="0" smtClean="0"/>
              <a:t>4</a:t>
            </a:r>
          </a:p>
          <a:p>
            <a:pPr marL="400050" lvl="1" indent="-400050">
              <a:buNone/>
            </a:pPr>
            <a:r>
              <a:rPr lang="en-US" dirty="0" smtClean="0">
                <a:solidFill>
                  <a:srgbClr val="800000"/>
                </a:solidFill>
              </a:rPr>
              <a:t>2.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Slippery slope.  </a:t>
            </a:r>
            <a:r>
              <a:rPr lang="en-US" sz="3200" dirty="0" smtClean="0"/>
              <a:t>What is forbidden?  Why?</a:t>
            </a:r>
          </a:p>
          <a:p>
            <a:pPr marL="400050" lvl="1" indent="-400050">
              <a:buNone/>
            </a:pPr>
            <a:r>
              <a:rPr lang="en-US" dirty="0" smtClean="0">
                <a:solidFill>
                  <a:srgbClr val="800000"/>
                </a:solidFill>
              </a:rPr>
              <a:t>3. </a:t>
            </a:r>
            <a:r>
              <a:rPr lang="en-US" sz="3200" dirty="0" smtClean="0"/>
              <a:t>Mt.18:6; Ro.14:15</a:t>
            </a:r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1449050" y="4876800"/>
            <a:ext cx="6217170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“My liberty ends where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other man’s nose </a:t>
            </a:r>
            <a:r>
              <a:rPr lang="en-US" sz="3200" b="1" dirty="0">
                <a:solidFill>
                  <a:schemeClr val="bg1"/>
                </a:solidFill>
              </a:rPr>
              <a:t>begins.” </a:t>
            </a:r>
          </a:p>
        </p:txBody>
      </p:sp>
    </p:spTree>
    <p:extLst>
      <p:ext uri="{BB962C8B-B14F-4D97-AF65-F5344CB8AC3E}">
        <p14:creationId xmlns:p14="http://schemas.microsoft.com/office/powerpoint/2010/main" xmlns="" val="207042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“I don’t intentionally</a:t>
            </a:r>
            <a:br>
              <a:rPr lang="en-US" sz="3600" dirty="0" smtClean="0"/>
            </a:br>
            <a:r>
              <a:rPr lang="en-US" sz="3600" dirty="0" smtClean="0"/>
              <a:t>entice people to sin”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Poison is poison, regardless of motive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b="1" dirty="0" smtClean="0"/>
              <a:t>1 Co.9:19-23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b="1" dirty="0" smtClean="0"/>
              <a:t>Gal.2:11-13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28800" y="2667000"/>
            <a:ext cx="54864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Paul:</a:t>
            </a:r>
            <a:r>
              <a:rPr lang="en-US" sz="3200" b="1" dirty="0" smtClean="0">
                <a:solidFill>
                  <a:srgbClr val="FFFF00"/>
                </a:solidFill>
              </a:rPr>
              <a:t> willing to forfeit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rights to save souls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4634460"/>
            <a:ext cx="5486400" cy="1219200"/>
          </a:xfrm>
          <a:prstGeom prst="round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Peter:</a:t>
            </a:r>
            <a:r>
              <a:rPr lang="en-US" sz="3200" b="1" dirty="0" smtClean="0">
                <a:solidFill>
                  <a:srgbClr val="FFFF00"/>
                </a:solidFill>
              </a:rPr>
              <a:t> by example alone carried away Jews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82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88430" y="762000"/>
            <a:ext cx="81534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I. God Imposes A Standard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Of Conduct Upon Us</a:t>
            </a:r>
          </a:p>
        </p:txBody>
      </p:sp>
    </p:spTree>
    <p:extLst>
      <p:ext uri="{BB962C8B-B14F-4D97-AF65-F5344CB8AC3E}">
        <p14:creationId xmlns:p14="http://schemas.microsoft.com/office/powerpoint/2010/main" xmlns="" val="29474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950" y="397240"/>
            <a:ext cx="8230850" cy="6096000"/>
          </a:xfrm>
          <a:prstGeom prst="rect">
            <a:avLst/>
          </a:prstGeom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000066"/>
                </a:solidFill>
              </a:rPr>
              <a:t>“Who is this man walking in the field to meet us?”  The servant said, “It is my master.”  So she took a veil and covered </a:t>
            </a:r>
            <a:r>
              <a:rPr lang="en-US" sz="3200" dirty="0" smtClean="0">
                <a:solidFill>
                  <a:srgbClr val="000066"/>
                </a:solidFill>
              </a:rPr>
              <a:t>herself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– Gn.24:65</a:t>
            </a:r>
          </a:p>
          <a:p>
            <a:pPr marL="225425" indent="-225425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Rebekah’s first response: </a:t>
            </a: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herself</a:t>
            </a:r>
          </a:p>
          <a:p>
            <a:pPr marL="225425" indent="-225425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800000"/>
                </a:solidFill>
              </a:rPr>
              <a:t>Veil: wrapper, shawl, i.e., a piece of clothing that covers the shoulders and upper body of a woman, but in context could also cover the </a:t>
            </a:r>
            <a:r>
              <a:rPr lang="en-US" sz="3200" b="1" dirty="0" smtClean="0">
                <a:solidFill>
                  <a:srgbClr val="800000"/>
                </a:solidFill>
              </a:rPr>
              <a:t>face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Moderns </a:t>
            </a: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uncover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impress…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05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If no standard . . 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goes – jungle!</a:t>
            </a: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believes in some standard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Jer.10:23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2819400"/>
            <a:ext cx="6858000" cy="2057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3200" b="1" dirty="0">
                <a:solidFill>
                  <a:srgbClr val="000066"/>
                </a:solidFill>
              </a:rPr>
              <a:t>    </a:t>
            </a:r>
            <a:r>
              <a:rPr lang="en-US" sz="3200" dirty="0">
                <a:solidFill>
                  <a:srgbClr val="000066"/>
                </a:solidFill>
              </a:rPr>
              <a:t>O LORD, I know the way of man is not in himself;</a:t>
            </a:r>
          </a:p>
          <a:p>
            <a:pPr algn="ctr"/>
            <a:r>
              <a:rPr lang="en-US" sz="3200" dirty="0">
                <a:solidFill>
                  <a:srgbClr val="000066"/>
                </a:solidFill>
              </a:rPr>
              <a:t>    It is not in man who walks to direct his own steps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3795010"/>
            <a:ext cx="2895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0290" y="4280316"/>
            <a:ext cx="243078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15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If no standard . . 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goes – jungle!</a:t>
            </a: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believes in some standard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Jer.10:23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Jn.12:48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3429000"/>
            <a:ext cx="6858000" cy="2514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r>
              <a:rPr lang="en-US" sz="3200" b="1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</a:rPr>
              <a:t>He who rejects Me, and does not receive My words, has that which judges him—the word that I have spoken will judge him in the last day. 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0704727">
            <a:off x="2565331" y="3309673"/>
            <a:ext cx="2538046" cy="139153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22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88430" y="762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I. God Imposes A Standard Of Conduct Upon Us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87180" y="1524000"/>
            <a:ext cx="81534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II. God’s Standard Does Not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Specify Every Sin</a:t>
            </a:r>
          </a:p>
        </p:txBody>
      </p:sp>
    </p:spTree>
    <p:extLst>
      <p:ext uri="{BB962C8B-B14F-4D97-AF65-F5344CB8AC3E}">
        <p14:creationId xmlns:p14="http://schemas.microsoft.com/office/powerpoint/2010/main" xmlns="" val="6928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He expects us to know…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Mt.10:16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wise?  …How harmless?</a:t>
            </a: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Hb.5:12-14</a:t>
            </a:r>
          </a:p>
          <a:p>
            <a:pPr marL="909638" lvl="2" indent="-344488">
              <a:spcAft>
                <a:spcPts val="4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Maturity enlightens careful students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4038600" cy="1981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Ro.14:23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See how close we can get to sin?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3581400"/>
            <a:ext cx="4038600" cy="1981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Ro.14:13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Allowed to harm brothers in Christ?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5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88430" y="762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I. God Imposes A Standard Of Conduct Upon Us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8430" y="2286000"/>
            <a:ext cx="81534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III. God’s Standard Includes Principles Of Modest Dress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87180" y="1524000"/>
            <a:ext cx="8153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II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God’s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Standard Does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Not Specify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Every Sin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Genesis 3:7…10…21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10" y="914400"/>
            <a:ext cx="8382000" cy="5486400"/>
          </a:xfrm>
        </p:spPr>
        <p:txBody>
          <a:bodyPr/>
          <a:lstStyle/>
          <a:p>
            <a:pPr marL="0" lvl="1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21:  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excludes . . . </a:t>
            </a:r>
          </a:p>
          <a:p>
            <a:pPr marL="0" lvl="1" indent="0">
              <a:buNone/>
            </a:pPr>
            <a:r>
              <a:rPr lang="en-US" sz="3200" b="1" dirty="0">
                <a:solidFill>
                  <a:schemeClr val="bg1"/>
                </a:solidFill>
                <a:ea typeface="Times New Roman"/>
              </a:rPr>
              <a:t>	</a:t>
            </a:r>
            <a:r>
              <a:rPr lang="en-US" sz="3200" b="1" baseline="30000" dirty="0" smtClean="0">
                <a:solidFill>
                  <a:srgbClr val="CCFFFF"/>
                </a:solidFill>
                <a:ea typeface="Times New Roman"/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nakedness </a:t>
            </a:r>
          </a:p>
          <a:p>
            <a:pPr marL="0" lvl="1" indent="0">
              <a:buNone/>
            </a:pPr>
            <a:r>
              <a:rPr lang="en-US" sz="3200" b="1" dirty="0">
                <a:solidFill>
                  <a:schemeClr val="bg1"/>
                </a:solidFill>
                <a:ea typeface="Times New Roman"/>
              </a:rPr>
              <a:t>	</a:t>
            </a:r>
            <a:r>
              <a:rPr lang="en-US" sz="3200" b="1" baseline="30000" dirty="0" smtClean="0">
                <a:solidFill>
                  <a:srgbClr val="CCFFFF"/>
                </a:solidFill>
                <a:ea typeface="Times New Roman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ea typeface="Times New Roman"/>
              </a:rPr>
              <a:t>immodest dress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9588" lvl="1" indent="-344488">
              <a:spcAft>
                <a:spcPts val="4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shirt-like (under-) garment, generally w. sleeves, reaching the knees, rarely, the ankles. 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Gn.37:3;  2 Sm.13:18f.;  Ex.28:4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3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dirty="0" smtClean="0"/>
              <a:t>Israelite Tunics Illustrated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9931" y="1143000"/>
            <a:ext cx="6751109" cy="506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7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6459</TotalTime>
  <Words>618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Default Design</vt:lpstr>
      <vt:lpstr>Dressed To Kill</vt:lpstr>
      <vt:lpstr>Slide 2</vt:lpstr>
      <vt:lpstr>If no standard . . .</vt:lpstr>
      <vt:lpstr>If no standard . . .</vt:lpstr>
      <vt:lpstr>Slide 5</vt:lpstr>
      <vt:lpstr>He expects us to know…</vt:lpstr>
      <vt:lpstr>Slide 7</vt:lpstr>
      <vt:lpstr>Genesis 3:7…10…21</vt:lpstr>
      <vt:lpstr>Israelite Tunics Illustrated</vt:lpstr>
      <vt:lpstr>Exodus 20:26</vt:lpstr>
      <vt:lpstr>1 Timothy 2:9-10</vt:lpstr>
      <vt:lpstr>1 Timothy 2:9-10</vt:lpstr>
      <vt:lpstr>1 Timothy 2:9-10</vt:lpstr>
      <vt:lpstr>1 Timothy 2:9-10</vt:lpstr>
      <vt:lpstr>Slide 15</vt:lpstr>
      <vt:lpstr>“Clothes make the man”</vt:lpstr>
      <vt:lpstr>People judge us by our clothes</vt:lpstr>
      <vt:lpstr>“It’s all a matter of judgment”</vt:lpstr>
      <vt:lpstr>“I don’t intentionally entice people to sin”</vt:lpstr>
      <vt:lpstr>Slide 20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689</cp:revision>
  <dcterms:created xsi:type="dcterms:W3CDTF">2011-08-18T15:42:19Z</dcterms:created>
  <dcterms:modified xsi:type="dcterms:W3CDTF">2015-05-04T12:21:16Z</dcterms:modified>
</cp:coreProperties>
</file>