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727" r:id="rId2"/>
  </p:sldMasterIdLst>
  <p:notesMasterIdLst>
    <p:notesMasterId r:id="rId25"/>
  </p:notesMasterIdLst>
  <p:sldIdLst>
    <p:sldId id="326" r:id="rId3"/>
    <p:sldId id="276" r:id="rId4"/>
    <p:sldId id="327" r:id="rId5"/>
    <p:sldId id="328" r:id="rId6"/>
    <p:sldId id="329" r:id="rId7"/>
    <p:sldId id="330" r:id="rId8"/>
    <p:sldId id="331" r:id="rId9"/>
    <p:sldId id="346" r:id="rId10"/>
    <p:sldId id="332" r:id="rId11"/>
    <p:sldId id="333" r:id="rId12"/>
    <p:sldId id="334" r:id="rId13"/>
    <p:sldId id="335" r:id="rId14"/>
    <p:sldId id="336" r:id="rId15"/>
    <p:sldId id="347" r:id="rId16"/>
    <p:sldId id="338" r:id="rId17"/>
    <p:sldId id="339" r:id="rId18"/>
    <p:sldId id="340" r:id="rId19"/>
    <p:sldId id="341" r:id="rId20"/>
    <p:sldId id="342" r:id="rId21"/>
    <p:sldId id="343" r:id="rId22"/>
    <p:sldId id="344" r:id="rId23"/>
    <p:sldId id="345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800000"/>
    <a:srgbClr val="FFFFCC"/>
    <a:srgbClr val="A50021"/>
    <a:srgbClr val="CCFFFF"/>
    <a:srgbClr val="FFFF99"/>
    <a:srgbClr val="B2B2B2"/>
    <a:srgbClr val="CCECFF"/>
    <a:srgbClr val="66CCFF"/>
    <a:srgbClr val="99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69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E70AF-BC8A-4A54-90C0-CD734811C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806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6B5FF-4981-4C8D-B06E-5C6C22D61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83107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EC3B0-AB1F-4899-80FB-4B7F21F36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29638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D9B6A-1167-4F08-8951-C4D898C06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9892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F4BFE-7903-487A-A12E-1A4B81E76F8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0378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A3394-770A-45CE-AB76-4BEFA7E0876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9087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B709-6E41-44D8-956C-28B4FF378F4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14559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AF96C-FDA1-4E9A-8E1E-7B2B657C37D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8501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5D064-D006-4AEA-86AB-CFDA0E900C0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76714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E04C0-49CC-4300-8814-1B89E75A812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004458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4F193-A078-45A7-9093-9F62E1EEABE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15243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F126-461E-49E6-AE94-CDF3DF7BA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38890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ADD9A-2DB4-4EA7-AFC7-6DE485609C0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67167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56808-F84A-429A-8CBC-A15277D2317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52771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FE0E4-D815-4EFF-BBA1-92C4E0C9A81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97702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48A5C-70FA-4CC4-AA42-05EC263E870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6921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6FF35-9743-4AAD-BF8F-230A478A3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513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0127-9779-4FC3-BAE8-00589BFA2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4446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1DFA2-68AD-4200-8B65-E8A5BBCA7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286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8071-A805-4CEB-8321-AB17884FB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936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BA3A4-54F8-401A-9C7E-BF1C461BF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850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F2837-7D79-4800-98FB-0027BC605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7089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5CCD-90A3-46FE-A3AE-045134D40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497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9C55C633-53A6-4291-8E43-612511257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eaLnBrk="1" hangingPunct="1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eaLnBrk="1" hangingPunct="1"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eaLnBrk="1" hangingPunct="1">
              <a:defRPr/>
            </a:pPr>
            <a:fld id="{C0A760F7-B896-49D7-9E95-AD9009F7EAC8}" type="slidenum">
              <a:rPr lang="en-US" altLang="en-US">
                <a:solidFill>
                  <a:srgbClr val="000000"/>
                </a:solidFill>
              </a:rPr>
              <a:pPr eaLnBrk="1" hangingPunct="1"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8152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Skeptics and the Bible agree!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Skeptics criticize Cain; he is fabricated.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>
              <a:spcBef>
                <a:spcPts val="1800"/>
              </a:spcBef>
            </a:pPr>
            <a:r>
              <a:rPr lang="en-US" dirty="0" smtClean="0">
                <a:solidFill>
                  <a:schemeClr val="bg1"/>
                </a:solidFill>
              </a:rPr>
              <a:t>Bible criticizes Cain; he sinned.  Gn.4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355834" y="2286000"/>
            <a:ext cx="6416566" cy="681859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Where did Cain get his wife?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355834" y="3120259"/>
            <a:ext cx="6416566" cy="681859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Carl Sagan:  </a:t>
            </a:r>
            <a:r>
              <a:rPr lang="en-US" sz="3200" b="1" i="1" dirty="0" smtClean="0">
                <a:solidFill>
                  <a:schemeClr val="tx1"/>
                </a:solidFill>
              </a:rPr>
              <a:t>Contact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106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4b-5: a ‘Cain reaction’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34" y="1524000"/>
            <a:ext cx="8229600" cy="4800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Burn, be kindled; burn w. anger. Rage.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Lit., </a:t>
            </a:r>
            <a:r>
              <a:rPr lang="en-US" b="1" i="1" dirty="0" smtClean="0"/>
              <a:t>and it was very hot to Cain</a:t>
            </a:r>
            <a:endParaRPr lang="en-US" b="1" dirty="0" smtClean="0"/>
          </a:p>
          <a:p>
            <a:pPr marL="914400" lvl="1" indent="-514350">
              <a:buAutoNum type="arabicPeriod"/>
            </a:pPr>
            <a:r>
              <a:rPr lang="en-US" sz="3200" b="1" dirty="0" smtClean="0"/>
              <a:t>Cain is angry with God / brother – </a:t>
            </a:r>
            <a:r>
              <a:rPr lang="en-US" sz="3200" b="1" dirty="0" smtClean="0">
                <a:solidFill>
                  <a:srgbClr val="800000"/>
                </a:solidFill>
              </a:rPr>
              <a:t>everyone except himself</a:t>
            </a:r>
          </a:p>
          <a:p>
            <a:pPr marL="914400" lvl="1" indent="-514350">
              <a:buAutoNum type="arabicPeriod"/>
            </a:pPr>
            <a:r>
              <a:rPr lang="en-US" sz="3200" b="1" dirty="0" smtClean="0"/>
              <a:t>Cain envies Abel – ‘chain reaction’ – 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b="1" dirty="0" smtClean="0"/>
              <a:t>Mt.5:22,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000066"/>
                </a:solidFill>
              </a:rPr>
              <a:t>heart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en-US" b="1" dirty="0" smtClean="0">
                <a:solidFill>
                  <a:srgbClr val="000066"/>
                </a:solidFill>
                <a:latin typeface="Arial"/>
                <a:cs typeface="Arial"/>
              </a:rPr>
              <a:t>→ </a:t>
            </a:r>
            <a:r>
              <a:rPr lang="en-US" sz="3000" b="1" dirty="0" smtClean="0">
                <a:solidFill>
                  <a:srgbClr val="000066"/>
                </a:solidFill>
                <a:latin typeface="Arial"/>
                <a:cs typeface="Arial"/>
              </a:rPr>
              <a:t> </a:t>
            </a:r>
            <a:r>
              <a:rPr lang="en-US" b="1" dirty="0" smtClean="0">
                <a:solidFill>
                  <a:srgbClr val="000066"/>
                </a:solidFill>
                <a:latin typeface="Arial"/>
                <a:cs typeface="Arial"/>
              </a:rPr>
              <a:t>anger  </a:t>
            </a:r>
            <a:r>
              <a:rPr lang="en-US" b="1" dirty="0" smtClean="0">
                <a:solidFill>
                  <a:srgbClr val="000066"/>
                </a:solidFill>
                <a:cs typeface="Arial"/>
              </a:rPr>
              <a:t>→ </a:t>
            </a:r>
            <a:r>
              <a:rPr lang="en-US" sz="3000" b="1" dirty="0" smtClean="0">
                <a:solidFill>
                  <a:srgbClr val="000066"/>
                </a:solidFill>
                <a:cs typeface="Arial"/>
              </a:rPr>
              <a:t> </a:t>
            </a:r>
            <a:r>
              <a:rPr lang="en-US" b="1" dirty="0" smtClean="0">
                <a:solidFill>
                  <a:srgbClr val="000066"/>
                </a:solidFill>
                <a:cs typeface="Arial"/>
              </a:rPr>
              <a:t>murder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rgbClr val="000066"/>
                </a:solidFill>
                <a:cs typeface="Arial"/>
              </a:rPr>
              <a:t>First murder illustrates Lord’s point</a:t>
            </a:r>
            <a:endParaRPr lang="en-US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946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4b-5: Cain’s face fell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34" y="1524000"/>
            <a:ext cx="8229600" cy="4800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Downcast </a:t>
            </a:r>
            <a:r>
              <a:rPr lang="en-US" b="1" dirty="0"/>
              <a:t>appearance, formally, sag, i.e., be in a state of a frowning, angry or disconcerted appearance (Ge 4:5, 6); </a:t>
            </a:r>
            <a:r>
              <a:rPr lang="en-US" b="1" dirty="0" smtClean="0"/>
              <a:t>displeasure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“Written all over his face”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74984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6: God pleads with Cain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34" y="1524000"/>
            <a:ext cx="8229600" cy="48006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Loving correction: wasted on Cain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Why are you angry?  Why has your countenance fallen?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God does not compromise to make Cain feel good about himself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00441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7: If you do well…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34" y="1524000"/>
            <a:ext cx="8229600" cy="4800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400" b="1" dirty="0" smtClean="0"/>
              <a:t>Accepted: “lifted up”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b="1" dirty="0"/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b="1" dirty="0"/>
          </a:p>
          <a:p>
            <a:pPr marL="0" indent="0" algn="ctr">
              <a:buNone/>
            </a:pPr>
            <a:r>
              <a:rPr lang="en-US" sz="3600" b="1" dirty="0" smtClean="0">
                <a:latin typeface="+mj-lt"/>
              </a:rPr>
              <a:t>If you do not do well…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400" b="1" dirty="0" smtClean="0">
                <a:solidFill>
                  <a:srgbClr val="800000"/>
                </a:solidFill>
              </a:rPr>
              <a:t>The moment of decision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400" b="1" dirty="0" smtClean="0"/>
              <a:t>Worship in spirit / truth – face-lift 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609600" y="2286000"/>
            <a:ext cx="3810000" cy="1295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We bow in sorrow, anger, etc.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24400" y="2286000"/>
            <a:ext cx="3810000" cy="12954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FF00"/>
                </a:solidFill>
              </a:rPr>
              <a:t>We raise face in joy, good will, etc.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3018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7: If you do well…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34" y="1143000"/>
            <a:ext cx="8229600" cy="5334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Accepted: “lifted up”</a:t>
            </a:r>
            <a:endParaRPr lang="en-US" b="1" dirty="0"/>
          </a:p>
          <a:p>
            <a:pPr marL="0" indent="0" algn="ctr">
              <a:spcBef>
                <a:spcPts val="600"/>
              </a:spcBef>
              <a:buNone/>
            </a:pPr>
            <a:r>
              <a:rPr lang="en-US" sz="3600" b="1" dirty="0" smtClean="0">
                <a:latin typeface="+mj-lt"/>
              </a:rPr>
              <a:t>If you do not do well…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</a:t>
            </a:r>
            <a:r>
              <a:rPr lang="en-US" b="1" dirty="0" smtClean="0"/>
              <a:t> crouches at door (lurking)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 smtClean="0"/>
              <a:t>Zoomorphism</a:t>
            </a:r>
          </a:p>
          <a:p>
            <a:pPr marL="0" indent="0">
              <a:buNone/>
            </a:pPr>
            <a:r>
              <a:rPr lang="en-US" dirty="0" smtClean="0"/>
              <a:t>“For </a:t>
            </a:r>
            <a:r>
              <a:rPr lang="en-US" dirty="0"/>
              <a:t>the law brings wrath, but where there is no law there is no </a:t>
            </a:r>
            <a:r>
              <a:rPr lang="en-US" dirty="0" smtClean="0"/>
              <a:t>transgression” </a:t>
            </a:r>
            <a:r>
              <a:rPr lang="en-US" sz="2800" dirty="0" smtClean="0"/>
              <a:t>–Ro.4:15</a:t>
            </a:r>
            <a:endParaRPr lang="en-US" dirty="0" smtClean="0"/>
          </a:p>
          <a:p>
            <a:pPr marL="0" indent="0">
              <a:spcBef>
                <a:spcPts val="1800"/>
              </a:spcBef>
              <a:buNone/>
            </a:pPr>
            <a:r>
              <a:rPr lang="en-US" dirty="0" smtClean="0"/>
              <a:t>“…sin </a:t>
            </a:r>
            <a:r>
              <a:rPr lang="en-US" dirty="0"/>
              <a:t>is not counted where there is no </a:t>
            </a:r>
            <a:r>
              <a:rPr lang="en-US" dirty="0" smtClean="0"/>
              <a:t>law” </a:t>
            </a:r>
            <a:r>
              <a:rPr lang="en-US" sz="2800" dirty="0" smtClean="0"/>
              <a:t>– Ro.5:12-13</a:t>
            </a:r>
            <a:endParaRPr lang="en-US" b="1" dirty="0"/>
          </a:p>
          <a:p>
            <a:pPr marL="0" indent="0" algn="ctr">
              <a:spcBef>
                <a:spcPts val="600"/>
              </a:spcBef>
              <a:buNone/>
            </a:pPr>
            <a:r>
              <a:rPr lang="en-US" b="1" dirty="0" smtClean="0"/>
              <a:t>Explains Gn.4:5, 8, 9</a:t>
            </a:r>
            <a:endParaRPr lang="en-US" b="1" dirty="0"/>
          </a:p>
        </p:txBody>
      </p:sp>
      <p:sp>
        <p:nvSpPr>
          <p:cNvPr id="6" name="Oval 5"/>
          <p:cNvSpPr/>
          <p:nvPr/>
        </p:nvSpPr>
        <p:spPr>
          <a:xfrm>
            <a:off x="399396" y="4070132"/>
            <a:ext cx="1447800" cy="533400"/>
          </a:xfrm>
          <a:prstGeom prst="ellipse">
            <a:avLst/>
          </a:prstGeom>
          <a:solidFill>
            <a:srgbClr val="FFFF00">
              <a:alpha val="19000"/>
            </a:srgb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971800" y="4070132"/>
            <a:ext cx="3657600" cy="533400"/>
          </a:xfrm>
          <a:prstGeom prst="ellipse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59068" y="4784834"/>
            <a:ext cx="825064" cy="533400"/>
          </a:xfrm>
          <a:prstGeom prst="ellipse">
            <a:avLst/>
          </a:prstGeom>
          <a:noFill/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871136" y="4782204"/>
            <a:ext cx="1447800" cy="533400"/>
          </a:xfrm>
          <a:prstGeom prst="ellipse">
            <a:avLst/>
          </a:prstGeom>
          <a:solidFill>
            <a:srgbClr val="FFFF00">
              <a:alpha val="19000"/>
            </a:srgbClr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ular Callout 3"/>
          <p:cNvSpPr/>
          <p:nvPr/>
        </p:nvSpPr>
        <p:spPr>
          <a:xfrm>
            <a:off x="533400" y="2133600"/>
            <a:ext cx="2895600" cy="2194034"/>
          </a:xfrm>
          <a:prstGeom prst="wedgeRoundRectCallout">
            <a:avLst>
              <a:gd name="adj1" fmla="val 75246"/>
              <a:gd name="adj2" fmla="val 122860"/>
              <a:gd name="adj3" fmla="val 16667"/>
            </a:avLst>
          </a:prstGeom>
          <a:solidFill>
            <a:srgbClr val="000066"/>
          </a:solidFill>
          <a:ln w="6350"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No record ‘when’ these laws came into effect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 flipH="1">
            <a:off x="4953000" y="2133600"/>
            <a:ext cx="2895600" cy="2194034"/>
          </a:xfrm>
          <a:prstGeom prst="wedgeRoundRectCallout">
            <a:avLst>
              <a:gd name="adj1" fmla="val 75246"/>
              <a:gd name="adj2" fmla="val 122860"/>
              <a:gd name="adj3" fmla="val 16667"/>
            </a:avLst>
          </a:prstGeom>
          <a:solidFill>
            <a:srgbClr val="000066"/>
          </a:solidFill>
          <a:ln w="6350">
            <a:solidFill>
              <a:schemeClr val="accent2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FFFF00"/>
                </a:solidFill>
              </a:rPr>
              <a:t>Penalty proves they ‘were’ in effect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52354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4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8: …killed him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34" y="1219200"/>
            <a:ext cx="8229600" cy="5105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Ruthless violence, especially private violence, </a:t>
            </a:r>
            <a:r>
              <a:rPr lang="en-US" b="1" dirty="0" err="1" smtClean="0"/>
              <a:t>Gn</a:t>
            </a:r>
            <a:r>
              <a:rPr lang="en-US" b="1" dirty="0" smtClean="0"/>
              <a:t> 4:8, 14, 23, 25</a:t>
            </a:r>
            <a:endParaRPr lang="en-US" sz="3600" b="1" dirty="0">
              <a:latin typeface="+mj-lt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0066"/>
                </a:solidFill>
                <a:latin typeface="+mj-lt"/>
              </a:rPr>
              <a:t>Cain chose murder; </a:t>
            </a:r>
            <a:r>
              <a:rPr lang="en-US" b="1" dirty="0" smtClean="0">
                <a:latin typeface="+mj-lt"/>
              </a:rPr>
              <a:t>1 Co.10:13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0066"/>
                </a:solidFill>
                <a:latin typeface="+mj-lt"/>
              </a:rPr>
              <a:t>Hoped-for redeemer becomes murderer…his brother the victim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254199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8: Cain’s heart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34" y="1066800"/>
            <a:ext cx="82296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Downward spiral of sin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Frustration and </a:t>
            </a:r>
            <a:r>
              <a:rPr lang="en-US" b="1" dirty="0"/>
              <a:t>wounded pride.  </a:t>
            </a:r>
            <a:endParaRPr lang="en-US" b="1" dirty="0" smtClean="0"/>
          </a:p>
          <a:p>
            <a:pPr marL="514350" indent="-514350">
              <a:buAutoNum type="arabicPeriod"/>
            </a:pPr>
            <a:r>
              <a:rPr lang="en-US" b="1" dirty="0" smtClean="0"/>
              <a:t>Envy </a:t>
            </a:r>
            <a:r>
              <a:rPr lang="en-US" b="1" dirty="0"/>
              <a:t>at brother’s success. </a:t>
            </a:r>
            <a:endParaRPr lang="en-US" b="1" dirty="0" smtClean="0"/>
          </a:p>
          <a:p>
            <a:pPr marL="514350" indent="-514350">
              <a:buAutoNum type="arabicPeriod"/>
            </a:pPr>
            <a:r>
              <a:rPr lang="en-US" b="1" dirty="0" smtClean="0"/>
              <a:t>Anger.   Ep.4:26-27.  </a:t>
            </a:r>
          </a:p>
          <a:p>
            <a:pPr marL="514350" indent="-514350">
              <a:buAutoNum type="arabicPeriod"/>
            </a:pPr>
            <a:r>
              <a:rPr lang="en-US" b="1" dirty="0" smtClean="0"/>
              <a:t>Anger</a:t>
            </a:r>
            <a:r>
              <a:rPr lang="en-US" b="1" dirty="0"/>
              <a:t>, given free rein, frets sullenly over imaginary wrong, rousing hatred &amp; desire for revenge.  </a:t>
            </a:r>
            <a:endParaRPr lang="en-US" b="1" dirty="0" smtClean="0"/>
          </a:p>
          <a:p>
            <a:pPr marL="514350" indent="-514350">
              <a:buAutoNum type="arabicPeriod"/>
            </a:pPr>
            <a:r>
              <a:rPr lang="en-US" b="1" dirty="0" smtClean="0"/>
              <a:t>Vents </a:t>
            </a:r>
            <a:r>
              <a:rPr lang="en-US" b="1" dirty="0"/>
              <a:t>its revenge in violent </a:t>
            </a:r>
            <a:r>
              <a:rPr lang="en-US" b="1" dirty="0" smtClean="0"/>
              <a:t>murder </a:t>
            </a:r>
            <a:br>
              <a:rPr lang="en-US" b="1" dirty="0" smtClean="0"/>
            </a:br>
            <a:r>
              <a:rPr lang="en-US" b="1" dirty="0" smtClean="0"/>
              <a:t>(1 Co.9:27).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12957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9: </a:t>
            </a:r>
            <a:r>
              <a:rPr lang="en-US" sz="3200" b="1" i="1" dirty="0" smtClean="0">
                <a:solidFill>
                  <a:srgbClr val="800000"/>
                </a:solidFill>
              </a:rPr>
              <a:t>I do not know</a:t>
            </a:r>
            <a:r>
              <a:rPr lang="en-US" sz="3200" b="1" dirty="0" smtClean="0">
                <a:solidFill>
                  <a:srgbClr val="800000"/>
                </a:solidFill>
              </a:rPr>
              <a:t> </a:t>
            </a:r>
            <a:r>
              <a:rPr lang="en-US" sz="3200" b="1" dirty="0" smtClean="0">
                <a:solidFill>
                  <a:schemeClr val="tx1"/>
                </a:solidFill>
              </a:rPr>
              <a:t>(lie)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34" y="1219200"/>
            <a:ext cx="82296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i="1" dirty="0" smtClean="0">
                <a:solidFill>
                  <a:srgbClr val="800000"/>
                </a:solidFill>
              </a:rPr>
              <a:t>Am I my brother’s keeper</a:t>
            </a:r>
            <a:r>
              <a:rPr lang="en-US" b="1" dirty="0" smtClean="0">
                <a:solidFill>
                  <a:srgbClr val="800000"/>
                </a:solidFill>
              </a:rPr>
              <a:t>?</a:t>
            </a:r>
            <a:br>
              <a:rPr lang="en-US" b="1" dirty="0" smtClean="0">
                <a:solidFill>
                  <a:srgbClr val="800000"/>
                </a:solidFill>
              </a:rPr>
            </a:br>
            <a:r>
              <a:rPr lang="en-US" b="1" dirty="0" smtClean="0"/>
              <a:t>(stubborn pride, rebellion)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Ignores real question: </a:t>
            </a:r>
            <a:r>
              <a:rPr lang="en-US" b="1" i="1" dirty="0" smtClean="0">
                <a:solidFill>
                  <a:srgbClr val="800000"/>
                </a:solidFill>
              </a:rPr>
              <a:t>brother’s killer</a:t>
            </a:r>
            <a:r>
              <a:rPr lang="en-US" b="1" dirty="0" smtClean="0">
                <a:solidFill>
                  <a:srgbClr val="800000"/>
                </a:solidFill>
              </a:rPr>
              <a:t>?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1" dirty="0" smtClean="0"/>
              <a:t>Abel had not hurt Cain</a:t>
            </a:r>
          </a:p>
          <a:p>
            <a:pPr marL="0" indent="0" algn="ctr">
              <a:buNone/>
            </a:pPr>
            <a:r>
              <a:rPr lang="en-US" sz="3600" b="1" dirty="0" smtClean="0">
                <a:latin typeface="+mj-lt"/>
              </a:rPr>
              <a:t>10: </a:t>
            </a:r>
            <a:r>
              <a:rPr lang="en-US" b="1" i="1" dirty="0" smtClean="0">
                <a:latin typeface="+mj-lt"/>
              </a:rPr>
              <a:t>What have you done?  </a:t>
            </a:r>
            <a:r>
              <a:rPr lang="en-US" b="1" dirty="0" smtClean="0">
                <a:latin typeface="+mj-lt"/>
              </a:rPr>
              <a:t>[3:13]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+mj-lt"/>
              </a:rPr>
              <a:t>Blood crying from ground is worst pollution (Nu.35:29-34)</a:t>
            </a:r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24176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2393732" y="609600"/>
            <a:ext cx="4343400" cy="647700"/>
          </a:xfrm>
          <a:prstGeom prst="roundRect">
            <a:avLst/>
          </a:prstGeom>
          <a:solidFill>
            <a:srgbClr val="CCFFFF"/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i="0" strike="noStrike" cap="none" normalizeH="0" baseline="0" dirty="0" smtClean="0">
                <a:ln>
                  <a:noFill/>
                </a:ln>
                <a:effectLst/>
              </a:rPr>
              <a:t>I. Chapter Digest</a:t>
            </a:r>
          </a:p>
        </p:txBody>
      </p:sp>
      <p:sp>
        <p:nvSpPr>
          <p:cNvPr id="3" name="Rounded Rectangle 2"/>
          <p:cNvSpPr/>
          <p:nvPr/>
        </p:nvSpPr>
        <p:spPr bwMode="auto">
          <a:xfrm>
            <a:off x="2391102" y="1447800"/>
            <a:ext cx="4343400" cy="1295400"/>
          </a:xfrm>
          <a:prstGeom prst="roundRect">
            <a:avLst/>
          </a:prstGeom>
          <a:solidFill>
            <a:srgbClr val="CCFFFF"/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1" i="0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</a:rPr>
              <a:t>II.</a:t>
            </a:r>
            <a:r>
              <a:rPr kumimoji="0" lang="en-US" sz="3600" b="1" i="0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</a:rPr>
              <a:t> Cain’s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</a:rPr>
              <a:t>Dangers</a:t>
            </a:r>
            <a:endParaRPr kumimoji="0" lang="en-US" sz="3200" b="1" i="0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2687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1. Cain and his God, 1-7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34" y="1219200"/>
            <a:ext cx="82296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Hb.11:4, </a:t>
            </a:r>
            <a:r>
              <a:rPr lang="en-US" b="1" i="1" dirty="0" smtClean="0">
                <a:solidFill>
                  <a:schemeClr val="bg1"/>
                </a:solidFill>
              </a:rPr>
              <a:t>by faith…</a:t>
            </a:r>
            <a:endParaRPr lang="en-US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Always implies revelation – Ro.10:17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2743200"/>
            <a:ext cx="8001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Abel offered to God.  </a:t>
            </a:r>
            <a:r>
              <a:rPr lang="en-US" sz="3200" b="1" dirty="0" smtClean="0">
                <a:solidFill>
                  <a:schemeClr val="tx1"/>
                </a:solidFill>
              </a:rPr>
              <a:t>Mt.26:29; Ac.10:33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3733800"/>
            <a:ext cx="8001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More excellent sacrifice... </a:t>
            </a:r>
            <a:r>
              <a:rPr lang="en-US" sz="3200" b="1" dirty="0" smtClean="0">
                <a:solidFill>
                  <a:schemeClr val="tx1"/>
                </a:solidFill>
              </a:rPr>
              <a:t>Gn.4:3-4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9084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2393732" y="609600"/>
            <a:ext cx="4343400" cy="1295400"/>
          </a:xfrm>
          <a:prstGeom prst="roundRect">
            <a:avLst/>
          </a:prstGeom>
          <a:solidFill>
            <a:srgbClr val="CCFFFF"/>
          </a:solid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algn="ctr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087438" algn="l"/>
              </a:tabLst>
            </a:pPr>
            <a:r>
              <a:rPr kumimoji="0" lang="en-US" sz="3600" b="1" i="0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</a:rPr>
              <a:t>I.  Chapter</a:t>
            </a:r>
            <a:br>
              <a:rPr kumimoji="0" lang="en-US" sz="3600" b="1" i="0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</a:rPr>
            </a:br>
            <a:r>
              <a:rPr kumimoji="0" lang="en-US" sz="3600" b="1" i="0" strike="noStrike" cap="none" normalizeH="0" baseline="0" dirty="0" smtClean="0">
                <a:ln>
                  <a:noFill/>
                </a:ln>
                <a:solidFill>
                  <a:srgbClr val="000066"/>
                </a:solidFill>
                <a:effectLst/>
              </a:rPr>
              <a:t>Digest</a:t>
            </a:r>
            <a:endParaRPr kumimoji="0" lang="en-US" sz="3200" b="1" i="0" strike="noStrike" cap="none" normalizeH="0" baseline="0" dirty="0" smtClean="0">
              <a:ln>
                <a:noFill/>
              </a:ln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0087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1. Cain and his God, 1-7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34" y="1219200"/>
            <a:ext cx="82296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Hb.11:4, </a:t>
            </a:r>
            <a:r>
              <a:rPr lang="en-US" b="1" i="1" dirty="0" smtClean="0">
                <a:solidFill>
                  <a:schemeClr val="bg1"/>
                </a:solidFill>
              </a:rPr>
              <a:t>by faith…</a:t>
            </a:r>
            <a:endParaRPr lang="en-US" b="1" dirty="0" smtClean="0">
              <a:solidFill>
                <a:schemeClr val="bg1"/>
              </a:solidFill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Always implies revelation – Ro.10:17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Abel offered – 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rgbClr val="FFFF00"/>
                </a:solidFill>
              </a:rPr>
              <a:t>Firstborn</a:t>
            </a:r>
          </a:p>
          <a:p>
            <a:pPr lvl="1"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rgbClr val="FFFF00"/>
                </a:solidFill>
              </a:rPr>
              <a:t>Fat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 smtClean="0">
                <a:solidFill>
                  <a:srgbClr val="FFFF00"/>
                </a:solidFill>
              </a:rPr>
              <a:t>Faith</a:t>
            </a:r>
            <a:endParaRPr lang="en-US" sz="3200" b="1" dirty="0">
              <a:solidFill>
                <a:srgbClr val="FFFF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33800" y="3276600"/>
            <a:ext cx="4572000" cy="1524000"/>
          </a:xfrm>
          <a:prstGeom prst="rect">
            <a:avLst/>
          </a:prstGeom>
          <a:solidFill>
            <a:srgbClr val="FFFFCC"/>
          </a:solidFill>
          <a:ln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1 Co.11: not enough</a:t>
            </a:r>
            <a:b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to eat and drink; God deserves our best</a:t>
            </a:r>
            <a:endParaRPr lang="en-US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7126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1. Cain and his God, 1-7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34" y="1219200"/>
            <a:ext cx="82296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Hb.11:4, </a:t>
            </a:r>
            <a:r>
              <a:rPr lang="en-US" b="1" i="1" dirty="0" smtClean="0">
                <a:solidFill>
                  <a:schemeClr val="bg1"/>
                </a:solidFill>
              </a:rPr>
              <a:t>by faith…</a:t>
            </a:r>
            <a:endParaRPr lang="en-US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chemeClr val="bg1"/>
                </a:solidFill>
              </a:rPr>
              <a:t>Always implies revelation – Ro.10:17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2743200"/>
            <a:ext cx="8001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Abel offered to God.  </a:t>
            </a:r>
            <a:r>
              <a:rPr lang="en-US" sz="3200" b="1" dirty="0" smtClean="0">
                <a:solidFill>
                  <a:schemeClr val="tx1"/>
                </a:solidFill>
              </a:rPr>
              <a:t>Mt.26:29; Ac.10:33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9600" y="3733800"/>
            <a:ext cx="8001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More excellent sacrifice... </a:t>
            </a:r>
            <a:r>
              <a:rPr lang="en-US" sz="3200" b="1" dirty="0" smtClean="0">
                <a:solidFill>
                  <a:schemeClr val="tx1"/>
                </a:solidFill>
              </a:rPr>
              <a:t>Gn.4:3-4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4724400"/>
            <a:ext cx="8001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Witness…he was righteous.  </a:t>
            </a:r>
            <a:b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200" b="1" dirty="0" smtClean="0">
                <a:solidFill>
                  <a:schemeClr val="tx1"/>
                </a:solidFill>
              </a:rPr>
              <a:t>Gn.4:4; Pr.9:8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822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Jude 11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34" y="1219200"/>
            <a:ext cx="8229600" cy="52578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b="1" dirty="0" smtClean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b="1" dirty="0"/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b="1" dirty="0" smtClean="0"/>
          </a:p>
          <a:p>
            <a:pPr marL="0" indent="0" algn="ctr">
              <a:spcBef>
                <a:spcPts val="1800"/>
              </a:spcBef>
              <a:spcAft>
                <a:spcPts val="0"/>
              </a:spcAft>
              <a:buNone/>
            </a:pPr>
            <a:r>
              <a:rPr lang="en-US" b="1" dirty="0" smtClean="0">
                <a:latin typeface="Century Gothic" panose="020B0502020202020204" pitchFamily="34" charset="0"/>
              </a:rPr>
              <a:t>What is in Jude’s mind?  (4…8…10)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Century Gothic" panose="020B0502020202020204" pitchFamily="34" charset="0"/>
              </a:rPr>
              <a:t>Cain yielded to natural instincts, even in worship, rebelled against God . . 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Century Gothic" panose="020B0502020202020204" pitchFamily="34" charset="0"/>
              </a:rPr>
              <a:t>Hated the godly; murdered brother . . .</a:t>
            </a:r>
          </a:p>
          <a:p>
            <a:pPr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b="1" dirty="0" smtClean="0">
                <a:latin typeface="Century Gothic" panose="020B0502020202020204" pitchFamily="34" charset="0"/>
              </a:rPr>
              <a:t>Ignored his sin; protested punishment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2966" y="1219200"/>
            <a:ext cx="8153400" cy="19812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 Woe to them! For they walked in the way of Cain and abandoned themselves for the sake of gain to Balaam’s error and perished in </a:t>
            </a:r>
            <a:r>
              <a:rPr lang="en-US" sz="3200" b="1" dirty="0" err="1">
                <a:solidFill>
                  <a:schemeClr val="tx1"/>
                </a:solidFill>
              </a:rPr>
              <a:t>Korah’s</a:t>
            </a:r>
            <a:r>
              <a:rPr lang="en-US" sz="3200" b="1" dirty="0">
                <a:solidFill>
                  <a:schemeClr val="tx1"/>
                </a:solidFill>
              </a:rPr>
              <a:t> rebellion</a:t>
            </a:r>
            <a:r>
              <a:rPr lang="en-US" sz="3200" b="1" dirty="0" smtClean="0">
                <a:solidFill>
                  <a:schemeClr val="tx1"/>
                </a:solidFill>
              </a:rPr>
              <a:t>.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934200" y="1673770"/>
            <a:ext cx="1600200" cy="0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87439" y="2162502"/>
            <a:ext cx="1454727" cy="0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57040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1, Cain sounds like “gotten”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3400" b="1" dirty="0" smtClean="0">
                <a:solidFill>
                  <a:schemeClr val="accent2">
                    <a:lumMod val="50000"/>
                  </a:schemeClr>
                </a:solidFill>
              </a:rPr>
              <a:t>Promised seed?  </a:t>
            </a:r>
            <a:r>
              <a:rPr lang="en-US" sz="3400" dirty="0" smtClean="0"/>
              <a:t>[3:15]</a:t>
            </a:r>
          </a:p>
          <a:p>
            <a:pPr marL="0" indent="0" algn="ctr">
              <a:buNone/>
            </a:pPr>
            <a:r>
              <a:rPr lang="en-US" sz="3600" b="1" dirty="0" smtClean="0">
                <a:latin typeface="+mj-lt"/>
              </a:rPr>
              <a:t>2, Abel . . . vanity, vapor, breath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355834" y="2743200"/>
            <a:ext cx="6416566" cy="1062859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6350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First men: farmers </a:t>
            </a:r>
            <a:r>
              <a:rPr lang="en-US" sz="3200" dirty="0" smtClean="0">
                <a:solidFill>
                  <a:schemeClr val="tx1"/>
                </a:solidFill>
              </a:rPr>
              <a:t>(3:23)</a:t>
            </a:r>
            <a:br>
              <a:rPr lang="en-US" sz="3200" dirty="0" smtClean="0">
                <a:solidFill>
                  <a:schemeClr val="tx1"/>
                </a:solidFill>
              </a:rPr>
            </a:b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and shepherds (pastors)</a:t>
            </a:r>
            <a:endParaRPr lang="en-US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355834" y="4042541"/>
            <a:ext cx="6416566" cy="1139059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6350"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Did not live thousands of years as half-human cave-dwellers</a:t>
            </a:r>
            <a:endParaRPr lang="en-US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7398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3-4a, worship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34" y="1524000"/>
            <a:ext cx="8229600" cy="4800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000066"/>
                </a:solidFill>
              </a:rPr>
              <a:t>In process of time…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Implies time, place, </a:t>
            </a:r>
            <a:r>
              <a:rPr lang="en-US" b="1" dirty="0" smtClean="0">
                <a:solidFill>
                  <a:srgbClr val="000066"/>
                </a:solidFill>
              </a:rPr>
              <a:t>details </a:t>
            </a:r>
            <a:r>
              <a:rPr lang="en-US" b="1" dirty="0" smtClean="0"/>
              <a:t>of worship </a:t>
            </a:r>
            <a:r>
              <a:rPr lang="en-US" b="1" u="sng" dirty="0" smtClean="0"/>
              <a:t>already</a:t>
            </a:r>
            <a:r>
              <a:rPr lang="en-US" b="1" dirty="0" smtClean="0"/>
              <a:t> </a:t>
            </a:r>
            <a:r>
              <a:rPr lang="en-US" b="1" u="sng" dirty="0" smtClean="0">
                <a:solidFill>
                  <a:srgbClr val="000066"/>
                </a:solidFill>
              </a:rPr>
              <a:t>revealed</a:t>
            </a:r>
            <a:r>
              <a:rPr lang="en-US" b="1" dirty="0" smtClean="0"/>
              <a:t> to Cain and Abel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638800" y="3352800"/>
            <a:ext cx="2667000" cy="1066800"/>
          </a:xfrm>
          <a:prstGeom prst="rect">
            <a:avLst/>
          </a:prstGeom>
          <a:solidFill>
            <a:schemeClr val="tx1"/>
          </a:solidFill>
          <a:ln w="952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“By faith”</a:t>
            </a:r>
            <a:br>
              <a:rPr lang="en-US" sz="3200" b="1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(Hb.11:4)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793532" y="3352800"/>
            <a:ext cx="4724400" cy="1066800"/>
          </a:xfrm>
          <a:prstGeom prst="homePlate">
            <a:avLst/>
          </a:prstGeom>
          <a:solidFill>
            <a:schemeClr val="tx1"/>
          </a:solidFill>
          <a:ln w="9525"/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Faith requires Word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(Ro.10:17)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4562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3-4a, worship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34" y="1524000"/>
            <a:ext cx="8229600" cy="4800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Implies time, place, details of worship already revealed to Cain and Abel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b="1" dirty="0"/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b="1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b="1" dirty="0" smtClean="0"/>
              <a:t>Cain </a:t>
            </a:r>
            <a:r>
              <a:rPr lang="en-US" b="1" baseline="30000" dirty="0" smtClean="0">
                <a:solidFill>
                  <a:srgbClr val="800000"/>
                </a:solidFill>
              </a:rPr>
              <a:t>1</a:t>
            </a:r>
            <a:r>
              <a:rPr lang="en-US" b="1" dirty="0" smtClean="0"/>
              <a:t>brought </a:t>
            </a:r>
            <a:r>
              <a:rPr lang="en-US" b="1" baseline="30000" dirty="0" smtClean="0">
                <a:solidFill>
                  <a:srgbClr val="800000"/>
                </a:solidFill>
              </a:rPr>
              <a:t>2</a:t>
            </a:r>
            <a:r>
              <a:rPr lang="en-US" b="1" dirty="0" smtClean="0"/>
              <a:t>fruit of ground </a:t>
            </a:r>
            <a:r>
              <a:rPr lang="en-US" b="1" baseline="30000" dirty="0" smtClean="0">
                <a:solidFill>
                  <a:srgbClr val="800000"/>
                </a:solidFill>
              </a:rPr>
              <a:t>3</a:t>
            </a:r>
            <a:r>
              <a:rPr lang="en-US" b="1" dirty="0" smtClean="0"/>
              <a:t>to God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Abel </a:t>
            </a:r>
            <a:r>
              <a:rPr lang="en-US" b="1" baseline="30000" dirty="0" smtClean="0">
                <a:solidFill>
                  <a:srgbClr val="800000"/>
                </a:solidFill>
              </a:rPr>
              <a:t>1</a:t>
            </a:r>
            <a:r>
              <a:rPr lang="en-US" b="1" dirty="0" smtClean="0"/>
              <a:t>brought </a:t>
            </a:r>
            <a:r>
              <a:rPr lang="en-US" b="1" baseline="30000" dirty="0" smtClean="0">
                <a:solidFill>
                  <a:srgbClr val="800000"/>
                </a:solidFill>
              </a:rPr>
              <a:t>2</a:t>
            </a:r>
            <a:r>
              <a:rPr lang="en-US" b="1" dirty="0" smtClean="0"/>
              <a:t>firstborn . . . </a:t>
            </a:r>
            <a:r>
              <a:rPr lang="en-US" b="1" dirty="0"/>
              <a:t>a</a:t>
            </a:r>
            <a:r>
              <a:rPr lang="en-US" b="1" dirty="0" smtClean="0"/>
              <a:t>nd </a:t>
            </a:r>
            <a:r>
              <a:rPr lang="en-US" b="1" baseline="30000" dirty="0" smtClean="0">
                <a:solidFill>
                  <a:srgbClr val="800000"/>
                </a:solidFill>
              </a:rPr>
              <a:t>3</a:t>
            </a:r>
            <a:r>
              <a:rPr lang="en-US" b="1" dirty="0" smtClean="0"/>
              <a:t>fat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38800" y="2774732"/>
            <a:ext cx="2667000" cy="1066800"/>
          </a:xfrm>
          <a:prstGeom prst="rect">
            <a:avLst/>
          </a:prstGeom>
          <a:solidFill>
            <a:schemeClr val="tx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“By faith”</a:t>
            </a:r>
            <a:br>
              <a:rPr lang="en-US" sz="3200" b="1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(Hb.11:4)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793532" y="2774732"/>
            <a:ext cx="4724400" cy="1066800"/>
          </a:xfrm>
          <a:prstGeom prst="homePlate">
            <a:avLst/>
          </a:prstGeom>
          <a:solidFill>
            <a:schemeClr val="tx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Faith requires Word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(Ro.10:17)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6778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3-4a, FAT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34" y="1524000"/>
            <a:ext cx="8229600" cy="4800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Bounty</a:t>
            </a:r>
            <a:r>
              <a:rPr lang="en-US" b="1" dirty="0"/>
              <a:t>, i.e., a figurative extension of fat as a sign of prosperity (Ge </a:t>
            </a:r>
            <a:r>
              <a:rPr lang="en-US" b="1" dirty="0" smtClean="0"/>
              <a:t>45:18).  </a:t>
            </a:r>
            <a:br>
              <a:rPr lang="en-US" b="1" dirty="0" smtClean="0"/>
            </a:br>
            <a:r>
              <a:rPr lang="en-US" sz="2800" dirty="0" smtClean="0"/>
              <a:t>3</a:t>
            </a:r>
            <a:r>
              <a:rPr lang="en-US" sz="2800" dirty="0"/>
              <a:t>.</a:t>
            </a:r>
            <a:r>
              <a:rPr lang="en-US" b="1" dirty="0"/>
              <a:t> the finest, best part </a:t>
            </a:r>
            <a:r>
              <a:rPr lang="en-US" sz="1400" dirty="0"/>
              <a:t> – Swanson et al.</a:t>
            </a:r>
            <a:r>
              <a:rPr lang="en-US" b="1" dirty="0"/>
              <a:t>   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Nu.18:12 –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43302" y="3733800"/>
            <a:ext cx="7239000" cy="20574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“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All the best of the oil, all the 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best</a:t>
            </a:r>
            <a:b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of 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the new wine and the grain, their </a:t>
            </a:r>
            <a:r>
              <a:rPr lang="en-US" sz="3200" b="1" dirty="0" err="1">
                <a:solidFill>
                  <a:schemeClr val="accent2">
                    <a:lumMod val="50000"/>
                  </a:schemeClr>
                </a:solidFill>
              </a:rPr>
              <a:t>firstfruits</a:t>
            </a:r>
            <a:r>
              <a:rPr lang="en-US" sz="3200" b="1" dirty="0">
                <a:solidFill>
                  <a:schemeClr val="accent2">
                    <a:lumMod val="50000"/>
                  </a:schemeClr>
                </a:solidFill>
              </a:rPr>
              <a:t> which they offer to the Lord, I have given them to you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en-US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69932" y="3733800"/>
            <a:ext cx="1066800" cy="609600"/>
          </a:xfrm>
          <a:prstGeom prst="ellipse">
            <a:avLst/>
          </a:prstGeom>
          <a:noFill/>
          <a:ln w="5715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613634" y="3733800"/>
            <a:ext cx="1066800" cy="609600"/>
          </a:xfrm>
          <a:prstGeom prst="ellipse">
            <a:avLst/>
          </a:prstGeom>
          <a:noFill/>
          <a:ln w="5715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4882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3-4a, worship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34" y="1143000"/>
            <a:ext cx="8229600" cy="4800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Implies time, place, details already revealed to Cain and Abel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b="1" dirty="0"/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Summary:  Abel worshipped . . 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in </a:t>
            </a:r>
            <a:r>
              <a:rPr lang="en-US" b="1" dirty="0" smtClean="0">
                <a:solidFill>
                  <a:srgbClr val="000066"/>
                </a:solidFill>
              </a:rPr>
              <a:t>truth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u="sng" dirty="0" smtClean="0"/>
              <a:t>WHAT</a:t>
            </a:r>
            <a:r>
              <a:rPr lang="en-US" dirty="0" smtClean="0"/>
              <a:t> God commanded)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i</a:t>
            </a:r>
            <a:r>
              <a:rPr lang="en-US" b="1" dirty="0" smtClean="0"/>
              <a:t>n </a:t>
            </a:r>
            <a:r>
              <a:rPr lang="en-US" b="1" dirty="0" smtClean="0">
                <a:solidFill>
                  <a:srgbClr val="000066"/>
                </a:solidFill>
              </a:rPr>
              <a:t>spirit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u="sng" dirty="0" smtClean="0"/>
              <a:t>HOW</a:t>
            </a:r>
            <a:r>
              <a:rPr lang="en-US" dirty="0" smtClean="0"/>
              <a:t> God commanded – </a:t>
            </a:r>
            <a:r>
              <a:rPr lang="en-US" b="1" dirty="0" smtClean="0">
                <a:solidFill>
                  <a:srgbClr val="000066"/>
                </a:solidFill>
              </a:rPr>
              <a:t>BEST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38800" y="2209800"/>
            <a:ext cx="2667000" cy="1066800"/>
          </a:xfrm>
          <a:prstGeom prst="rect">
            <a:avLst/>
          </a:prstGeom>
          <a:solidFill>
            <a:schemeClr val="tx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“By faith”</a:t>
            </a:r>
            <a:br>
              <a:rPr lang="en-US" sz="3200" b="1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(Hb.11:4)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793532" y="2209800"/>
            <a:ext cx="4724400" cy="1066800"/>
          </a:xfrm>
          <a:prstGeom prst="homePlate">
            <a:avLst/>
          </a:prstGeom>
          <a:solidFill>
            <a:schemeClr val="tx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Faith requires Word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(Ro.10:17)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413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3-4a, worship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34" y="1143000"/>
            <a:ext cx="8229600" cy="4800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Implies time, place, details already revealed to Cain and Abel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b="1" dirty="0"/>
          </a:p>
          <a:p>
            <a:pPr>
              <a:buFont typeface="Wingdings" panose="05000000000000000000" pitchFamily="2" charset="2"/>
              <a:buChar char="§"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Summary:  Abel worshipped . . 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in </a:t>
            </a:r>
            <a:r>
              <a:rPr lang="en-US" b="1" dirty="0" smtClean="0">
                <a:solidFill>
                  <a:srgbClr val="000066"/>
                </a:solidFill>
              </a:rPr>
              <a:t>truth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u="sng" dirty="0" smtClean="0"/>
              <a:t>WHAT</a:t>
            </a:r>
            <a:r>
              <a:rPr lang="en-US" dirty="0" smtClean="0"/>
              <a:t> God commanded)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/>
              <a:t>i</a:t>
            </a:r>
            <a:r>
              <a:rPr lang="en-US" b="1" dirty="0" smtClean="0"/>
              <a:t>n </a:t>
            </a:r>
            <a:r>
              <a:rPr lang="en-US" b="1" dirty="0" smtClean="0">
                <a:solidFill>
                  <a:srgbClr val="000066"/>
                </a:solidFill>
              </a:rPr>
              <a:t>spirit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u="sng" dirty="0" smtClean="0"/>
              <a:t>HOW</a:t>
            </a:r>
            <a:r>
              <a:rPr lang="en-US" dirty="0" smtClean="0"/>
              <a:t> God commanded – </a:t>
            </a:r>
            <a:r>
              <a:rPr lang="en-US" b="1" dirty="0" smtClean="0">
                <a:solidFill>
                  <a:srgbClr val="000066"/>
                </a:solidFill>
              </a:rPr>
              <a:t>BEST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38800" y="2209800"/>
            <a:ext cx="2667000" cy="1066800"/>
          </a:xfrm>
          <a:prstGeom prst="rect">
            <a:avLst/>
          </a:prstGeom>
          <a:solidFill>
            <a:schemeClr val="tx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“By faith”</a:t>
            </a:r>
            <a:br>
              <a:rPr lang="en-US" sz="3200" b="1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(Hb.11:4)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793532" y="2209800"/>
            <a:ext cx="4724400" cy="1066800"/>
          </a:xfrm>
          <a:prstGeom prst="homePlate">
            <a:avLst/>
          </a:prstGeom>
          <a:solidFill>
            <a:schemeClr val="tx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Faith requires Word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(Ro.10:17)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3048000" y="1600200"/>
            <a:ext cx="5257800" cy="1676400"/>
          </a:xfrm>
          <a:prstGeom prst="wedgeEllipseCallout">
            <a:avLst>
              <a:gd name="adj1" fmla="val -67010"/>
              <a:gd name="adj2" fmla="val 100247"/>
            </a:avLst>
          </a:prstGeom>
          <a:ln w="6350">
            <a:solidFill>
              <a:srgbClr val="80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000066"/>
                </a:solidFill>
              </a:rPr>
              <a:t>Not </a:t>
            </a:r>
            <a:br>
              <a:rPr lang="en-US" sz="3200" b="1" dirty="0" smtClean="0">
                <a:solidFill>
                  <a:srgbClr val="000066"/>
                </a:solidFill>
              </a:rPr>
            </a:br>
            <a:r>
              <a:rPr lang="en-US" sz="3200" b="1" dirty="0" smtClean="0">
                <a:solidFill>
                  <a:srgbClr val="000066"/>
                </a:solidFill>
              </a:rPr>
              <a:t>“act naturally”</a:t>
            </a:r>
            <a:endParaRPr lang="en-US" sz="3200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413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4b, God ‘</a:t>
            </a:r>
            <a:r>
              <a:rPr lang="en-US" sz="3600" b="1" dirty="0" smtClean="0">
                <a:solidFill>
                  <a:srgbClr val="800000"/>
                </a:solidFill>
              </a:rPr>
              <a:t>respected</a:t>
            </a:r>
            <a:r>
              <a:rPr lang="en-US" sz="3600" b="1" dirty="0" smtClean="0">
                <a:solidFill>
                  <a:schemeClr val="tx1"/>
                </a:solidFill>
              </a:rPr>
              <a:t>’ Abel</a:t>
            </a:r>
            <a:br>
              <a:rPr lang="en-US" sz="3600" b="1" dirty="0" smtClean="0">
                <a:solidFill>
                  <a:schemeClr val="tx1"/>
                </a:solidFill>
              </a:rPr>
            </a:br>
            <a:r>
              <a:rPr lang="en-US" sz="3600" b="1" dirty="0" smtClean="0">
                <a:solidFill>
                  <a:schemeClr val="tx1"/>
                </a:solidFill>
              </a:rPr>
              <a:t>and his offering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34" y="1524000"/>
            <a:ext cx="8229600" cy="48006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Def.: gaze, regard with favor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b="1" dirty="0" smtClean="0"/>
              <a:t>God “paid attention to” Abel’s offering</a:t>
            </a:r>
          </a:p>
          <a:p>
            <a:pPr marL="0" indent="0" algn="ctr">
              <a:spcBef>
                <a:spcPts val="1800"/>
              </a:spcBef>
              <a:spcAft>
                <a:spcPts val="1800"/>
              </a:spcAft>
              <a:buNone/>
            </a:pPr>
            <a:r>
              <a:rPr lang="en-US" sz="3600" b="1" dirty="0" smtClean="0">
                <a:latin typeface="+mj-lt"/>
              </a:rPr>
              <a:t>5, ‘did </a:t>
            </a:r>
            <a:r>
              <a:rPr lang="en-US" sz="3600" b="1" dirty="0" smtClean="0">
                <a:solidFill>
                  <a:srgbClr val="800000"/>
                </a:solidFill>
                <a:latin typeface="+mj-lt"/>
              </a:rPr>
              <a:t>not respect</a:t>
            </a:r>
            <a:r>
              <a:rPr lang="en-US" sz="3600" b="1" dirty="0" smtClean="0">
                <a:latin typeface="+mj-lt"/>
              </a:rPr>
              <a:t>’ Cain, his offering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b="1" dirty="0" smtClean="0"/>
              <a:t>Nu.16:15 – 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457200" y="4343400"/>
            <a:ext cx="82296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“And </a:t>
            </a:r>
            <a:r>
              <a:rPr lang="en-US" sz="3200" b="1" dirty="0">
                <a:solidFill>
                  <a:schemeClr val="tx1"/>
                </a:solidFill>
              </a:rPr>
              <a:t>Moses was very angry and said to the LORD, “Do not respect their offering. I have not taken one donkey from them, and I have not harmed one of them</a:t>
            </a:r>
            <a:r>
              <a:rPr lang="en-US" sz="3200" b="1" dirty="0" smtClean="0">
                <a:solidFill>
                  <a:schemeClr val="tx1"/>
                </a:solidFill>
              </a:rPr>
              <a:t>.”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787868" y="4908332"/>
            <a:ext cx="2971800" cy="510145"/>
          </a:xfrm>
          <a:prstGeom prst="rect">
            <a:avLst/>
          </a:prstGeom>
          <a:noFill/>
          <a:ln w="38100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4489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8738</TotalTime>
  <Words>862</Words>
  <Application>Microsoft Office PowerPoint</Application>
  <PresentationFormat>On-screen Show (4:3)</PresentationFormat>
  <Paragraphs>163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Pixel</vt:lpstr>
      <vt:lpstr>Default Design</vt:lpstr>
      <vt:lpstr>Skeptics and the Bible agree!</vt:lpstr>
      <vt:lpstr>Slide 2</vt:lpstr>
      <vt:lpstr>1, Cain sounds like “gotten”</vt:lpstr>
      <vt:lpstr>3-4a, worship</vt:lpstr>
      <vt:lpstr>3-4a, worship</vt:lpstr>
      <vt:lpstr>3-4a, FAT</vt:lpstr>
      <vt:lpstr>3-4a, worship</vt:lpstr>
      <vt:lpstr>3-4a, worship</vt:lpstr>
      <vt:lpstr>4b, God ‘respected’ Abel and his offering</vt:lpstr>
      <vt:lpstr>4b-5: a ‘Cain reaction’</vt:lpstr>
      <vt:lpstr>4b-5: Cain’s face fell</vt:lpstr>
      <vt:lpstr>6: God pleads with Cain</vt:lpstr>
      <vt:lpstr>7: If you do well…</vt:lpstr>
      <vt:lpstr>7: If you do well…</vt:lpstr>
      <vt:lpstr>8: …killed him</vt:lpstr>
      <vt:lpstr>8: Cain’s heart</vt:lpstr>
      <vt:lpstr>9: I do not know (lie)</vt:lpstr>
      <vt:lpstr>Slide 18</vt:lpstr>
      <vt:lpstr>1. Cain and his God, 1-7</vt:lpstr>
      <vt:lpstr>1. Cain and his God, 1-7</vt:lpstr>
      <vt:lpstr>1. Cain and his God, 1-7</vt:lpstr>
      <vt:lpstr>Jude 11</vt:lpstr>
    </vt:vector>
  </TitlesOfParts>
  <Company>Duggin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Johnson</cp:lastModifiedBy>
  <cp:revision>987</cp:revision>
  <dcterms:created xsi:type="dcterms:W3CDTF">2011-08-18T15:42:19Z</dcterms:created>
  <dcterms:modified xsi:type="dcterms:W3CDTF">2015-05-11T03:27:17Z</dcterms:modified>
</cp:coreProperties>
</file>