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7" r:id="rId2"/>
  </p:sldMasterIdLst>
  <p:notesMasterIdLst>
    <p:notesMasterId r:id="rId30"/>
  </p:notesMasterIdLst>
  <p:sldIdLst>
    <p:sldId id="289" r:id="rId3"/>
    <p:sldId id="326" r:id="rId4"/>
    <p:sldId id="276" r:id="rId5"/>
    <p:sldId id="327" r:id="rId6"/>
    <p:sldId id="328" r:id="rId7"/>
    <p:sldId id="347" r:id="rId8"/>
    <p:sldId id="348" r:id="rId9"/>
    <p:sldId id="329" r:id="rId10"/>
    <p:sldId id="330" r:id="rId11"/>
    <p:sldId id="331" r:id="rId12"/>
    <p:sldId id="332" r:id="rId13"/>
    <p:sldId id="333" r:id="rId14"/>
    <p:sldId id="341" r:id="rId15"/>
    <p:sldId id="344" r:id="rId16"/>
    <p:sldId id="349" r:id="rId17"/>
    <p:sldId id="350" r:id="rId18"/>
    <p:sldId id="351" r:id="rId19"/>
    <p:sldId id="352" r:id="rId20"/>
    <p:sldId id="353" r:id="rId21"/>
    <p:sldId id="354" r:id="rId22"/>
    <p:sldId id="356" r:id="rId23"/>
    <p:sldId id="357" r:id="rId24"/>
    <p:sldId id="358" r:id="rId25"/>
    <p:sldId id="361" r:id="rId26"/>
    <p:sldId id="359" r:id="rId27"/>
    <p:sldId id="360" r:id="rId28"/>
    <p:sldId id="345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800000"/>
    <a:srgbClr val="B2B2B2"/>
    <a:srgbClr val="777777"/>
    <a:srgbClr val="CCFFFF"/>
    <a:srgbClr val="FFFFCC"/>
    <a:srgbClr val="A50021"/>
    <a:srgbClr val="CCECFF"/>
    <a:srgbClr val="66CCFF"/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89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F4BFE-7903-487A-A12E-1A4B81E76F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0378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A3394-770A-45CE-AB76-4BEFA7E087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087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B709-6E41-44D8-956C-28B4FF378F4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4559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F96C-FDA1-4E9A-8E1E-7B2B657C37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501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5D064-D006-4AEA-86AB-CFDA0E900C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7671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E04C0-49CC-4300-8814-1B89E75A812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0445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F193-A078-45A7-9093-9F62E1EEAB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524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889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ADD9A-2DB4-4EA7-AFC7-6DE485609C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7167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6808-F84A-429A-8CBC-A15277D231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52771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FE0E4-D815-4EFF-BBA1-92C4E0C9A8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97702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48A5C-70FA-4CC4-AA42-05EC263E8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692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C0A760F7-B896-49D7-9E95-AD9009F7EAC8}" type="slidenum">
              <a:rPr lang="en-US" alt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815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19400" y="1828800"/>
            <a:ext cx="6172200" cy="2209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Cain’s Critics (II)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Genesis 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109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15: God becomes Cain’s protector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524000"/>
            <a:ext cx="82296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“Common grace” – Mt.5:45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Vengeance…sevenfold  (2 Sm.21:8)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Cain will live under God’s protection, but without His salvation</a:t>
            </a: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02413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16, Cain does what Jonah could not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371600"/>
            <a:ext cx="8229600" cy="48006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 smtClean="0"/>
              <a:t>Nod: a country (wandering)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Why no capital punishment?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600" b="1" dirty="0" smtClean="0"/>
          </a:p>
          <a:p>
            <a:pPr marL="0" indent="0">
              <a:buNone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66800" y="2667000"/>
            <a:ext cx="7010400" cy="838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Make him object lesson in misery?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3657600"/>
            <a:ext cx="7010400" cy="838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Longsuffering: </a:t>
            </a:r>
            <a:r>
              <a:rPr lang="en-US" sz="3200" b="1" dirty="0" smtClean="0">
                <a:solidFill>
                  <a:schemeClr val="tx1"/>
                </a:solidFill>
              </a:rPr>
              <a:t>1 Pt.3:20; 2 Pt.3:9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4648200"/>
            <a:ext cx="7010400" cy="838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Led to greatest capital punishment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489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17-24: Cain’s descendants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524000"/>
            <a:ext cx="82296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latin typeface="+mj-lt"/>
              </a:rPr>
              <a:t>25-26, do not assume no other children were born to Eve</a:t>
            </a:r>
          </a:p>
          <a:p>
            <a:pPr marL="520700" indent="-520700">
              <a:spcAft>
                <a:spcPts val="300"/>
              </a:spcAft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1.  </a:t>
            </a:r>
            <a:r>
              <a:rPr lang="en-US" b="1" dirty="0" smtClean="0">
                <a:latin typeface="+mj-lt"/>
              </a:rPr>
              <a:t>Seth was ‘appointed’ to take Abel’s place</a:t>
            </a:r>
          </a:p>
          <a:p>
            <a:pPr marL="520700" indent="-520700"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2.  </a:t>
            </a:r>
            <a:r>
              <a:rPr lang="en-US" b="1" dirty="0" smtClean="0">
                <a:latin typeface="+mj-lt"/>
              </a:rPr>
              <a:t>His seed would form righteous counterpart to unholy seed of Cain</a:t>
            </a:r>
          </a:p>
          <a:p>
            <a:pPr marL="568325" indent="-568325">
              <a:buFont typeface="Wingdings" panose="05000000000000000000" pitchFamily="2" charset="2"/>
              <a:buChar char="§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39946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2393732" y="609600"/>
            <a:ext cx="4343400" cy="647700"/>
          </a:xfrm>
          <a:prstGeom prst="roundRect">
            <a:avLst/>
          </a:prstGeom>
          <a:solidFill>
            <a:srgbClr val="CCFFFF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 smtClean="0">
                <a:ln>
                  <a:noFill/>
                </a:ln>
                <a:effectLst/>
              </a:rPr>
              <a:t>I. Chapter Digest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2391102" y="1447800"/>
            <a:ext cx="4343400" cy="1295400"/>
          </a:xfrm>
          <a:prstGeom prst="roundRect">
            <a:avLst/>
          </a:prstGeom>
          <a:solidFill>
            <a:srgbClr val="CCFFFF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II.</a:t>
            </a:r>
            <a:r>
              <a:rPr kumimoji="0" lang="en-US" sz="3600" b="1" i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 Cain’s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Dangers</a:t>
            </a:r>
            <a:endParaRPr kumimoji="0" lang="en-US" sz="3200" b="1" i="0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68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1. Cain and his God, 1-7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219200"/>
            <a:ext cx="822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Hb.11:4, </a:t>
            </a:r>
            <a:r>
              <a:rPr lang="en-US" b="1" i="1" dirty="0" smtClean="0">
                <a:solidFill>
                  <a:schemeClr val="bg1"/>
                </a:solidFill>
              </a:rPr>
              <a:t>by faith…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Always implies revelation – Ro.10:17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743200"/>
            <a:ext cx="8001000" cy="914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Abel offered to God.  </a:t>
            </a:r>
            <a:r>
              <a:rPr lang="en-US" sz="3200" b="1" dirty="0" smtClean="0">
                <a:solidFill>
                  <a:schemeClr val="tx1"/>
                </a:solidFill>
              </a:rPr>
              <a:t>Mt.26:30; Ac.10:33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733800"/>
            <a:ext cx="8001000" cy="914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More excellent sacrifice... Gn.4:3-4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4724400"/>
            <a:ext cx="8001000" cy="914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Witness…he was righteous.  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Gn.4:4; Pr.9:8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822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2. Cain and </a:t>
            </a:r>
            <a:r>
              <a:rPr lang="en-US" sz="3600" b="1" smtClean="0">
                <a:solidFill>
                  <a:schemeClr val="bg1"/>
                </a:solidFill>
              </a:rPr>
              <a:t>his brother, 8-9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219200"/>
            <a:ext cx="822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Fratricide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Gn.4:2, 8-11: “brother”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1 Jn.3:11-12</a:t>
            </a:r>
            <a:endParaRPr lang="en-US" sz="36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99"/>
                </a:solidFill>
              </a:rPr>
              <a:t>Message from the </a:t>
            </a:r>
            <a:r>
              <a:rPr lang="en-US" b="1" i="1" u="sng" dirty="0" smtClean="0">
                <a:solidFill>
                  <a:srgbClr val="FFFF99"/>
                </a:solidFill>
              </a:rPr>
              <a:t>beginning</a:t>
            </a:r>
            <a:r>
              <a:rPr lang="en-US" b="1" dirty="0" smtClean="0">
                <a:solidFill>
                  <a:srgbClr val="FFFF99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(2:7) – we learned to </a:t>
            </a:r>
            <a:r>
              <a:rPr lang="en-US" b="1" i="1" dirty="0" smtClean="0">
                <a:solidFill>
                  <a:srgbClr val="FFFF99"/>
                </a:solidFill>
              </a:rPr>
              <a:t>love one another</a:t>
            </a:r>
            <a:endParaRPr lang="en-US" b="1" i="1" dirty="0">
              <a:solidFill>
                <a:srgbClr val="FFFF99"/>
              </a:solidFill>
            </a:endParaRP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Love is no afterthought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99"/>
                </a:solidFill>
              </a:rPr>
              <a:t>Not as Cain</a:t>
            </a:r>
            <a:r>
              <a:rPr lang="en-US" b="1" dirty="0" smtClean="0">
                <a:solidFill>
                  <a:srgbClr val="FFFF99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– unapproved example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99"/>
                </a:solidFill>
              </a:rPr>
              <a:t>Of the wicked one…murdered brother</a:t>
            </a:r>
            <a:r>
              <a:rPr lang="en-US" b="1" dirty="0" smtClean="0">
                <a:solidFill>
                  <a:srgbClr val="FFFF99"/>
                </a:solidFill>
              </a:rPr>
              <a:t> </a:t>
            </a:r>
            <a:endParaRPr lang="en-US" b="1" i="1" dirty="0" smtClean="0">
              <a:solidFill>
                <a:srgbClr val="FFFF99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rgbClr val="FFFF99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136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2. Cain and </a:t>
            </a:r>
            <a:r>
              <a:rPr lang="en-US" sz="3600" b="1" smtClean="0">
                <a:solidFill>
                  <a:schemeClr val="bg1"/>
                </a:solidFill>
              </a:rPr>
              <a:t>his brother, 8-9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143000"/>
            <a:ext cx="82296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FF99"/>
                </a:solidFill>
              </a:rPr>
              <a:t>“Of” the wicked one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Cain, seed of woman, became seed of serpent.  Sin mastered him (1 Jn.5:19)</a:t>
            </a: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99"/>
                </a:solidFill>
              </a:rPr>
              <a:t>Why murder him?  Because his works were evil and his brother’s righteous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Abel was not to blame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Envy 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→ </a:t>
            </a:r>
            <a:r>
              <a:rPr lang="en-US" sz="3200" b="1" dirty="0">
                <a:solidFill>
                  <a:schemeClr val="bg1"/>
                </a:solidFill>
                <a:cs typeface="Arial"/>
              </a:rPr>
              <a:t>Anger </a:t>
            </a:r>
            <a:r>
              <a:rPr lang="en-US" sz="3200" b="1" dirty="0" smtClean="0">
                <a:solidFill>
                  <a:schemeClr val="bg1"/>
                </a:solidFill>
                <a:cs typeface="Arial"/>
              </a:rPr>
              <a:t>→ Hatred → Murder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5800" y="5105400"/>
            <a:ext cx="7756634" cy="685800"/>
          </a:xfrm>
          <a:prstGeom prst="roundRect">
            <a:avLst/>
          </a:prstGeom>
          <a:solidFill>
            <a:srgbClr val="FFFFCC"/>
          </a:solidFill>
          <a:ln w="952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Cain opened door to wild beast . . . 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8430" y="5867400"/>
            <a:ext cx="7756634" cy="685800"/>
          </a:xfrm>
          <a:prstGeom prst="roundRect">
            <a:avLst/>
          </a:prstGeom>
          <a:solidFill>
            <a:srgbClr val="FFFFCC"/>
          </a:solidFill>
          <a:ln w="952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Context:  </a:t>
            </a:r>
            <a:r>
              <a:rPr lang="en-US" sz="3200" b="1" dirty="0" smtClean="0">
                <a:solidFill>
                  <a:srgbClr val="800000"/>
                </a:solidFill>
              </a:rPr>
              <a:t>worship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.  Victim:  </a:t>
            </a:r>
            <a:r>
              <a:rPr lang="en-US" sz="3200" b="1" dirty="0" smtClean="0">
                <a:solidFill>
                  <a:srgbClr val="800000"/>
                </a:solidFill>
              </a:rPr>
              <a:t>brother</a:t>
            </a:r>
            <a:endParaRPr lang="en-US" sz="3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284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2. Cain and </a:t>
            </a:r>
            <a:r>
              <a:rPr lang="en-US" sz="3600" b="1" smtClean="0">
                <a:solidFill>
                  <a:schemeClr val="bg1"/>
                </a:solidFill>
              </a:rPr>
              <a:t>his brother, 8-9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143000"/>
            <a:ext cx="82296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“Of” the wicked one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1 Jn.3:15 – </a:t>
            </a:r>
            <a:r>
              <a:rPr lang="en-US" b="1" i="1" dirty="0" smtClean="0">
                <a:solidFill>
                  <a:srgbClr val="CCFFFF"/>
                </a:solidFill>
              </a:rPr>
              <a:t>hater</a:t>
            </a:r>
            <a:r>
              <a:rPr lang="en-US" b="1" dirty="0" smtClean="0">
                <a:solidFill>
                  <a:schemeClr val="bg1"/>
                </a:solidFill>
              </a:rPr>
              <a:t> = </a:t>
            </a:r>
            <a:r>
              <a:rPr lang="en-US" b="1" dirty="0" smtClean="0">
                <a:solidFill>
                  <a:srgbClr val="CCFFFF"/>
                </a:solidFill>
              </a:rPr>
              <a:t>murderer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In category of Cain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Jn.8:44, still on the job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Cain, like </a:t>
            </a:r>
            <a:r>
              <a:rPr lang="en-US" sz="3200" b="1" dirty="0" err="1" smtClean="0">
                <a:solidFill>
                  <a:schemeClr val="bg1"/>
                </a:solidFill>
              </a:rPr>
              <a:t>satan</a:t>
            </a:r>
            <a:r>
              <a:rPr lang="en-US" sz="3200" b="1" dirty="0" smtClean="0">
                <a:solidFill>
                  <a:schemeClr val="bg1"/>
                </a:solidFill>
              </a:rPr>
              <a:t>: liar / murderer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Religion has divided, caused hatred, strife, and murder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781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2. Cain and </a:t>
            </a:r>
            <a:r>
              <a:rPr lang="en-US" sz="3600" b="1" smtClean="0">
                <a:solidFill>
                  <a:schemeClr val="bg1"/>
                </a:solidFill>
              </a:rPr>
              <a:t>his brother, 8-9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143000"/>
            <a:ext cx="82296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“Of” the wicked one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Cain became living “sermon” to warn of sin and temptation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3532" y="2895600"/>
            <a:ext cx="75438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Sin can make sinner pity himself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instead of turning to God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902" y="4191000"/>
            <a:ext cx="75438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First sign of new life: side w. God against ourselves.  </a:t>
            </a:r>
            <a:r>
              <a:rPr lang="en-US" sz="3200" b="1" dirty="0" smtClean="0">
                <a:solidFill>
                  <a:schemeClr val="tx1"/>
                </a:solidFill>
              </a:rPr>
              <a:t>Ps.51:4; Ro.3:4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46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3. Cain and his wife, 17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143000"/>
            <a:ext cx="82296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Skeptics think v.17 disproves Bible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99"/>
                </a:solidFill>
              </a:rPr>
              <a:t>1. </a:t>
            </a:r>
            <a:r>
              <a:rPr lang="en-US" b="1" dirty="0" smtClean="0">
                <a:solidFill>
                  <a:srgbClr val="CCFFFF"/>
                </a:solidFill>
              </a:rPr>
              <a:t>Cain went to Nod and found wife</a:t>
            </a:r>
          </a:p>
          <a:p>
            <a:pPr lvl="1" defTabSz="520700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Opening phrase:  implies already married</a:t>
            </a:r>
          </a:p>
          <a:p>
            <a:pPr lvl="1" defTabSz="5207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“Knew” – conjugal relations (1, 25)</a:t>
            </a:r>
          </a:p>
          <a:p>
            <a:pPr marL="457200" lvl="1" indent="-457200" defTabSz="520700">
              <a:buNone/>
            </a:pPr>
            <a:r>
              <a:rPr lang="en-US" b="1" dirty="0" smtClean="0">
                <a:solidFill>
                  <a:srgbClr val="FFFF99"/>
                </a:solidFill>
              </a:rPr>
              <a:t>2. </a:t>
            </a:r>
            <a:r>
              <a:rPr lang="en-US" sz="3200" b="1" dirty="0" smtClean="0">
                <a:solidFill>
                  <a:srgbClr val="CCFFFF"/>
                </a:solidFill>
              </a:rPr>
              <a:t>Evolutionists agree: all human life originated from same pair</a:t>
            </a:r>
            <a:endParaRPr lang="en-US" sz="3200" b="1" dirty="0">
              <a:solidFill>
                <a:srgbClr val="CCFF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504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Bible teaches free-will of man (Gn.3-4)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>
                <a:solidFill>
                  <a:schemeClr val="bg1"/>
                </a:solidFill>
              </a:rPr>
              <a:t>God does not physically restrain Cain from killing Abel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spcBef>
                <a:spcPts val="2100"/>
              </a:spcBef>
            </a:pPr>
            <a:r>
              <a:rPr lang="en-US" sz="3400" dirty="0" smtClean="0">
                <a:solidFill>
                  <a:schemeClr val="bg1"/>
                </a:solidFill>
              </a:rPr>
              <a:t>Cain’s murder is disastrous detour from God’s plan.   </a:t>
            </a:r>
            <a:r>
              <a:rPr lang="en-US" sz="3400" dirty="0" smtClean="0">
                <a:solidFill>
                  <a:srgbClr val="FFFF00"/>
                </a:solidFill>
              </a:rPr>
              <a:t>Free-will</a:t>
            </a:r>
          </a:p>
          <a:p>
            <a:pPr>
              <a:spcBef>
                <a:spcPts val="2100"/>
              </a:spcBef>
            </a:pPr>
            <a:r>
              <a:rPr lang="en-US" sz="3400" dirty="0" smtClean="0">
                <a:solidFill>
                  <a:schemeClr val="bg1"/>
                </a:solidFill>
              </a:rPr>
              <a:t>Sin is a cancer that grows and destroys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60332" y="2823341"/>
            <a:ext cx="5410200" cy="1139059"/>
          </a:xfrm>
          <a:prstGeom prst="roundRect">
            <a:avLst/>
          </a:prstGeom>
          <a:solidFill>
            <a:srgbClr val="FFFFCC"/>
          </a:solidFill>
          <a:ln w="635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God gives only a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word of warning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106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3. Cain and his wife, 17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143000"/>
            <a:ext cx="82296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Skeptics think v.17 disproves Bible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99"/>
                </a:solidFill>
              </a:rPr>
              <a:t>1. </a:t>
            </a:r>
            <a:r>
              <a:rPr lang="en-US" b="1" dirty="0" smtClean="0">
                <a:solidFill>
                  <a:srgbClr val="CCFFFF"/>
                </a:solidFill>
              </a:rPr>
              <a:t>Cain went to Nod and found wife</a:t>
            </a:r>
          </a:p>
          <a:p>
            <a:pPr lvl="1" defTabSz="520700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Opening phrase:  implies already married</a:t>
            </a:r>
          </a:p>
          <a:p>
            <a:pPr lvl="1" defTabSz="520700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“Knew” – conjugal relations (1, 25)</a:t>
            </a:r>
          </a:p>
          <a:p>
            <a:pPr marL="457200" lvl="1" indent="-457200" defTabSz="520700">
              <a:buNone/>
            </a:pPr>
            <a:r>
              <a:rPr lang="en-US" b="1" dirty="0" smtClean="0">
                <a:solidFill>
                  <a:srgbClr val="FFFF99"/>
                </a:solidFill>
              </a:rPr>
              <a:t>2. </a:t>
            </a:r>
            <a:r>
              <a:rPr lang="en-US" sz="3200" b="1" dirty="0" smtClean="0">
                <a:solidFill>
                  <a:srgbClr val="CCFFFF"/>
                </a:solidFill>
              </a:rPr>
              <a:t>Evolutionists agree: all human life originated from same pair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5105400"/>
            <a:ext cx="25146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Pure ‘gene pool’ (1:31)</a:t>
            </a:r>
            <a:endParaRPr lang="en-US" sz="3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2366" y="5105400"/>
            <a:ext cx="25146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Degenerated (Gn3)</a:t>
            </a:r>
            <a:endParaRPr lang="en-US" sz="3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5105400"/>
            <a:ext cx="25146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Gn.20:12</a:t>
            </a:r>
          </a:p>
          <a:p>
            <a:pPr algn="ctr"/>
            <a:r>
              <a:rPr lang="en-US" sz="3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Lv.18</a:t>
            </a:r>
            <a:endParaRPr lang="en-US" sz="3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712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3. Cain and his wife, 17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143000"/>
            <a:ext cx="82296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Skeptics think v.17 disproves Bible</a:t>
            </a:r>
          </a:p>
          <a:p>
            <a:pPr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b="1" dirty="0" smtClean="0">
                <a:solidFill>
                  <a:srgbClr val="FFFF00"/>
                </a:solidFill>
              </a:rPr>
              <a:t>Evolutionists agree: all human life originated from same pair</a:t>
            </a:r>
          </a:p>
          <a:p>
            <a:pPr marL="850900" lvl="1" indent="-393700">
              <a:spcAft>
                <a:spcPts val="300"/>
              </a:spcAft>
              <a:buBlip>
                <a:blip r:embed="rId2"/>
              </a:buBlip>
            </a:pPr>
            <a:r>
              <a:rPr lang="en-US" sz="3200" b="1" dirty="0" smtClean="0">
                <a:solidFill>
                  <a:srgbClr val="FFFFCC"/>
                </a:solidFill>
              </a:rPr>
              <a:t>Evolution: life from rocks</a:t>
            </a:r>
          </a:p>
          <a:p>
            <a:pPr marL="850900" lvl="1" indent="-393700">
              <a:spcAft>
                <a:spcPts val="300"/>
              </a:spcAft>
              <a:buBlip>
                <a:blip r:embed="rId2"/>
              </a:buBlip>
            </a:pPr>
            <a:r>
              <a:rPr lang="en-US" sz="3200" b="1" dirty="0" smtClean="0">
                <a:solidFill>
                  <a:srgbClr val="FFFFCC"/>
                </a:solidFill>
              </a:rPr>
              <a:t>Evolution: two at same time, place…</a:t>
            </a:r>
          </a:p>
          <a:p>
            <a:pPr marL="450850" indent="-393700">
              <a:buBlip>
                <a:blip r:embed="rId2"/>
              </a:buBlip>
            </a:pPr>
            <a:r>
              <a:rPr lang="en-US" b="1" dirty="0" smtClean="0">
                <a:solidFill>
                  <a:srgbClr val="FFFF00"/>
                </a:solidFill>
              </a:rPr>
              <a:t>Large family, </a:t>
            </a:r>
            <a:r>
              <a:rPr lang="en-US" b="1" dirty="0" smtClean="0">
                <a:solidFill>
                  <a:schemeClr val="bg1"/>
                </a:solidFill>
              </a:rPr>
              <a:t>Gn.1:28 </a:t>
            </a:r>
            <a:r>
              <a:rPr lang="en-US" b="1" dirty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</a:rPr>
              <a:t>5:1-4)</a:t>
            </a: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41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1. Cain and his God, 1-7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2. Cain and his brother, 8-9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3. Cain and his wife, 17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4. Cain and his descendants, 17-24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752600"/>
            <a:ext cx="82296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Adam has two lines: Seth, Cain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One obedient; the other, defiant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Succeeding generations quickly make social “progress” (e.g.: 4:17)</a:t>
            </a:r>
          </a:p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chemeClr val="bg1"/>
                </a:solidFill>
              </a:rPr>
              <a:t>Lamech</a:t>
            </a:r>
            <a:r>
              <a:rPr lang="en-US" b="1" dirty="0" smtClean="0">
                <a:solidFill>
                  <a:schemeClr val="bg1"/>
                </a:solidFill>
              </a:rPr>
              <a:t>: 7</a:t>
            </a:r>
            <a:r>
              <a:rPr lang="en-US" b="1" baseline="30000" dirty="0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 from Adam (Cain’s line)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Enoch: 7</a:t>
            </a:r>
            <a:r>
              <a:rPr lang="en-US" b="1" baseline="30000" dirty="0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 from Adam (Seth’s line)</a:t>
            </a: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769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1. Cain and his God, 1-7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2. Cain and his brother, 8-9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3. Cain and his wife, 17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4. Cain and his descendants, 17-24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752600"/>
            <a:ext cx="8229600" cy="46482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First bigamist; rejected God’s original plan, Gn.2:24</a:t>
            </a: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701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1. Cain and his God, 1-7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2. Cain and his brother, 8-9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3. Cain and his wife, 17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4. Cain and his descendants, 17-24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752600"/>
            <a:ext cx="8229600" cy="46482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B2B2B2"/>
                </a:solidFill>
              </a:rPr>
              <a:t>First bigamist; rejected God’s original plan, Gn.2:24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Names of wives and daughter:</a:t>
            </a: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6234" y="3581400"/>
            <a:ext cx="7651532" cy="762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800000"/>
                </a:solidFill>
              </a:rPr>
              <a:t>Adah: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pleasure, ornament, or beauty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6234" y="4495800"/>
            <a:ext cx="7651532" cy="762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800000"/>
                </a:solidFill>
              </a:rPr>
              <a:t>Zillah: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shade, be or grow dark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6234" y="5410200"/>
            <a:ext cx="7651532" cy="762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800000"/>
                </a:solidFill>
              </a:rPr>
              <a:t>Naamah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rgbClr val="800000"/>
                </a:solidFill>
              </a:rPr>
              <a:t>(daughter)</a:t>
            </a:r>
            <a:r>
              <a:rPr lang="en-US" sz="3200" b="1" dirty="0" smtClean="0">
                <a:solidFill>
                  <a:srgbClr val="800000"/>
                </a:solidFill>
              </a:rPr>
              <a:t>: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loveliness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695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1. Cain and his God, 1-7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2. Cain and his brother, 8-9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3. Cain and his wife, 17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4. Cain and his descendants, 17-24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752600"/>
            <a:ext cx="8229600" cy="46482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B2B2B2"/>
                </a:solidFill>
              </a:rPr>
              <a:t>First bigamist; rejected God’s original plan, Gn.2:24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B2B2B2"/>
                </a:solidFill>
              </a:rPr>
              <a:t>Names of wives and daughter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Sons become inventors</a:t>
            </a: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34966" y="4114800"/>
            <a:ext cx="6660932" cy="645414"/>
          </a:xfrm>
          <a:prstGeom prst="rect">
            <a:avLst/>
          </a:prstGeom>
          <a:solidFill>
            <a:srgbClr val="CCFFFF"/>
          </a:solidFill>
          <a:ln w="952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Jabal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: father of agriculture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4834776"/>
            <a:ext cx="6660932" cy="645414"/>
          </a:xfrm>
          <a:prstGeom prst="rect">
            <a:avLst/>
          </a:prstGeom>
          <a:solidFill>
            <a:srgbClr val="CCFFFF"/>
          </a:solidFill>
          <a:ln w="952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Jubal: father of music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03434" y="5554752"/>
            <a:ext cx="6660932" cy="645414"/>
          </a:xfrm>
          <a:prstGeom prst="rect">
            <a:avLst/>
          </a:prstGeom>
          <a:solidFill>
            <a:srgbClr val="CCFFFF"/>
          </a:solidFill>
          <a:ln w="952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Tubal-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cain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: metal industries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254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1. Cain and his God, 1-7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2. Cain and his brother, 8-9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3. Cain and his wife, 17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4. Cain and his descendants, 17-24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752600"/>
            <a:ext cx="8229600" cy="46482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B2B2B2"/>
                </a:solidFill>
              </a:rPr>
              <a:t>First bigamist; rejected God’s original plan, Gn.2:24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B2B2B2"/>
                </a:solidFill>
              </a:rPr>
              <a:t>Names of wives and daughter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B2B2B2"/>
                </a:solidFill>
              </a:rPr>
              <a:t>Sons become inventors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First rap song (23-24)</a:t>
            </a: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41634" y="4724400"/>
            <a:ext cx="5044966" cy="64541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Boasts of murder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25868" y="5507440"/>
            <a:ext cx="5044966" cy="64541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Power to avenge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57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Progressive devolution: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downhill slide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600200"/>
            <a:ext cx="8229600" cy="4876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 b="1" dirty="0" smtClean="0">
                <a:latin typeface="Century Gothic" panose="020B0502020202020204" pitchFamily="34" charset="0"/>
              </a:rPr>
              <a:t>Second ‘degeneration</a:t>
            </a:r>
            <a:r>
              <a:rPr lang="en-US" sz="3400" b="1" smtClean="0">
                <a:latin typeface="Century Gothic" panose="020B0502020202020204" pitchFamily="34" charset="0"/>
              </a:rPr>
              <a:t>’ deeper </a:t>
            </a:r>
            <a:r>
              <a:rPr lang="en-US" sz="3400" b="1" dirty="0" smtClean="0">
                <a:latin typeface="Century Gothic" panose="020B0502020202020204" pitchFamily="34" charset="0"/>
              </a:rPr>
              <a:t>in sin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 b="1" dirty="0" smtClean="0">
                <a:latin typeface="Century Gothic" panose="020B0502020202020204" pitchFamily="34" charset="0"/>
              </a:rPr>
              <a:t>Advance in science, not in morality, spiritual growth, biblical convictions</a:t>
            </a:r>
          </a:p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3600" b="1" dirty="0" smtClean="0">
                <a:solidFill>
                  <a:srgbClr val="800000"/>
                </a:solidFill>
                <a:latin typeface="Century Gothic" panose="020B0502020202020204" pitchFamily="34" charset="0"/>
              </a:rPr>
              <a:t>Humanism</a:t>
            </a:r>
            <a:endParaRPr lang="en-US" sz="3400" b="1" dirty="0" smtClean="0">
              <a:solidFill>
                <a:srgbClr val="800000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 b="1" dirty="0" err="1" smtClean="0">
                <a:latin typeface="Century Gothic" panose="020B0502020202020204" pitchFamily="34" charset="0"/>
              </a:rPr>
              <a:t>Lamech</a:t>
            </a:r>
            <a:r>
              <a:rPr lang="en-US" sz="3400" b="1" dirty="0" smtClean="0">
                <a:latin typeface="Century Gothic" panose="020B0502020202020204" pitchFamily="34" charset="0"/>
              </a:rPr>
              <a:t> boasts – fades from history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600" b="1" dirty="0" smtClean="0">
              <a:latin typeface="Century Gothic" panose="020B0502020202020204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040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2393732" y="609600"/>
            <a:ext cx="4343400" cy="1295400"/>
          </a:xfrm>
          <a:prstGeom prst="roundRect">
            <a:avLst/>
          </a:prstGeom>
          <a:solidFill>
            <a:srgbClr val="CCFFFF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87438" algn="l"/>
              </a:tabLst>
            </a:pPr>
            <a:r>
              <a:rPr kumimoji="0" lang="en-US" sz="3600" b="1" i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I.  Chapter</a:t>
            </a:r>
            <a:br>
              <a:rPr kumimoji="0" lang="en-US" sz="3600" b="1" i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</a:br>
            <a:r>
              <a:rPr kumimoji="0" lang="en-US" sz="3600" b="1" i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Digest</a:t>
            </a:r>
            <a:endParaRPr kumimoji="0" lang="en-US" sz="3200" b="1" i="0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8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10, </a:t>
            </a:r>
            <a:r>
              <a:rPr lang="en-US" sz="3600" b="1" i="1" dirty="0" smtClean="0">
                <a:solidFill>
                  <a:schemeClr val="tx1"/>
                </a:solidFill>
              </a:rPr>
              <a:t>What have you done?</a:t>
            </a:r>
            <a:endParaRPr lang="en-US" sz="36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How could you?!  </a:t>
            </a:r>
            <a:r>
              <a:rPr lang="en-US" dirty="0" smtClean="0"/>
              <a:t>[3:13]</a:t>
            </a:r>
          </a:p>
          <a:p>
            <a:pPr marL="0" indent="0" algn="ctr">
              <a:buNone/>
            </a:pPr>
            <a:r>
              <a:rPr lang="en-US" sz="3600" b="1" dirty="0" smtClean="0">
                <a:latin typeface="+mj-lt"/>
              </a:rPr>
              <a:t>Appeal to Cain’s conscience</a:t>
            </a:r>
          </a:p>
          <a:p>
            <a:pPr marL="0" indent="0" algn="ctr">
              <a:buNone/>
            </a:pPr>
            <a:endParaRPr lang="en-US" sz="3600" dirty="0">
              <a:latin typeface="+mj-lt"/>
            </a:endParaRPr>
          </a:p>
          <a:p>
            <a:pPr marL="0" indent="0" algn="ctr">
              <a:buNone/>
            </a:pPr>
            <a:endParaRPr lang="en-US" sz="3600" dirty="0" smtClean="0">
              <a:latin typeface="+mj-lt"/>
            </a:endParaRPr>
          </a:p>
          <a:p>
            <a:pPr marL="0" indent="0"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+mj-lt"/>
              </a:rPr>
              <a:t>1. </a:t>
            </a:r>
            <a:r>
              <a:rPr lang="en-US" sz="3400" dirty="0" smtClean="0">
                <a:latin typeface="+mj-lt"/>
              </a:rPr>
              <a:t>Mt.23:35</a:t>
            </a: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2. </a:t>
            </a:r>
            <a:r>
              <a:rPr lang="en-US" sz="3400" dirty="0" smtClean="0">
                <a:latin typeface="+mj-lt"/>
              </a:rPr>
              <a:t>Lk.11:51</a:t>
            </a: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3. </a:t>
            </a:r>
            <a:r>
              <a:rPr lang="en-US" sz="3400" dirty="0" smtClean="0">
                <a:latin typeface="+mj-lt"/>
              </a:rPr>
              <a:t>Hb.12:24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45932" y="2438400"/>
            <a:ext cx="7239000" cy="1062859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Blood of Abel –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i</a:t>
            </a:r>
            <a:r>
              <a:rPr lang="en-US" sz="3200" b="1" dirty="0" smtClean="0">
                <a:solidFill>
                  <a:schemeClr val="bg1"/>
                </a:solidFill>
              </a:rPr>
              <a:t>nnocent victim crying for justice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52800" y="3682561"/>
            <a:ext cx="4832132" cy="226104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Cain escaped capital punishment . . . 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but not spiritual death. Ro.6:23; 12:19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739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11-12, punishment fits crime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524000"/>
            <a:ext cx="82296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Ground:  Cain . . 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/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b="1" dirty="0" smtClean="0"/>
              <a:t>God drives Cain from this ground with a curse – punitive, not remedial</a:t>
            </a:r>
          </a:p>
        </p:txBody>
      </p:sp>
      <p:sp>
        <p:nvSpPr>
          <p:cNvPr id="4" name="Rectangle 3"/>
          <p:cNvSpPr/>
          <p:nvPr/>
        </p:nvSpPr>
        <p:spPr>
          <a:xfrm>
            <a:off x="501868" y="2209800"/>
            <a:ext cx="1828800" cy="1066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tilled it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3068" y="2209800"/>
            <a:ext cx="2819400" cy="1066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offered its fruits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54868" y="2209800"/>
            <a:ext cx="3124200" cy="1066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made it drink Abel’s blood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456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11-12, punishment fits crime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524000"/>
            <a:ext cx="82296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777777"/>
                </a:solidFill>
              </a:rPr>
              <a:t>Ground:  Cain . . 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Cain’s curse amplifies Adam’s curse –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8864" y="2819400"/>
            <a:ext cx="3733800" cy="1066800"/>
          </a:xfrm>
          <a:prstGeom prst="rect">
            <a:avLst/>
          </a:prstGeom>
          <a:solidFill>
            <a:schemeClr val="tx1"/>
          </a:solidFill>
          <a:ln w="952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Adam: 3:17-19, toilsome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2819400"/>
            <a:ext cx="3733800" cy="1066800"/>
          </a:xfrm>
          <a:prstGeom prst="rect">
            <a:avLst/>
          </a:prstGeom>
          <a:solidFill>
            <a:schemeClr val="tx1"/>
          </a:solidFill>
          <a:ln w="952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Cain: 4:11-12, impossible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8864" y="4038600"/>
            <a:ext cx="3733800" cy="1066800"/>
          </a:xfrm>
          <a:prstGeom prst="rect">
            <a:avLst/>
          </a:prstGeom>
          <a:solidFill>
            <a:schemeClr val="tx1"/>
          </a:solidFill>
          <a:ln w="952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Adam: 3:24, driven from Eden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8200" y="4038600"/>
            <a:ext cx="3733800" cy="1066800"/>
          </a:xfrm>
          <a:prstGeom prst="rect">
            <a:avLst/>
          </a:prstGeom>
          <a:solidFill>
            <a:schemeClr val="tx1"/>
          </a:solidFill>
          <a:ln w="952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Cain: 4:11-12, no rest on earth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582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11-12, punishment fits crime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524000"/>
            <a:ext cx="8229600" cy="4800600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777777"/>
                </a:solidFill>
              </a:rPr>
              <a:t>Ground:  Cain . . 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 smtClean="0"/>
              <a:t>Wanderer, fugitive: “one who staggers or reels” – twofold penalty:</a:t>
            </a:r>
          </a:p>
          <a:p>
            <a:pPr marL="741363" lvl="1" indent="-341313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Sent away from cultivated soil;  banished to desert; roaming Bedouin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Wanders because of Divine sentence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878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13, Cain does not cry out in repentance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524000"/>
            <a:ext cx="82296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No regrets for his sin, only punishment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rgbClr val="800000"/>
              </a:solidFill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800000"/>
                </a:solidFill>
              </a:rPr>
              <a:t>If murder is minor, his punishment is “cruel and unusual”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b="1" dirty="0" smtClean="0"/>
              <a:t>As his parents before him, Cain blames God (13-14)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95298" y="2138860"/>
            <a:ext cx="2927132" cy="6096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“I’m sorry”??  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677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14-16, the sign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524000"/>
            <a:ext cx="82296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[N]ASB: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appointed a sign for Cain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Most VSS: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put a mark on Cain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“The wicked flee when no one pursues…” </a:t>
            </a:r>
            <a:r>
              <a:rPr lang="en-US" sz="2000" b="1" dirty="0" smtClean="0"/>
              <a:t>– Pr.28:1</a:t>
            </a:r>
          </a:p>
          <a:p>
            <a:pPr marL="0" indent="0">
              <a:buNone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84132" y="2895600"/>
            <a:ext cx="5562600" cy="1295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Murderers fear that others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will do what they did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88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8736</TotalTime>
  <Words>1045</Words>
  <Application>Microsoft Office PowerPoint</Application>
  <PresentationFormat>On-screen Show (4:3)</PresentationFormat>
  <Paragraphs>219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Pixel</vt:lpstr>
      <vt:lpstr>Default Design</vt:lpstr>
      <vt:lpstr>Cain’s Critics (II)</vt:lpstr>
      <vt:lpstr>Bible teaches free-will of man (Gn.3-4)</vt:lpstr>
      <vt:lpstr>Slide 3</vt:lpstr>
      <vt:lpstr>10, What have you done?</vt:lpstr>
      <vt:lpstr>11-12, punishment fits crime</vt:lpstr>
      <vt:lpstr>11-12, punishment fits crime</vt:lpstr>
      <vt:lpstr>11-12, punishment fits crime</vt:lpstr>
      <vt:lpstr>13, Cain does not cry out in repentance</vt:lpstr>
      <vt:lpstr>14-16, the sign</vt:lpstr>
      <vt:lpstr>15: God becomes Cain’s protector</vt:lpstr>
      <vt:lpstr>16, Cain does what Jonah could not</vt:lpstr>
      <vt:lpstr>17-24: Cain’s descendants</vt:lpstr>
      <vt:lpstr>Slide 13</vt:lpstr>
      <vt:lpstr>1. Cain and his God, 1-7</vt:lpstr>
      <vt:lpstr>2. Cain and his brother, 8-9</vt:lpstr>
      <vt:lpstr>2. Cain and his brother, 8-9</vt:lpstr>
      <vt:lpstr>2. Cain and his brother, 8-9</vt:lpstr>
      <vt:lpstr>2. Cain and his brother, 8-9</vt:lpstr>
      <vt:lpstr>3. Cain and his wife, 17</vt:lpstr>
      <vt:lpstr>3. Cain and his wife, 17</vt:lpstr>
      <vt:lpstr>3. Cain and his wife, 17</vt:lpstr>
      <vt:lpstr>1. Cain and his God, 1-7 2. Cain and his brother, 8-9 3. Cain and his wife, 17 4. Cain and his descendants, 17-24</vt:lpstr>
      <vt:lpstr>1. Cain and his God, 1-7 2. Cain and his brother, 8-9 3. Cain and his wife, 17 4. Cain and his descendants, 17-24</vt:lpstr>
      <vt:lpstr>1. Cain and his God, 1-7 2. Cain and his brother, 8-9 3. Cain and his wife, 17 4. Cain and his descendants, 17-24</vt:lpstr>
      <vt:lpstr>1. Cain and his God, 1-7 2. Cain and his brother, 8-9 3. Cain and his wife, 17 4. Cain and his descendants, 17-24</vt:lpstr>
      <vt:lpstr>1. Cain and his God, 1-7 2. Cain and his brother, 8-9 3. Cain and his wife, 17 4. Cain and his descendants, 17-24</vt:lpstr>
      <vt:lpstr>Progressive devolution: downhill slide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church of Christ</cp:lastModifiedBy>
  <cp:revision>1006</cp:revision>
  <dcterms:created xsi:type="dcterms:W3CDTF">2011-08-18T15:42:19Z</dcterms:created>
  <dcterms:modified xsi:type="dcterms:W3CDTF">2015-05-10T23:25:42Z</dcterms:modified>
</cp:coreProperties>
</file>