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18"/>
  </p:notesMasterIdLst>
  <p:sldIdLst>
    <p:sldId id="294" r:id="rId3"/>
    <p:sldId id="338" r:id="rId4"/>
    <p:sldId id="276" r:id="rId5"/>
    <p:sldId id="349" r:id="rId6"/>
    <p:sldId id="333" r:id="rId7"/>
    <p:sldId id="336" r:id="rId8"/>
    <p:sldId id="339" r:id="rId9"/>
    <p:sldId id="348" r:id="rId10"/>
    <p:sldId id="347" r:id="rId11"/>
    <p:sldId id="340" r:id="rId12"/>
    <p:sldId id="341" r:id="rId13"/>
    <p:sldId id="344" r:id="rId14"/>
    <p:sldId id="343" r:id="rId15"/>
    <p:sldId id="342" r:id="rId16"/>
    <p:sldId id="34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660066"/>
    <a:srgbClr val="A50021"/>
    <a:srgbClr val="FFFFCC"/>
    <a:srgbClr val="996633"/>
    <a:srgbClr val="CC9900"/>
    <a:srgbClr val="CC6600"/>
    <a:srgbClr val="FFCC66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8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7AC78-645C-437D-8B13-67625A5EA4DB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80CE5095-3CAD-4297-BABB-ABBE90A67000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Process</a:t>
          </a:r>
          <a:r>
            <a:rPr lang="en-US" dirty="0" smtClean="0">
              <a:solidFill>
                <a:schemeClr val="bg1"/>
              </a:solidFill>
            </a:rPr>
            <a:t> Ac.22:1, 22</a:t>
          </a:r>
          <a:endParaRPr lang="en-US" dirty="0">
            <a:solidFill>
              <a:schemeClr val="bg1"/>
            </a:solidFill>
          </a:endParaRPr>
        </a:p>
      </dgm:t>
    </dgm:pt>
    <dgm:pt modelId="{6E2F2085-27A1-496E-A5F7-551407E7F888}" type="parTrans" cxnId="{A630079C-BD67-4E1B-96B2-45BB2BFD78FE}">
      <dgm:prSet/>
      <dgm:spPr/>
      <dgm:t>
        <a:bodyPr/>
        <a:lstStyle/>
        <a:p>
          <a:endParaRPr lang="en-US"/>
        </a:p>
      </dgm:t>
    </dgm:pt>
    <dgm:pt modelId="{C9DC7799-AA14-47C0-BE4E-D9CE8B11B883}" type="sibTrans" cxnId="{A630079C-BD67-4E1B-96B2-45BB2BFD78FE}">
      <dgm:prSet/>
      <dgm:spPr/>
      <dgm:t>
        <a:bodyPr/>
        <a:lstStyle/>
        <a:p>
          <a:endParaRPr lang="en-US"/>
        </a:p>
      </dgm:t>
    </dgm:pt>
    <dgm:pt modelId="{6C16DA77-5F60-427B-90B4-4B52E5D56C74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Physical</a:t>
          </a:r>
          <a:r>
            <a:rPr lang="en-US" dirty="0" smtClean="0">
              <a:solidFill>
                <a:schemeClr val="bg1"/>
              </a:solidFill>
            </a:rPr>
            <a:t> Ac.9:7; 22:9</a:t>
          </a:r>
          <a:endParaRPr lang="en-US" dirty="0">
            <a:solidFill>
              <a:schemeClr val="bg1"/>
            </a:solidFill>
          </a:endParaRPr>
        </a:p>
      </dgm:t>
    </dgm:pt>
    <dgm:pt modelId="{AA1D6462-5032-44C9-BABC-06462A50F29D}" type="parTrans" cxnId="{4F8F45A3-D946-4942-A4DD-B48989263970}">
      <dgm:prSet/>
      <dgm:spPr/>
      <dgm:t>
        <a:bodyPr/>
        <a:lstStyle/>
        <a:p>
          <a:endParaRPr lang="en-US"/>
        </a:p>
      </dgm:t>
    </dgm:pt>
    <dgm:pt modelId="{95864133-D34B-4ECD-A8B9-7BA7138D090E}" type="sibTrans" cxnId="{4F8F45A3-D946-4942-A4DD-B48989263970}">
      <dgm:prSet/>
      <dgm:spPr/>
      <dgm:t>
        <a:bodyPr/>
        <a:lstStyle/>
        <a:p>
          <a:endParaRPr lang="en-US"/>
        </a:p>
      </dgm:t>
    </dgm:pt>
    <dgm:pt modelId="{F792E952-A638-4F57-93D5-D333D665101B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Respond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dirty="0" smtClean="0">
              <a:solidFill>
                <a:schemeClr val="bg1"/>
              </a:solidFill>
            </a:rPr>
            <a:t>Ac.18:8, obeyed…</a:t>
          </a:r>
          <a:endParaRPr lang="en-US" dirty="0">
            <a:solidFill>
              <a:schemeClr val="bg1"/>
            </a:solidFill>
          </a:endParaRPr>
        </a:p>
      </dgm:t>
    </dgm:pt>
    <dgm:pt modelId="{9A0BF617-7751-4B15-860B-F5D586989C65}" type="parTrans" cxnId="{418F8CE8-BABA-4628-8425-1E19C44A07CD}">
      <dgm:prSet/>
      <dgm:spPr/>
      <dgm:t>
        <a:bodyPr/>
        <a:lstStyle/>
        <a:p>
          <a:endParaRPr lang="en-US"/>
        </a:p>
      </dgm:t>
    </dgm:pt>
    <dgm:pt modelId="{5C57C894-B610-4CF9-A023-A1DAEEBAB97C}" type="sibTrans" cxnId="{418F8CE8-BABA-4628-8425-1E19C44A07CD}">
      <dgm:prSet/>
      <dgm:spPr/>
      <dgm:t>
        <a:bodyPr/>
        <a:lstStyle/>
        <a:p>
          <a:endParaRPr lang="en-US"/>
        </a:p>
      </dgm:t>
    </dgm:pt>
    <dgm:pt modelId="{96C8DBE6-8F6D-481B-8E0E-2F8DE1AAA495}" type="pres">
      <dgm:prSet presAssocID="{0347AC78-645C-437D-8B13-67625A5EA4DB}" presName="Name0" presStyleCnt="0">
        <dgm:presLayoutVars>
          <dgm:chMax val="7"/>
          <dgm:dir/>
          <dgm:resizeHandles val="exact"/>
        </dgm:presLayoutVars>
      </dgm:prSet>
      <dgm:spPr/>
    </dgm:pt>
    <dgm:pt modelId="{21C8FBC1-8DFE-4C53-9275-7477CEC28836}" type="pres">
      <dgm:prSet presAssocID="{0347AC78-645C-437D-8B13-67625A5EA4DB}" presName="ellipse1" presStyleLbl="vennNode1" presStyleIdx="0" presStyleCnt="3" custScaleX="112319" custScaleY="114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21EFF-A1D2-4FD8-87B2-5B3B71010BB8}" type="pres">
      <dgm:prSet presAssocID="{0347AC78-645C-437D-8B13-67625A5EA4DB}" presName="ellipse2" presStyleLbl="vennNode1" presStyleIdx="1" presStyleCnt="3" custScaleX="112319" custScaleY="114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9EFA4-C5EA-43D4-B473-52E0F10FCD34}" type="pres">
      <dgm:prSet presAssocID="{0347AC78-645C-437D-8B13-67625A5EA4DB}" presName="ellipse3" presStyleLbl="vennNode1" presStyleIdx="2" presStyleCnt="3" custScaleX="112319" custScaleY="114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A30BBD-8C2B-4A46-B646-D60000810FB6}" type="presOf" srcId="{0347AC78-645C-437D-8B13-67625A5EA4DB}" destId="{96C8DBE6-8F6D-481B-8E0E-2F8DE1AAA495}" srcOrd="0" destOrd="0" presId="urn:microsoft.com/office/officeart/2005/8/layout/rings+Icon"/>
    <dgm:cxn modelId="{A630079C-BD67-4E1B-96B2-45BB2BFD78FE}" srcId="{0347AC78-645C-437D-8B13-67625A5EA4DB}" destId="{80CE5095-3CAD-4297-BABB-ABBE90A67000}" srcOrd="0" destOrd="0" parTransId="{6E2F2085-27A1-496E-A5F7-551407E7F888}" sibTransId="{C9DC7799-AA14-47C0-BE4E-D9CE8B11B883}"/>
    <dgm:cxn modelId="{418F8CE8-BABA-4628-8425-1E19C44A07CD}" srcId="{0347AC78-645C-437D-8B13-67625A5EA4DB}" destId="{F792E952-A638-4F57-93D5-D333D665101B}" srcOrd="2" destOrd="0" parTransId="{9A0BF617-7751-4B15-860B-F5D586989C65}" sibTransId="{5C57C894-B610-4CF9-A023-A1DAEEBAB97C}"/>
    <dgm:cxn modelId="{7BC43EC4-A952-4544-A5B8-30C2CBC8E7F5}" type="presOf" srcId="{80CE5095-3CAD-4297-BABB-ABBE90A67000}" destId="{21C8FBC1-8DFE-4C53-9275-7477CEC28836}" srcOrd="0" destOrd="0" presId="urn:microsoft.com/office/officeart/2005/8/layout/rings+Icon"/>
    <dgm:cxn modelId="{ADB4108E-BED4-4F46-9F15-79E90C49CBE3}" type="presOf" srcId="{F792E952-A638-4F57-93D5-D333D665101B}" destId="{0199EFA4-C5EA-43D4-B473-52E0F10FCD34}" srcOrd="0" destOrd="0" presId="urn:microsoft.com/office/officeart/2005/8/layout/rings+Icon"/>
    <dgm:cxn modelId="{4F8F45A3-D946-4942-A4DD-B48989263970}" srcId="{0347AC78-645C-437D-8B13-67625A5EA4DB}" destId="{6C16DA77-5F60-427B-90B4-4B52E5D56C74}" srcOrd="1" destOrd="0" parTransId="{AA1D6462-5032-44C9-BABC-06462A50F29D}" sibTransId="{95864133-D34B-4ECD-A8B9-7BA7138D090E}"/>
    <dgm:cxn modelId="{F718F91A-D069-4D68-9524-6094A59CE180}" type="presOf" srcId="{6C16DA77-5F60-427B-90B4-4B52E5D56C74}" destId="{BD521EFF-A1D2-4FD8-87B2-5B3B71010BB8}" srcOrd="0" destOrd="0" presId="urn:microsoft.com/office/officeart/2005/8/layout/rings+Icon"/>
    <dgm:cxn modelId="{2E4B2E10-FBEA-463F-B00F-374FF996D11D}" type="presParOf" srcId="{96C8DBE6-8F6D-481B-8E0E-2F8DE1AAA495}" destId="{21C8FBC1-8DFE-4C53-9275-7477CEC28836}" srcOrd="0" destOrd="0" presId="urn:microsoft.com/office/officeart/2005/8/layout/rings+Icon"/>
    <dgm:cxn modelId="{A826C364-C425-410F-8E0C-555C0569FAAE}" type="presParOf" srcId="{96C8DBE6-8F6D-481B-8E0E-2F8DE1AAA495}" destId="{BD521EFF-A1D2-4FD8-87B2-5B3B71010BB8}" srcOrd="1" destOrd="0" presId="urn:microsoft.com/office/officeart/2005/8/layout/rings+Icon"/>
    <dgm:cxn modelId="{CE5CD678-15DA-445C-ADD4-49647E952F45}" type="presParOf" srcId="{96C8DBE6-8F6D-481B-8E0E-2F8DE1AAA495}" destId="{0199EFA4-C5EA-43D4-B473-52E0F10FCD34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C8FBC1-8DFE-4C53-9275-7477CEC28836}">
      <dsp:nvSpPr>
        <dsp:cNvPr id="0" name=""/>
        <dsp:cNvSpPr/>
      </dsp:nvSpPr>
      <dsp:spPr>
        <a:xfrm>
          <a:off x="1193284" y="-198434"/>
          <a:ext cx="3049645" cy="31119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solidFill>
                <a:srgbClr val="FFFF00"/>
              </a:solidFill>
            </a:rPr>
            <a:t>Process</a:t>
          </a:r>
          <a:r>
            <a:rPr lang="en-US" sz="3300" kern="1200" dirty="0" smtClean="0">
              <a:solidFill>
                <a:schemeClr val="bg1"/>
              </a:solidFill>
            </a:rPr>
            <a:t> Ac.22:1, 22</a:t>
          </a:r>
          <a:endParaRPr lang="en-US" sz="3300" kern="1200" dirty="0">
            <a:solidFill>
              <a:schemeClr val="bg1"/>
            </a:solidFill>
          </a:endParaRPr>
        </a:p>
      </dsp:txBody>
      <dsp:txXfrm>
        <a:off x="1193284" y="-198434"/>
        <a:ext cx="3049645" cy="3111995"/>
      </dsp:txXfrm>
    </dsp:sp>
    <dsp:sp modelId="{BD521EFF-A1D2-4FD8-87B2-5B3B71010BB8}">
      <dsp:nvSpPr>
        <dsp:cNvPr id="0" name=""/>
        <dsp:cNvSpPr/>
      </dsp:nvSpPr>
      <dsp:spPr>
        <a:xfrm>
          <a:off x="2590803" y="1612402"/>
          <a:ext cx="3049645" cy="31119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FF00"/>
              </a:solidFill>
            </a:rPr>
            <a:t>Physical</a:t>
          </a:r>
          <a:r>
            <a:rPr lang="en-US" sz="3200" kern="1200" dirty="0" smtClean="0">
              <a:solidFill>
                <a:schemeClr val="bg1"/>
              </a:solidFill>
            </a:rPr>
            <a:t> Ac.9:7; 22:9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2590803" y="1612402"/>
        <a:ext cx="3049645" cy="3111995"/>
      </dsp:txXfrm>
    </dsp:sp>
    <dsp:sp modelId="{0199EFA4-C5EA-43D4-B473-52E0F10FCD34}">
      <dsp:nvSpPr>
        <dsp:cNvPr id="0" name=""/>
        <dsp:cNvSpPr/>
      </dsp:nvSpPr>
      <dsp:spPr>
        <a:xfrm>
          <a:off x="3986670" y="-198434"/>
          <a:ext cx="3049645" cy="31119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solidFill>
                <a:srgbClr val="FFFF00"/>
              </a:solidFill>
            </a:rPr>
            <a:t>Respond</a:t>
          </a:r>
          <a:r>
            <a:rPr lang="en-US" sz="3100" b="1" kern="1200" dirty="0" smtClean="0">
              <a:solidFill>
                <a:schemeClr val="bg1"/>
              </a:solidFill>
            </a:rPr>
            <a:t> </a:t>
          </a:r>
          <a:r>
            <a:rPr lang="en-US" sz="3100" kern="1200" dirty="0" smtClean="0">
              <a:solidFill>
                <a:schemeClr val="bg1"/>
              </a:solidFill>
            </a:rPr>
            <a:t>Ac.18:8, obeyed…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3986670" y="-198434"/>
        <a:ext cx="3049645" cy="3111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Hearing</a:t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And Believing</a:t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The Gospel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1. Take heed that you hear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2, Take heed </a:t>
            </a:r>
            <a:r>
              <a:rPr lang="en-US" sz="3600" b="1" dirty="0" smtClean="0">
                <a:solidFill>
                  <a:srgbClr val="800000"/>
                </a:solidFill>
              </a:rPr>
              <a:t>what</a:t>
            </a:r>
            <a:r>
              <a:rPr lang="en-US" sz="3600" b="1" dirty="0" smtClean="0">
                <a:solidFill>
                  <a:schemeClr val="tx1"/>
                </a:solidFill>
              </a:rPr>
              <a:t> you hear, Mk.4:24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Spiritual profit you receive from Word depends on your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3600" b="1" dirty="0">
              <a:solidFill>
                <a:srgbClr val="000066"/>
              </a:solidFill>
            </a:endParaRPr>
          </a:p>
          <a:p>
            <a:pPr>
              <a:spcBef>
                <a:spcPts val="18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600" b="1" dirty="0" smtClean="0"/>
              <a:t>Ezk.33:32</a:t>
            </a:r>
            <a:endParaRPr lang="en-US" sz="3600" b="1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600" b="1" dirty="0" smtClean="0"/>
              <a:t>2 Th.2:9-12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2453390"/>
            <a:ext cx="29718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Attention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3210" y="2453390"/>
            <a:ext cx="29718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Application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38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1. Take heed that you hear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2, Take heed what you hear, Mk.4:24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3. Take heed </a:t>
            </a:r>
            <a:r>
              <a:rPr lang="en-US" sz="3600" b="1" dirty="0" smtClean="0">
                <a:solidFill>
                  <a:srgbClr val="800000"/>
                </a:solidFill>
              </a:rPr>
              <a:t>how</a:t>
            </a:r>
            <a:r>
              <a:rPr lang="en-US" sz="3600" b="1" dirty="0" smtClean="0">
                <a:solidFill>
                  <a:schemeClr val="tx1"/>
                </a:solidFill>
              </a:rPr>
              <a:t> you hear, Lk.8:18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0066"/>
                </a:solidFill>
              </a:rPr>
              <a:t>Not enough merely to listen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b="1" dirty="0" smtClean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133600"/>
            <a:ext cx="222479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Retain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3990" y="2133600"/>
            <a:ext cx="222479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Respond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7380" y="2133600"/>
            <a:ext cx="222479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Repeat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210" y="3352800"/>
            <a:ext cx="8229600" cy="2133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0066"/>
                </a:solidFill>
              </a:rPr>
              <a:t>Take </a:t>
            </a:r>
            <a:r>
              <a:rPr lang="en-US" sz="3200" b="1" dirty="0">
                <a:solidFill>
                  <a:srgbClr val="000066"/>
                </a:solidFill>
              </a:rPr>
              <a:t>heed to yourself and to the doctrine. Continue in them, for in doing this you will save both yourself and those who hear </a:t>
            </a:r>
            <a:r>
              <a:rPr lang="en-US" sz="3200" b="1" dirty="0" smtClean="0">
                <a:solidFill>
                  <a:srgbClr val="000066"/>
                </a:solidFill>
              </a:rPr>
              <a:t>you</a:t>
            </a:r>
            <a:r>
              <a:rPr lang="en-US" sz="2400" b="1" dirty="0">
                <a:solidFill>
                  <a:srgbClr val="000066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– 1 Tim.4:16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24000" y="2667000"/>
            <a:ext cx="660050" cy="1447800"/>
          </a:xfrm>
          <a:prstGeom prst="straightConnector1">
            <a:avLst/>
          </a:prstGeom>
          <a:ln w="5715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24400" y="2667000"/>
            <a:ext cx="1066800" cy="1447800"/>
          </a:xfrm>
          <a:prstGeom prst="straightConnector1">
            <a:avLst/>
          </a:prstGeom>
          <a:ln w="5715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324600" y="2696980"/>
            <a:ext cx="762001" cy="1905000"/>
          </a:xfrm>
          <a:prstGeom prst="straightConnector1">
            <a:avLst/>
          </a:prstGeom>
          <a:ln w="5715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018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Summary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371600"/>
            <a:ext cx="8229600" cy="4754563"/>
          </a:xfrm>
        </p:spPr>
        <p:txBody>
          <a:bodyPr/>
          <a:lstStyle/>
          <a:p>
            <a:pPr marL="284163" indent="-284163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Take heed </a:t>
            </a:r>
            <a:r>
              <a:rPr lang="en-US" b="1" u="sng" dirty="0" smtClean="0">
                <a:solidFill>
                  <a:srgbClr val="000066"/>
                </a:solidFill>
              </a:rPr>
              <a:t>that</a:t>
            </a:r>
            <a:r>
              <a:rPr lang="en-US" b="1" dirty="0" smtClean="0">
                <a:solidFill>
                  <a:srgbClr val="000066"/>
                </a:solidFill>
              </a:rPr>
              <a:t> you hear:  </a:t>
            </a:r>
            <a:r>
              <a:rPr lang="en-US" sz="3400" b="1" dirty="0" smtClean="0">
                <a:solidFill>
                  <a:srgbClr val="800000"/>
                </a:solidFill>
              </a:rPr>
              <a:t>open mind</a:t>
            </a:r>
          </a:p>
          <a:p>
            <a:pPr marL="284163" indent="-284163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Take heed </a:t>
            </a:r>
            <a:r>
              <a:rPr lang="en-US" b="1" u="sng" dirty="0" smtClean="0">
                <a:solidFill>
                  <a:srgbClr val="000066"/>
                </a:solidFill>
              </a:rPr>
              <a:t>what</a:t>
            </a:r>
            <a:r>
              <a:rPr lang="en-US" b="1" dirty="0" smtClean="0">
                <a:solidFill>
                  <a:srgbClr val="000066"/>
                </a:solidFill>
              </a:rPr>
              <a:t> you hear:  </a:t>
            </a:r>
            <a:r>
              <a:rPr lang="en-US" sz="3400" b="1" dirty="0" smtClean="0">
                <a:solidFill>
                  <a:srgbClr val="800000"/>
                </a:solidFill>
              </a:rPr>
              <a:t>open Book</a:t>
            </a:r>
          </a:p>
          <a:p>
            <a:pPr marL="284163" indent="-284163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Take heed </a:t>
            </a:r>
            <a:r>
              <a:rPr lang="en-US" b="1" u="sng" dirty="0" smtClean="0">
                <a:solidFill>
                  <a:srgbClr val="000066"/>
                </a:solidFill>
              </a:rPr>
              <a:t>how</a:t>
            </a:r>
            <a:r>
              <a:rPr lang="en-US" b="1" dirty="0" smtClean="0">
                <a:solidFill>
                  <a:srgbClr val="000066"/>
                </a:solidFill>
              </a:rPr>
              <a:t> you hear:  </a:t>
            </a:r>
            <a:r>
              <a:rPr lang="en-US" sz="3400" b="1" dirty="0" smtClean="0">
                <a:solidFill>
                  <a:srgbClr val="800000"/>
                </a:solidFill>
              </a:rPr>
              <a:t>obedient life</a:t>
            </a:r>
          </a:p>
          <a:p>
            <a:pPr marL="0" indent="0">
              <a:spcBef>
                <a:spcPts val="600"/>
              </a:spcBef>
              <a:buNone/>
            </a:pPr>
            <a:endParaRPr lang="en-US" b="1" dirty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b="1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1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God Has Spoken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670810" y="173636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II. Faith Comes By Hearing</a:t>
            </a:r>
            <a:b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What God Has Spoken</a:t>
            </a:r>
          </a:p>
        </p:txBody>
      </p:sp>
    </p:spTree>
    <p:extLst>
      <p:ext uri="{BB962C8B-B14F-4D97-AF65-F5344CB8AC3E}">
        <p14:creationId xmlns:p14="http://schemas.microsoft.com/office/powerpoint/2010/main" xmlns="" val="2192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John 4:…42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838200"/>
            <a:ext cx="8229600" cy="54102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Samaritans first believed woman’s words . . . then went to Source for themselves</a:t>
            </a:r>
            <a:r>
              <a:rPr lang="en-US" b="1" dirty="0" smtClean="0"/>
              <a:t>.    Ac.17:11</a:t>
            </a:r>
          </a:p>
          <a:p>
            <a:pPr marL="0" indent="0"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3600" b="1" dirty="0" smtClean="0">
                <a:latin typeface="+mj-lt"/>
              </a:rPr>
              <a:t>John 17:20</a:t>
            </a:r>
            <a:endParaRPr lang="en-US" sz="3600" b="1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Believe on Him through words of apostles </a:t>
            </a:r>
            <a:r>
              <a:rPr lang="en-US" b="1" dirty="0" smtClean="0"/>
              <a:t>(Lk.10:16)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Jn.20:24-29, Thomas . . .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4876800"/>
            <a:ext cx="3962400" cy="1371600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Demands more than apostles’ words</a:t>
            </a:r>
            <a:endParaRPr lang="en-US" sz="3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876800"/>
            <a:ext cx="3962400" cy="1371600"/>
          </a:xfrm>
          <a:prstGeom prst="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Lord blesses those who take His word</a:t>
            </a:r>
            <a:endParaRPr lang="en-US" sz="3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6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Ac.8:1-12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762000"/>
            <a:ext cx="8229600" cy="57150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Samaritans believed Philip (not apostle)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+mj-lt"/>
              </a:rPr>
              <a:t>Ac.15:7  </a:t>
            </a:r>
            <a:r>
              <a:rPr lang="en-US" sz="3600" dirty="0" smtClean="0">
                <a:latin typeface="+mj-lt"/>
              </a:rPr>
              <a:t>[</a:t>
            </a:r>
            <a:r>
              <a:rPr lang="en-US" sz="3600" b="1" u="sng" dirty="0" smtClean="0">
                <a:latin typeface="+mj-lt"/>
              </a:rPr>
              <a:t>11:14</a:t>
            </a:r>
            <a:r>
              <a:rPr lang="en-US" sz="3600" dirty="0" smtClean="0">
                <a:latin typeface="+mj-lt"/>
              </a:rPr>
              <a:t>]</a:t>
            </a:r>
            <a:endParaRPr lang="en-US" sz="36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b="1" dirty="0" smtClean="0">
                <a:solidFill>
                  <a:srgbClr val="000066"/>
                </a:solidFill>
              </a:rPr>
              <a:t> word of gospel, and </a:t>
            </a:r>
            <a:r>
              <a:rPr lang="en-US" sz="3400" b="1" i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</a:t>
            </a:r>
            <a:endParaRPr lang="en-US" sz="3400" b="1" dirty="0" smtClean="0"/>
          </a:p>
          <a:p>
            <a:pPr marL="0" indent="0"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3600" b="1" dirty="0" smtClean="0">
                <a:latin typeface="+mj-lt"/>
              </a:rPr>
              <a:t>Ro.10:17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Some pray for faith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Pray without faith?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Mk.16:16, God’s fault?   </a:t>
            </a:r>
            <a:r>
              <a:rPr lang="en-US" sz="3200" dirty="0" smtClean="0"/>
              <a:t>[</a:t>
            </a:r>
            <a:r>
              <a:rPr lang="en-US" sz="3200" b="1" u="sng" dirty="0" smtClean="0"/>
              <a:t>Lk.8:12</a:t>
            </a:r>
            <a:r>
              <a:rPr lang="en-US" sz="3200" dirty="0" smtClean="0"/>
              <a:t>]</a:t>
            </a:r>
          </a:p>
          <a:p>
            <a:pPr marL="0" indent="0"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3600" b="1" dirty="0" smtClean="0">
                <a:latin typeface="+mj-lt"/>
              </a:rPr>
              <a:t>John 20:30-31</a:t>
            </a:r>
            <a:endParaRPr lang="en-US" sz="3600" b="1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“Hearing” includes “reading”</a:t>
            </a:r>
          </a:p>
        </p:txBody>
      </p:sp>
    </p:spTree>
    <p:extLst>
      <p:ext uri="{BB962C8B-B14F-4D97-AF65-F5344CB8AC3E}">
        <p14:creationId xmlns:p14="http://schemas.microsoft.com/office/powerpoint/2010/main" xmlns="" val="27992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3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bg1"/>
                </a:solidFill>
              </a:rPr>
              <a:t>Hear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14926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466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70810" y="838200"/>
            <a:ext cx="7772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7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I. God Has Spoken</a:t>
            </a: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Hebrews 1:1-2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0287200"/>
              </p:ext>
            </p:extLst>
          </p:nvPr>
        </p:nvGraphicFramePr>
        <p:xfrm>
          <a:off x="762000" y="1397000"/>
          <a:ext cx="76200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2019552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3200" b="1" dirty="0" smtClean="0">
                          <a:solidFill>
                            <a:srgbClr val="800000"/>
                          </a:solidFill>
                        </a:rPr>
                        <a:t>Many times,</a:t>
                      </a:r>
                    </a:p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dirty="0" smtClean="0">
                          <a:solidFill>
                            <a:srgbClr val="800000"/>
                          </a:solidFill>
                        </a:rPr>
                        <a:t>Various ways</a:t>
                      </a:r>
                      <a:endParaRPr lang="en-US" sz="3200" b="1" dirty="0">
                        <a:solidFill>
                          <a:srgbClr val="8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u="sng" dirty="0" smtClean="0">
                          <a:solidFill>
                            <a:srgbClr val="800000"/>
                          </a:solidFill>
                        </a:rPr>
                        <a:t>How</a:t>
                      </a:r>
                      <a:r>
                        <a:rPr lang="en-US" sz="3200" dirty="0" smtClean="0">
                          <a:solidFill>
                            <a:srgbClr val="800000"/>
                          </a:solidFill>
                        </a:rPr>
                        <a:t>?</a:t>
                      </a:r>
                      <a:endParaRPr lang="en-US" sz="3200" dirty="0">
                        <a:solidFill>
                          <a:srgbClr val="8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dirty="0" smtClean="0">
                          <a:solidFill>
                            <a:srgbClr val="800000"/>
                          </a:solidFill>
                        </a:rPr>
                        <a:t>NT</a:t>
                      </a:r>
                      <a:endParaRPr lang="en-US" sz="3200" b="1" dirty="0">
                        <a:solidFill>
                          <a:srgbClr val="800000"/>
                        </a:solidFill>
                      </a:endParaRPr>
                    </a:p>
                  </a:txBody>
                  <a:tcPr anchor="ctr"/>
                </a:tc>
              </a:tr>
              <a:tr h="717223"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dirty="0" smtClean="0">
                          <a:solidFill>
                            <a:srgbClr val="000066"/>
                          </a:solidFill>
                        </a:rPr>
                        <a:t>In past</a:t>
                      </a:r>
                      <a:endParaRPr lang="en-US" sz="3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u="sng" dirty="0" smtClean="0">
                          <a:solidFill>
                            <a:srgbClr val="000066"/>
                          </a:solidFill>
                        </a:rPr>
                        <a:t>When</a:t>
                      </a:r>
                      <a:r>
                        <a:rPr lang="en-US" sz="3200" b="1" dirty="0" smtClean="0">
                          <a:solidFill>
                            <a:srgbClr val="000066"/>
                          </a:solidFill>
                        </a:rPr>
                        <a:t>?</a:t>
                      </a:r>
                      <a:endParaRPr lang="en-US" sz="3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dirty="0" smtClean="0">
                          <a:solidFill>
                            <a:srgbClr val="000066"/>
                          </a:solidFill>
                        </a:rPr>
                        <a:t>Last days</a:t>
                      </a:r>
                      <a:endParaRPr lang="en-US" sz="3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</a:tr>
              <a:tr h="717223"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Fathers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u="sng" dirty="0" smtClean="0">
                          <a:solidFill>
                            <a:schemeClr val="tx1"/>
                          </a:solidFill>
                        </a:rPr>
                        <a:t>To whom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3212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P</a:t>
                      </a:r>
                      <a:r>
                        <a:rPr lang="en-US" sz="3200" b="1" baseline="0" dirty="0" smtClean="0">
                          <a:solidFill>
                            <a:srgbClr val="660066"/>
                          </a:solidFill>
                        </a:rPr>
                        <a:t>rophets</a:t>
                      </a:r>
                      <a:endParaRPr lang="en-US" sz="3200" b="1" dirty="0">
                        <a:solidFill>
                          <a:srgbClr val="66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solidFill>
                            <a:srgbClr val="660066"/>
                          </a:solidFill>
                        </a:rPr>
                        <a:t>By whom</a:t>
                      </a:r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?</a:t>
                      </a:r>
                      <a:endParaRPr lang="en-US" sz="3200" b="1" dirty="0">
                        <a:solidFill>
                          <a:srgbClr val="66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Son</a:t>
                      </a:r>
                      <a:endParaRPr lang="en-US" sz="3200" b="1" dirty="0">
                        <a:solidFill>
                          <a:srgbClr val="660066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4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66"/>
                </a:solidFill>
              </a:rPr>
              <a:t>How does God speak to us?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470818"/>
            <a:ext cx="8229600" cy="4754563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66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2230" y="1600200"/>
            <a:ext cx="6293370" cy="838200"/>
          </a:xfrm>
          <a:prstGeom prst="round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1:2,</a:t>
            </a:r>
            <a:r>
              <a:rPr lang="en-US" sz="3200" b="1" dirty="0" smtClean="0">
                <a:solidFill>
                  <a:srgbClr val="FFFF00"/>
                </a:solidFill>
              </a:rPr>
              <a:t> through Son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30" y="2514600"/>
            <a:ext cx="6293370" cy="838200"/>
          </a:xfrm>
          <a:prstGeom prst="round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2:3-4,</a:t>
            </a:r>
            <a:r>
              <a:rPr lang="en-US" sz="3200" b="1" dirty="0" smtClean="0">
                <a:solidFill>
                  <a:srgbClr val="FFFF00"/>
                </a:solidFill>
              </a:rPr>
              <a:t> confirmed by hearers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0980" y="3429000"/>
            <a:ext cx="6293370" cy="838200"/>
          </a:xfrm>
          <a:prstGeom prst="round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8:6-13; 10:15,</a:t>
            </a:r>
            <a:r>
              <a:rPr lang="en-US" sz="3200" b="1" dirty="0" smtClean="0">
                <a:solidFill>
                  <a:srgbClr val="FFFF00"/>
                </a:solidFill>
              </a:rPr>
              <a:t> Spirit witnesses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1790" y="4434590"/>
            <a:ext cx="694919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Writer </a:t>
            </a:r>
            <a:r>
              <a:rPr lang="en-US" sz="3200" b="1" dirty="0">
                <a:solidFill>
                  <a:srgbClr val="000066"/>
                </a:solidFill>
              </a:rPr>
              <a:t>receives word of </a:t>
            </a:r>
            <a:r>
              <a:rPr lang="en-US" sz="3200" b="1" dirty="0" smtClean="0">
                <a:solidFill>
                  <a:srgbClr val="000066"/>
                </a:solidFill>
              </a:rPr>
              <a:t>Lord,</a:t>
            </a:r>
            <a:br>
              <a:rPr lang="en-US" sz="3200" b="1" dirty="0" smtClean="0">
                <a:solidFill>
                  <a:srgbClr val="000066"/>
                </a:solidFill>
              </a:rPr>
            </a:br>
            <a:r>
              <a:rPr lang="en-US" sz="3200" b="1" dirty="0" smtClean="0">
                <a:solidFill>
                  <a:srgbClr val="000066"/>
                </a:solidFill>
              </a:rPr>
              <a:t>writes it.</a:t>
            </a:r>
          </a:p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He speaks; expects us to listen.</a:t>
            </a:r>
            <a:endParaRPr lang="en-US" sz="3200" b="1" dirty="0">
              <a:solidFill>
                <a:srgbClr val="00006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81800" y="1600200"/>
            <a:ext cx="1905000" cy="26670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TO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21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1. Take heed </a:t>
            </a:r>
            <a:r>
              <a:rPr lang="en-US" sz="3600" b="1" dirty="0" smtClean="0">
                <a:solidFill>
                  <a:srgbClr val="800000"/>
                </a:solidFill>
              </a:rPr>
              <a:t>that</a:t>
            </a:r>
            <a:r>
              <a:rPr lang="en-US" sz="3600" b="1" dirty="0" smtClean="0">
                <a:solidFill>
                  <a:schemeClr val="tx1"/>
                </a:solidFill>
              </a:rPr>
              <a:t> you hear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b="1" dirty="0" smtClean="0"/>
              <a:t>Mt.11:15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Semitic idiom.   </a:t>
            </a:r>
            <a:r>
              <a:rPr lang="en-US" sz="3200" b="1" dirty="0" smtClean="0"/>
              <a:t>Dt.4:9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Assumptions: </a:t>
            </a:r>
            <a:r>
              <a:rPr lang="en-US" sz="3200" b="1" dirty="0" smtClean="0"/>
              <a:t>Mt.11:11-14 = 17:9-13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2. Mt.13:43, Judgment: tares or wheat?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3. Mk.4:9 (3): soils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/>
              <a:t>Mt.22:1-5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4129790"/>
            <a:ext cx="4038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Unconcerned;</a:t>
            </a:r>
            <a:br>
              <a:rPr lang="en-US" sz="32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</a:br>
            <a:r>
              <a:rPr lang="en-US" sz="32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pay no attention</a:t>
            </a:r>
            <a:endParaRPr lang="en-US" sz="3200" b="1" dirty="0">
              <a:solidFill>
                <a:srgbClr val="8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3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1. Take heed </a:t>
            </a:r>
            <a:r>
              <a:rPr lang="en-US" sz="3600" b="1" dirty="0" smtClean="0">
                <a:solidFill>
                  <a:srgbClr val="800000"/>
                </a:solidFill>
              </a:rPr>
              <a:t>that</a:t>
            </a:r>
            <a:r>
              <a:rPr lang="en-US" sz="3600" b="1" dirty="0" smtClean="0">
                <a:solidFill>
                  <a:schemeClr val="tx1"/>
                </a:solidFill>
              </a:rPr>
              <a:t> you hear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700"/>
            <a:ext cx="8229600" cy="540268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b="1" dirty="0" smtClean="0"/>
              <a:t>Mt.11:15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Semitic idiom.   </a:t>
            </a:r>
            <a:r>
              <a:rPr lang="en-US" sz="3200" b="1" dirty="0" smtClean="0"/>
              <a:t>Dt.4:9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Assumptions: </a:t>
            </a:r>
            <a:r>
              <a:rPr lang="en-US" sz="3200" b="1" dirty="0" smtClean="0"/>
              <a:t>Mt.11:11-14 = 17:9-13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2. Mt.13:43, tares or wheat?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3. Mk.4:9 (3): soils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19800" y="3048000"/>
            <a:ext cx="2667000" cy="1143000"/>
          </a:xfrm>
          <a:prstGeom prst="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Wayside: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No opening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4264690"/>
            <a:ext cx="2667000" cy="1143000"/>
          </a:xfrm>
          <a:prstGeom prst="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Stony: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No conviction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5481380"/>
            <a:ext cx="2667000" cy="1143000"/>
          </a:xfrm>
          <a:prstGeom prst="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Thorny: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No room</a:t>
            </a:r>
            <a:endParaRPr lang="en-US" sz="3200" dirty="0">
              <a:solidFill>
                <a:srgbClr val="000066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4038600" y="3619500"/>
            <a:ext cx="1981200" cy="3429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23610" y="3977390"/>
            <a:ext cx="1996190" cy="6858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23610" y="3986134"/>
            <a:ext cx="1981200" cy="16764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64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1. Take heed </a:t>
            </a:r>
            <a:r>
              <a:rPr lang="en-US" sz="3600" b="1" dirty="0" smtClean="0">
                <a:solidFill>
                  <a:srgbClr val="800000"/>
                </a:solidFill>
              </a:rPr>
              <a:t>that</a:t>
            </a:r>
            <a:r>
              <a:rPr lang="en-US" sz="3600" b="1" dirty="0" smtClean="0">
                <a:solidFill>
                  <a:schemeClr val="tx1"/>
                </a:solidFill>
              </a:rPr>
              <a:t> you hear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700"/>
            <a:ext cx="8229600" cy="540268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b="1" dirty="0" smtClean="0"/>
              <a:t>Mt.11:15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Semitic idiom.   </a:t>
            </a:r>
            <a:r>
              <a:rPr lang="en-US" sz="3200" b="1" dirty="0" smtClean="0"/>
              <a:t>Dt.4:9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Assumptions: </a:t>
            </a:r>
            <a:r>
              <a:rPr lang="en-US" sz="3200" b="1" dirty="0" smtClean="0"/>
              <a:t>Mt.11:11-14 = 17:9-13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2. Mt.13:43, tares or wheat?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3. Mk.4:9 (3): soils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19800" y="3048000"/>
            <a:ext cx="2667000" cy="1143000"/>
          </a:xfrm>
          <a:prstGeom prst="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Wayside: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No opening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4264690"/>
            <a:ext cx="2667000" cy="1143000"/>
          </a:xfrm>
          <a:prstGeom prst="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Stony: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No conviction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5481380"/>
            <a:ext cx="2667000" cy="1143000"/>
          </a:xfrm>
          <a:prstGeom prst="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Thorny: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No room</a:t>
            </a:r>
            <a:endParaRPr lang="en-US" sz="3200" dirty="0">
              <a:solidFill>
                <a:srgbClr val="000066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4038600" y="3619500"/>
            <a:ext cx="1981200" cy="3429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23610" y="3977390"/>
            <a:ext cx="1996190" cy="6858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23610" y="3986134"/>
            <a:ext cx="1981200" cy="16764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24200" y="4755630"/>
            <a:ext cx="2667000" cy="1868750"/>
          </a:xfrm>
          <a:prstGeom prst="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lin ang="2700000" scaled="1"/>
            <a:tileRect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Good: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Receptive</a:t>
            </a:r>
          </a:p>
          <a:p>
            <a:pPr algn="ctr"/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Seed: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Lk.8:11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38600" y="3986134"/>
            <a:ext cx="209550" cy="8382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5990" y="4739390"/>
            <a:ext cx="25908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1</a:t>
            </a:r>
            <a:r>
              <a:rPr lang="en-US" sz="3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Careful</a:t>
            </a:r>
            <a:br>
              <a:rPr lang="en-US" sz="3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thought</a:t>
            </a:r>
            <a:endParaRPr lang="en-US" sz="3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990" y="5715000"/>
            <a:ext cx="2590800" cy="91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2</a:t>
            </a:r>
            <a:r>
              <a:rPr lang="en-US" sz="3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Personal application</a:t>
            </a:r>
            <a:endParaRPr lang="en-US" sz="3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20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1. Take heed </a:t>
            </a:r>
            <a:r>
              <a:rPr lang="en-US" sz="3600" b="1" dirty="0" smtClean="0">
                <a:solidFill>
                  <a:srgbClr val="800000"/>
                </a:solidFill>
              </a:rPr>
              <a:t>that</a:t>
            </a:r>
            <a:r>
              <a:rPr lang="en-US" sz="3600" b="1" dirty="0" smtClean="0">
                <a:solidFill>
                  <a:schemeClr val="tx1"/>
                </a:solidFill>
              </a:rPr>
              <a:t> you hear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690"/>
            <a:ext cx="8229600" cy="4754563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b="1" dirty="0" smtClean="0"/>
              <a:t>Mt.11:15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Semitic idiom.   </a:t>
            </a:r>
            <a:r>
              <a:rPr lang="en-US" sz="3200" b="1" dirty="0" smtClean="0"/>
              <a:t>Dt.4:9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000066"/>
                </a:solidFill>
              </a:rPr>
              <a:t>Assumptions: </a:t>
            </a:r>
            <a:r>
              <a:rPr lang="en-US" sz="3200" b="1" dirty="0" smtClean="0"/>
              <a:t>Mt.11:11-14 = 17:9-13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2. Mt.13:43, tares or wheat?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3. Mk.4:9 (3): soils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4. Mk.4:21-23, don’t burn out.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/>
              <a:t>5. Lk.14:34-35, don’t become tasteless.  </a:t>
            </a:r>
          </a:p>
        </p:txBody>
      </p:sp>
    </p:spTree>
    <p:extLst>
      <p:ext uri="{BB962C8B-B14F-4D97-AF65-F5344CB8AC3E}">
        <p14:creationId xmlns:p14="http://schemas.microsoft.com/office/powerpoint/2010/main" xmlns="" val="37796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6174</TotalTime>
  <Words>456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Pixel</vt:lpstr>
      <vt:lpstr>Default Design</vt:lpstr>
      <vt:lpstr>Hearing And Believing The Gospel</vt:lpstr>
      <vt:lpstr>Hear</vt:lpstr>
      <vt:lpstr>Slide 3</vt:lpstr>
      <vt:lpstr>Hebrews 1:1-2</vt:lpstr>
      <vt:lpstr>How does God speak to us?</vt:lpstr>
      <vt:lpstr>1. Take heed that you hear</vt:lpstr>
      <vt:lpstr>1. Take heed that you hear</vt:lpstr>
      <vt:lpstr>1. Take heed that you hear</vt:lpstr>
      <vt:lpstr>1. Take heed that you hear</vt:lpstr>
      <vt:lpstr>1. Take heed that you hear 2, Take heed what you hear, Mk.4:24</vt:lpstr>
      <vt:lpstr>1. Take heed that you hear 2, Take heed what you hear, Mk.4:24 3. Take heed how you hear, Lk.8:18</vt:lpstr>
      <vt:lpstr>Summary</vt:lpstr>
      <vt:lpstr>Slide 13</vt:lpstr>
      <vt:lpstr>John 4:…42</vt:lpstr>
      <vt:lpstr>Ac.8:1-12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665</cp:revision>
  <dcterms:created xsi:type="dcterms:W3CDTF">2011-08-18T15:42:19Z</dcterms:created>
  <dcterms:modified xsi:type="dcterms:W3CDTF">2015-06-01T03:45:46Z</dcterms:modified>
</cp:coreProperties>
</file>