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89" r:id="rId2"/>
    <p:sldId id="338" r:id="rId3"/>
    <p:sldId id="276" r:id="rId4"/>
    <p:sldId id="331" r:id="rId5"/>
    <p:sldId id="324" r:id="rId6"/>
    <p:sldId id="337" r:id="rId7"/>
    <p:sldId id="333" r:id="rId8"/>
    <p:sldId id="315" r:id="rId9"/>
    <p:sldId id="344" r:id="rId10"/>
    <p:sldId id="328" r:id="rId11"/>
    <p:sldId id="349" r:id="rId12"/>
    <p:sldId id="336" r:id="rId13"/>
    <p:sldId id="339" r:id="rId14"/>
    <p:sldId id="340" r:id="rId15"/>
    <p:sldId id="341" r:id="rId16"/>
    <p:sldId id="342" r:id="rId17"/>
    <p:sldId id="34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333333"/>
    <a:srgbClr val="FFFFCC"/>
    <a:srgbClr val="4D4D4D"/>
    <a:srgbClr val="A50021"/>
    <a:srgbClr val="FFFF99"/>
    <a:srgbClr val="CCECFF"/>
    <a:srgbClr val="CCFFFF"/>
    <a:srgbClr val="CCFFCC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6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89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88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19400" y="1828800"/>
            <a:ext cx="6172200" cy="2209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CECFF"/>
                </a:solidFill>
              </a:rPr>
              <a:t>Seeing The Sermon</a:t>
            </a:r>
            <a:endParaRPr lang="en-US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/>
              <a:t>Slaves??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96" y="1447800"/>
            <a:ext cx="8305800" cy="480060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24348" y="1600200"/>
            <a:ext cx="7848600" cy="2895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b="1" dirty="0"/>
              <a:t>“…slaves, these </a:t>
            </a:r>
            <a:r>
              <a:rPr lang="en-US" sz="3200" b="1" i="1" dirty="0" err="1"/>
              <a:t>somata</a:t>
            </a:r>
            <a:r>
              <a:rPr lang="en-US" sz="3200" b="1" dirty="0"/>
              <a:t> or </a:t>
            </a:r>
            <a:r>
              <a:rPr lang="en-US" sz="3200" b="1" i="1" dirty="0"/>
              <a:t>res</a:t>
            </a:r>
            <a:r>
              <a:rPr lang="en-US" sz="3200" b="1" dirty="0"/>
              <a:t> at the bottom of the human hierarchy are able, through the splendor of their conduct, to honor God and increase the attractiveness of the gospel in the hearts of pagans” </a:t>
            </a:r>
            <a:r>
              <a:rPr lang="en-US" sz="2000" b="1" dirty="0"/>
              <a:t>– </a:t>
            </a:r>
            <a:r>
              <a:rPr lang="en-US" sz="2000" b="1" dirty="0" err="1"/>
              <a:t>Spicq</a:t>
            </a:r>
            <a:r>
              <a:rPr lang="en-US" sz="2000" b="1" dirty="0"/>
              <a:t>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347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/>
              <a:t>Slaves??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96" y="1447800"/>
            <a:ext cx="8305800" cy="480060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24348" y="1600200"/>
            <a:ext cx="7848600" cy="2895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b="1" dirty="0"/>
              <a:t>“…slaves, these </a:t>
            </a:r>
            <a:r>
              <a:rPr lang="en-US" sz="3200" b="1" i="1" dirty="0" err="1"/>
              <a:t>somata</a:t>
            </a:r>
            <a:r>
              <a:rPr lang="en-US" sz="3200" b="1" dirty="0"/>
              <a:t> or </a:t>
            </a:r>
            <a:r>
              <a:rPr lang="en-US" sz="3200" b="1" i="1" dirty="0"/>
              <a:t>res</a:t>
            </a:r>
            <a:r>
              <a:rPr lang="en-US" sz="3200" b="1" dirty="0"/>
              <a:t> at the </a:t>
            </a:r>
            <a:r>
              <a:rPr lang="en-US" sz="3200" b="1" dirty="0">
                <a:solidFill>
                  <a:srgbClr val="800000"/>
                </a:solidFill>
              </a:rPr>
              <a:t>bottom</a:t>
            </a:r>
            <a:r>
              <a:rPr lang="en-US" sz="3200" b="1" dirty="0"/>
              <a:t> of the human hierarchy are able, through the </a:t>
            </a:r>
            <a:r>
              <a:rPr lang="en-US" sz="3200" b="1" dirty="0">
                <a:solidFill>
                  <a:srgbClr val="800000"/>
                </a:solidFill>
              </a:rPr>
              <a:t>splendor</a:t>
            </a:r>
            <a:r>
              <a:rPr lang="en-US" sz="3200" b="1" dirty="0"/>
              <a:t> of their conduct, to </a:t>
            </a:r>
            <a:r>
              <a:rPr lang="en-US" sz="3200" b="1" dirty="0">
                <a:solidFill>
                  <a:srgbClr val="800000"/>
                </a:solidFill>
              </a:rPr>
              <a:t>honor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800000"/>
                </a:solidFill>
              </a:rPr>
              <a:t>God</a:t>
            </a:r>
            <a:r>
              <a:rPr lang="en-US" sz="3200" b="1" dirty="0"/>
              <a:t> and </a:t>
            </a:r>
            <a:r>
              <a:rPr lang="en-US" sz="3200" b="1" dirty="0">
                <a:solidFill>
                  <a:srgbClr val="800000"/>
                </a:solidFill>
              </a:rPr>
              <a:t>increase</a:t>
            </a:r>
            <a:r>
              <a:rPr lang="en-US" sz="3200" b="1" dirty="0"/>
              <a:t> the </a:t>
            </a:r>
            <a:r>
              <a:rPr lang="en-US" sz="3200" b="1" dirty="0">
                <a:solidFill>
                  <a:srgbClr val="800000"/>
                </a:solidFill>
              </a:rPr>
              <a:t>attractiveness of the gospel </a:t>
            </a:r>
            <a:r>
              <a:rPr lang="en-US" sz="3200" b="1" dirty="0"/>
              <a:t>in the hearts of pagans” </a:t>
            </a:r>
            <a:r>
              <a:rPr lang="en-US" sz="2000" b="1" dirty="0"/>
              <a:t>– </a:t>
            </a:r>
            <a:r>
              <a:rPr lang="en-US" sz="2000" b="1" dirty="0" err="1"/>
              <a:t>Spicq</a:t>
            </a:r>
            <a:r>
              <a:rPr lang="en-US" sz="2000" b="1" dirty="0"/>
              <a:t>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24348" y="4572000"/>
            <a:ext cx="7848600" cy="152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Slaves may not get 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opportunity 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to preach 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a sermon 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to master / observers, but they can ‘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adorn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’  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the gospel.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872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/>
              <a:t>Slaves adorn God’s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96" y="1295400"/>
            <a:ext cx="8305800" cy="5029200"/>
          </a:xfrm>
        </p:spPr>
        <p:txBody>
          <a:bodyPr/>
          <a:lstStyle/>
          <a:p>
            <a:pPr marL="339725" indent="-339725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Glorify Master.  </a:t>
            </a:r>
            <a:r>
              <a:rPr lang="en-US" b="1" dirty="0" smtClean="0"/>
              <a:t>Ep.4:1. 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339725" indent="-339725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Maintain respect for master / Master.</a:t>
            </a:r>
          </a:p>
          <a:p>
            <a:pPr marL="339725" indent="-339725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Do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it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because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Lord commands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it.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339725" indent="-339725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Trust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(not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earthly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master, but Heavenly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).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339725" indent="-339725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Know eternal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reward more than offsets temporary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suffering.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339725" indent="-339725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Elevate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service to highest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level.</a:t>
            </a:r>
            <a:endParaRPr lang="en-US" b="1" dirty="0" smtClean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386348" y="5410200"/>
            <a:ext cx="6371304" cy="838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Best sermon I ever heard…</a:t>
            </a:r>
          </a:p>
        </p:txBody>
      </p:sp>
    </p:spTree>
    <p:extLst>
      <p:ext uri="{BB962C8B-B14F-4D97-AF65-F5344CB8AC3E}">
        <p14:creationId xmlns:p14="http://schemas.microsoft.com/office/powerpoint/2010/main" xmlns="" val="69501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/>
              <a:t>If a slave . . 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96" y="1371600"/>
            <a:ext cx="8305800" cy="4800600"/>
          </a:xfrm>
        </p:spPr>
        <p:txBody>
          <a:bodyPr/>
          <a:lstStyle/>
          <a:p>
            <a:pPr marL="339725" indent="-339725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800000"/>
                </a:solidFill>
              </a:rPr>
              <a:t>has no excuse for bad example…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   what about me?  </a:t>
            </a:r>
            <a:r>
              <a:rPr lang="en-US" sz="3200" b="1" dirty="0" smtClean="0"/>
              <a:t>Mt.5:16</a:t>
            </a:r>
          </a:p>
          <a:p>
            <a:pPr marL="400050" lvl="1" indent="0">
              <a:spcAft>
                <a:spcPts val="600"/>
              </a:spcAft>
              <a:buNone/>
            </a:pPr>
            <a:endParaRPr lang="en-US" sz="3200" b="1" dirty="0"/>
          </a:p>
          <a:p>
            <a:pPr marL="400050" lvl="1" indent="0">
              <a:spcAft>
                <a:spcPts val="600"/>
              </a:spcAft>
              <a:buNone/>
            </a:pPr>
            <a:endParaRPr lang="en-US" sz="3200" b="1" dirty="0" smtClean="0"/>
          </a:p>
          <a:p>
            <a:pPr marL="339725" indent="-339725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800000"/>
                </a:solidFill>
              </a:rPr>
              <a:t>can attract people to gospel…</a:t>
            </a:r>
          </a:p>
          <a:p>
            <a:pPr marL="400050" lvl="1" indent="0">
              <a:buNone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   what about me?   </a:t>
            </a:r>
            <a:r>
              <a:rPr lang="en-US" sz="3200" b="1" dirty="0" smtClean="0"/>
              <a:t>Mt.5:41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204452" y="2590800"/>
            <a:ext cx="6705600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The worst enemy of the </a:t>
            </a:r>
            <a:r>
              <a:rPr lang="en-US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gospel</a:t>
            </a:r>
            <a:br>
              <a:rPr lang="en-US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is </a:t>
            </a: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 inconsistent ‘friend.’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508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96" y="1447800"/>
            <a:ext cx="8305800" cy="4800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People are watching.  </a:t>
            </a:r>
          </a:p>
          <a:p>
            <a:pPr marL="855663" lvl="1" indent="-398463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Jesus,</a:t>
            </a:r>
            <a:r>
              <a:rPr lang="en-US" sz="3200" b="1" dirty="0" smtClean="0"/>
              <a:t> Lk.6:7;  14:1;  20:20</a:t>
            </a:r>
          </a:p>
          <a:p>
            <a:pPr marL="855663" lvl="1" indent="-398463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His disciples, </a:t>
            </a:r>
            <a:r>
              <a:rPr lang="en-US" sz="3200" b="1" dirty="0" smtClean="0"/>
              <a:t>Mt.9:14;  12:2;  15:2</a:t>
            </a:r>
          </a:p>
        </p:txBody>
      </p:sp>
    </p:spTree>
    <p:extLst>
      <p:ext uri="{BB962C8B-B14F-4D97-AF65-F5344CB8AC3E}">
        <p14:creationId xmlns:p14="http://schemas.microsoft.com/office/powerpoint/2010/main" xmlns="" val="192864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96" y="1447800"/>
            <a:ext cx="8305800" cy="4800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600" b="1" dirty="0" smtClean="0">
                <a:solidFill>
                  <a:srgbClr val="333333"/>
                </a:solidFill>
              </a:rPr>
              <a:t>People are watching.  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People compare our profession with our practice.</a:t>
            </a: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793956" y="3200400"/>
            <a:ext cx="7543800" cy="2590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/>
              <a:t>For if anyone sees you who have knowledge eating in an idol’s temple, will not the conscience of him who is weak be emboldened to eat those things offered to </a:t>
            </a:r>
            <a:r>
              <a:rPr lang="en-US" sz="3200" b="1" dirty="0" smtClean="0"/>
              <a:t>idols?</a:t>
            </a:r>
            <a:r>
              <a:rPr lang="en-US" sz="2400" b="1" dirty="0" smtClean="0"/>
              <a:t> – 1 Co.8:10</a:t>
            </a:r>
            <a:r>
              <a:rPr lang="en-US" sz="3200" b="1" dirty="0" smtClean="0"/>
              <a:t>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114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96" y="1447800"/>
            <a:ext cx="8305800" cy="4800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600" b="1" dirty="0" smtClean="0">
                <a:solidFill>
                  <a:srgbClr val="333333"/>
                </a:solidFill>
              </a:rPr>
              <a:t>People are watching.  </a:t>
            </a:r>
          </a:p>
          <a:p>
            <a:pPr marL="514350" indent="-514350">
              <a:buAutoNum type="arabicPeriod"/>
            </a:pPr>
            <a:r>
              <a:rPr lang="en-US" sz="2600" b="1" dirty="0" smtClean="0">
                <a:solidFill>
                  <a:srgbClr val="333333"/>
                </a:solidFill>
              </a:rPr>
              <a:t>People compare our profession with our practice.  1 Co.8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People slander God / gospel / church when we play the hypocrite in . . 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	</a:t>
            </a:r>
            <a:r>
              <a:rPr lang="en-US" sz="2800" b="1" dirty="0" smtClean="0"/>
              <a:t>a.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Conversation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	</a:t>
            </a:r>
            <a:r>
              <a:rPr lang="en-US" sz="2800" b="1" dirty="0" smtClean="0"/>
              <a:t>b.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Conduct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sz="2800" b="1" dirty="0" smtClean="0"/>
              <a:t>c.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Clothing</a:t>
            </a:r>
          </a:p>
        </p:txBody>
      </p:sp>
    </p:spTree>
    <p:extLst>
      <p:ext uri="{BB962C8B-B14F-4D97-AF65-F5344CB8AC3E}">
        <p14:creationId xmlns:p14="http://schemas.microsoft.com/office/powerpoint/2010/main" xmlns="" val="25309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96" y="1447800"/>
            <a:ext cx="8305800" cy="4800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600" b="1" dirty="0" smtClean="0">
                <a:solidFill>
                  <a:srgbClr val="333333"/>
                </a:solidFill>
              </a:rPr>
              <a:t>People are watching.  </a:t>
            </a:r>
          </a:p>
          <a:p>
            <a:pPr marL="514350" indent="-514350">
              <a:buAutoNum type="arabicPeriod"/>
            </a:pPr>
            <a:r>
              <a:rPr lang="en-US" sz="2600" b="1" dirty="0" smtClean="0">
                <a:solidFill>
                  <a:srgbClr val="333333"/>
                </a:solidFill>
              </a:rPr>
              <a:t>People compare our profession with our practice.  1 Co.8</a:t>
            </a:r>
          </a:p>
          <a:p>
            <a:pPr marL="514350" indent="-514350">
              <a:buAutoNum type="arabicPeriod"/>
            </a:pPr>
            <a:r>
              <a:rPr lang="en-US" sz="2600" b="1" dirty="0" smtClean="0">
                <a:solidFill>
                  <a:srgbClr val="333333"/>
                </a:solidFill>
              </a:rPr>
              <a:t>People slander God when we play the hypocrite 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Our lives either glorify God or disgrace  Him.   </a:t>
            </a:r>
            <a:r>
              <a:rPr lang="en-US" b="1" dirty="0" smtClean="0"/>
              <a:t>Dn.6</a:t>
            </a:r>
          </a:p>
        </p:txBody>
      </p:sp>
    </p:spTree>
    <p:extLst>
      <p:ext uri="{BB962C8B-B14F-4D97-AF65-F5344CB8AC3E}">
        <p14:creationId xmlns:p14="http://schemas.microsoft.com/office/powerpoint/2010/main" xmlns="" val="36283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Everything about God’s essence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200" b="1" dirty="0" smtClean="0"/>
              <a:t>(nature / character)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is perfect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280988" indent="-280988">
              <a:buFont typeface="Wingdings" panose="05000000000000000000" pitchFamily="2" charset="2"/>
              <a:buChar char="§"/>
            </a:pPr>
            <a:r>
              <a:rPr lang="en-US" b="1" dirty="0" smtClean="0"/>
              <a:t>His plan / Word, Tit.2:11</a:t>
            </a:r>
          </a:p>
          <a:p>
            <a:pPr marL="280988" indent="-280988">
              <a:buFont typeface="Wingdings" panose="05000000000000000000" pitchFamily="2" charset="2"/>
              <a:buChar char="§"/>
            </a:pPr>
            <a:r>
              <a:rPr lang="en-US" b="1" dirty="0" smtClean="0"/>
              <a:t>His Son / sacrifice, redemption, Tit.2:14</a:t>
            </a:r>
          </a:p>
          <a:p>
            <a:pPr marL="280988" indent="-280988">
              <a:buFont typeface="Wingdings" panose="05000000000000000000" pitchFamily="2" charset="2"/>
              <a:buChar char="§"/>
            </a:pPr>
            <a:r>
              <a:rPr lang="en-US" b="1" dirty="0" smtClean="0"/>
              <a:t>His victory, Tit.3:3-4</a:t>
            </a:r>
          </a:p>
          <a:p>
            <a:pPr marL="280988" indent="-280988">
              <a:buFont typeface="Wingdings" panose="05000000000000000000" pitchFamily="2" charset="2"/>
              <a:buChar char="§"/>
            </a:pPr>
            <a:r>
              <a:rPr lang="en-US" b="1" dirty="0" smtClean="0"/>
              <a:t>His Spirit, Tit.3:5</a:t>
            </a:r>
          </a:p>
          <a:p>
            <a:pPr marL="280988" indent="-280988">
              <a:buFont typeface="Wingdings" panose="05000000000000000000" pitchFamily="2" charset="2"/>
              <a:buChar char="§"/>
            </a:pPr>
            <a:r>
              <a:rPr lang="en-US" b="1" dirty="0" smtClean="0"/>
              <a:t>His church – the weak link (people)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934496" y="4729320"/>
            <a:ext cx="5257800" cy="1066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What to do about it?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/>
              <a:t>(Titus 2:1-10)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913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219200" y="609600"/>
            <a:ext cx="6691086" cy="1295400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I. </a:t>
            </a:r>
            <a:r>
              <a:rPr kumimoji="0" lang="en-US" sz="3600" b="1" i="0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Eliminate Damage</a:t>
            </a:r>
            <a:br>
              <a:rPr kumimoji="0" lang="en-US" sz="3600" b="1" i="0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</a:rPr>
            </a:br>
            <a:r>
              <a:rPr kumimoji="0" lang="en-US" sz="3600" b="1" i="0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To Gospel, </a:t>
            </a:r>
            <a:r>
              <a:rPr kumimoji="0" lang="en-US" sz="3600" b="1" i="0" strike="noStrike" cap="none" normalizeH="0" dirty="0" smtClean="0">
                <a:ln>
                  <a:noFill/>
                </a:ln>
                <a:effectLst/>
              </a:rPr>
              <a:t>1-5</a:t>
            </a:r>
            <a:endParaRPr kumimoji="0" lang="en-US" sz="3200" b="1" i="0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3600" b="1" dirty="0" smtClean="0"/>
              <a:t>Wrong reaction:</a:t>
            </a:r>
            <a:br>
              <a:rPr lang="en-US" sz="3600" b="1" dirty="0" smtClean="0"/>
            </a:br>
            <a:r>
              <a:rPr lang="en-US" sz="3400" b="1" dirty="0" smtClean="0">
                <a:solidFill>
                  <a:srgbClr val="800000"/>
                </a:solidFill>
              </a:rPr>
              <a:t>“Gospel produces </a:t>
            </a:r>
            <a:r>
              <a:rPr lang="en-US" sz="3400" b="1" i="1" dirty="0" smtClean="0">
                <a:solidFill>
                  <a:srgbClr val="800000"/>
                </a:solidFill>
              </a:rPr>
              <a:t>this</a:t>
            </a:r>
            <a:r>
              <a:rPr lang="en-US" sz="3400" b="1" dirty="0" smtClean="0">
                <a:solidFill>
                  <a:srgbClr val="800000"/>
                </a:solidFill>
              </a:rPr>
              <a:t> kind of trash?”</a:t>
            </a:r>
            <a:endParaRPr lang="en-US" sz="3400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marL="236538" indent="-23653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2 </a:t>
            </a:r>
            <a:r>
              <a:rPr lang="en-US" b="1" dirty="0"/>
              <a:t>Sm.12, </a:t>
            </a:r>
            <a:r>
              <a:rPr lang="en-US" b="1" dirty="0" smtClean="0"/>
              <a:t>David</a:t>
            </a:r>
          </a:p>
          <a:p>
            <a:pPr marL="236538" indent="-23653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Hb.6:4-6, us</a:t>
            </a:r>
          </a:p>
          <a:p>
            <a:pPr marL="236538" indent="-23653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Titus 2:1-5, inconsistency harms gospel</a:t>
            </a:r>
          </a:p>
          <a:p>
            <a:pPr marL="0" indent="0">
              <a:spcBef>
                <a:spcPts val="1800"/>
              </a:spcBef>
              <a:buNone/>
            </a:pPr>
            <a:endParaRPr lang="en-US" b="1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1096296" y="3598608"/>
            <a:ext cx="6934200" cy="2895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“For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the Greeks judge not of the doctrines by the doctrine itself, but they make the life and conduct the test of the doctrines”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dirty="0"/>
              <a:t>–</a:t>
            </a:r>
            <a:r>
              <a:rPr lang="en-US" b="1" dirty="0" smtClean="0"/>
              <a:t>Chrysostom</a:t>
            </a:r>
          </a:p>
          <a:p>
            <a:pPr algn="ctr"/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Ro.2:17-24;  2 Pt.2:2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4607640" y="4677696"/>
            <a:ext cx="3467100" cy="762000"/>
          </a:xfrm>
          <a:prstGeom prst="ellipse">
            <a:avLst/>
          </a:prstGeom>
          <a:noFill/>
          <a:ln w="5715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289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219200" y="800100"/>
            <a:ext cx="6691086" cy="647700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strike="noStrike" cap="none" normalizeH="0" baseline="0" dirty="0" smtClean="0">
                <a:ln>
                  <a:noFill/>
                </a:ln>
                <a:effectLst/>
              </a:rPr>
              <a:t>I. Eliminate Damage To Gospel, 1-5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1219200" y="1676400"/>
            <a:ext cx="6691086" cy="1295400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II. </a:t>
            </a:r>
            <a:r>
              <a:rPr kumimoji="0" lang="en-US" sz="3600" b="1" i="0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Embrace Distinction</a:t>
            </a:r>
            <a:br>
              <a:rPr kumimoji="0" lang="en-US" sz="3600" b="1" i="0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</a:rPr>
            </a:br>
            <a:r>
              <a:rPr kumimoji="0" lang="en-US" sz="3600" b="1" i="0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Of Godliness, </a:t>
            </a:r>
            <a:r>
              <a:rPr kumimoji="0" lang="en-US" sz="3600" b="1" i="0" strike="noStrike" cap="none" normalizeH="0" dirty="0" smtClean="0">
                <a:ln>
                  <a:noFill/>
                </a:ln>
                <a:effectLst/>
              </a:rPr>
              <a:t>6-8</a:t>
            </a:r>
            <a:endParaRPr kumimoji="0" lang="en-US" sz="3200" b="1" i="0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902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3600" b="1" u="sng" dirty="0" smtClean="0">
                <a:solidFill>
                  <a:schemeClr val="bg2">
                    <a:lumMod val="75000"/>
                  </a:schemeClr>
                </a:solidFill>
              </a:rPr>
              <a:t>Bad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 example produces blasphemy; </a:t>
            </a:r>
            <a:r>
              <a:rPr lang="en-US" sz="3600" b="1" u="sng" dirty="0" smtClean="0">
                <a:solidFill>
                  <a:schemeClr val="bg2">
                    <a:lumMod val="75000"/>
                  </a:schemeClr>
                </a:solidFill>
              </a:rPr>
              <a:t>good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 example, praise</a:t>
            </a:r>
            <a:endParaRPr lang="en-US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828800"/>
            <a:ext cx="8229600" cy="45720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/>
              <a:t>2 Tim.3:10-17,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even in persecution…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Paul set good example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Timothy followed Paul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Paul’s good example turned people to gospel (3:15-17)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118852" y="4961603"/>
            <a:ext cx="4876800" cy="1143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/>
              <a:t>(Titus 2:6-8)</a:t>
            </a:r>
            <a:endParaRPr lang="en-US" sz="3200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 Pt.2:12,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15;  3:16</a:t>
            </a:r>
          </a:p>
        </p:txBody>
      </p:sp>
    </p:spTree>
    <p:extLst>
      <p:ext uri="{BB962C8B-B14F-4D97-AF65-F5344CB8AC3E}">
        <p14:creationId xmlns:p14="http://schemas.microsoft.com/office/powerpoint/2010/main" xmlns="" val="323356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219200" y="800100"/>
            <a:ext cx="6691086" cy="647700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strike="noStrike" cap="none" normalizeH="0" baseline="0" dirty="0" smtClean="0">
                <a:ln>
                  <a:noFill/>
                </a:ln>
                <a:effectLst/>
              </a:rPr>
              <a:t>I. </a:t>
            </a:r>
            <a:r>
              <a:rPr kumimoji="0" lang="en-US" sz="2200" i="0" strike="noStrike" cap="none" normalizeH="0" dirty="0" smtClean="0">
                <a:ln>
                  <a:noFill/>
                </a:ln>
                <a:effectLst/>
              </a:rPr>
              <a:t>Eliminate Damage To Gospel, 1-5</a:t>
            </a:r>
            <a:endParaRPr kumimoji="0" lang="en-US" sz="2200" i="0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219200" y="2423652"/>
            <a:ext cx="6691086" cy="1295400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III.</a:t>
            </a:r>
            <a:r>
              <a:rPr kumimoji="0" lang="en-US" sz="3600" b="1" i="0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 Exalt Doctrine of God,</a:t>
            </a:r>
            <a:br>
              <a:rPr kumimoji="0" lang="en-US" sz="3600" b="1" i="0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</a:rPr>
            </a:br>
            <a:r>
              <a:rPr kumimoji="0" lang="en-US" sz="3600" b="1" i="0" strike="noStrike" cap="none" normalizeH="0" dirty="0" smtClean="0">
                <a:ln>
                  <a:noFill/>
                </a:ln>
                <a:effectLst/>
              </a:rPr>
              <a:t>9-10</a:t>
            </a:r>
            <a:endParaRPr kumimoji="0" lang="en-US" sz="3200" b="1" i="0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219200" y="1600200"/>
            <a:ext cx="6691086" cy="647700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strike="noStrike" cap="none" normalizeH="0" baseline="0" dirty="0" smtClean="0">
                <a:ln>
                  <a:noFill/>
                </a:ln>
                <a:effectLst/>
              </a:rPr>
              <a:t>II. </a:t>
            </a:r>
            <a:r>
              <a:rPr kumimoji="0" lang="en-US" sz="2200" i="0" strike="noStrike" cap="none" normalizeH="0" dirty="0" smtClean="0">
                <a:ln>
                  <a:noFill/>
                </a:ln>
                <a:effectLst/>
              </a:rPr>
              <a:t>Embrace Distinction Of Godliness, 6-8</a:t>
            </a:r>
            <a:endParaRPr kumimoji="0" lang="en-US" sz="2200" i="0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945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452" y="381000"/>
            <a:ext cx="8229600" cy="601980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457200" y="93408"/>
            <a:ext cx="8229600" cy="6324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39725" marR="0" indent="-3397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tabLst/>
            </a:pPr>
            <a:r>
              <a:rPr lang="en-US" sz="2400" b="1" dirty="0" smtClean="0">
                <a:solidFill>
                  <a:srgbClr val="A50021"/>
                </a:solidFill>
              </a:rPr>
              <a:t>1.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Adorn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:  to cause 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</a:rPr>
              <a:t>someth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. to have an attractive appearance through decor-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</a:rPr>
              <a:t>ation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3200" b="1" i="1" dirty="0" smtClean="0">
                <a:solidFill>
                  <a:schemeClr val="bg2">
                    <a:lumMod val="50000"/>
                  </a:schemeClr>
                </a:solidFill>
              </a:rPr>
              <a:t>adorn, decorate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.   </a:t>
            </a:r>
            <a:r>
              <a:rPr lang="en-US" sz="3000" b="1" dirty="0" smtClean="0"/>
              <a:t>1 Pt.3:5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</a:rPr>
              <a:t>2.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:  God’s teaching displayed.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2400" b="1" dirty="0" smtClean="0">
                <a:solidFill>
                  <a:srgbClr val="A50021"/>
                </a:solidFill>
              </a:rPr>
              <a:t>3.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:  in all things, </a:t>
            </a:r>
            <a:r>
              <a:rPr lang="en-US" sz="3200" b="1" dirty="0" smtClean="0"/>
              <a:t>9-10.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sz="3000" b="1" dirty="0" smtClean="0"/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57200" y="2880852"/>
            <a:ext cx="8229600" cy="62434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anose="020F0502020204030204" pitchFamily="34" charset="0"/>
              </a:rPr>
              <a:t>One unguarded moment …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2 Sm.12.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42452" y="3551904"/>
            <a:ext cx="8229600" cy="29521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300" b="1" baseline="300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14</a:t>
            </a:r>
            <a:r>
              <a:rPr lang="en-US" sz="33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Do </a:t>
            </a:r>
            <a:r>
              <a:rPr lang="en-US" sz="33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all things </a:t>
            </a:r>
            <a:r>
              <a:rPr lang="en-US" sz="33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without </a:t>
            </a:r>
            <a:r>
              <a:rPr lang="en-US" sz="33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complaining </a:t>
            </a:r>
            <a:r>
              <a:rPr lang="en-US" sz="33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and dis-</a:t>
            </a:r>
            <a:r>
              <a:rPr lang="en-US" sz="3300" b="1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puting</a:t>
            </a:r>
            <a:r>
              <a:rPr lang="en-US" sz="33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3300" b="1" baseline="30000" dirty="0">
                <a:solidFill>
                  <a:srgbClr val="800000"/>
                </a:solidFill>
                <a:latin typeface="Calibri" panose="020F0502020204030204" pitchFamily="34" charset="0"/>
              </a:rPr>
              <a:t>15</a:t>
            </a:r>
            <a:r>
              <a:rPr lang="en-US" sz="33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that you may become blameless </a:t>
            </a:r>
            <a:r>
              <a:rPr lang="en-US" sz="33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and harmless</a:t>
            </a:r>
            <a:r>
              <a:rPr lang="en-US" sz="33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, children of God </a:t>
            </a:r>
            <a:r>
              <a:rPr lang="en-US" sz="33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without </a:t>
            </a:r>
            <a:r>
              <a:rPr lang="en-US" sz="33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fault in the midst of a crooked </a:t>
            </a:r>
            <a:r>
              <a:rPr lang="en-US" sz="33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and </a:t>
            </a:r>
            <a:r>
              <a:rPr lang="en-US" sz="33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perverse generation, among whom you shine as lights in the </a:t>
            </a:r>
            <a:r>
              <a:rPr lang="en-US" sz="33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world </a:t>
            </a:r>
            <a:r>
              <a:rPr lang="en-US" sz="2400" b="1" dirty="0" smtClean="0">
                <a:latin typeface="Calibri" panose="020F0502020204030204" pitchFamily="34" charset="0"/>
              </a:rPr>
              <a:t>– Ph.2</a:t>
            </a:r>
            <a:endParaRPr kumimoji="0" lang="en-US" sz="3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41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452" y="381000"/>
            <a:ext cx="8229600" cy="601980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457200" y="93408"/>
            <a:ext cx="8229600" cy="6019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39725" marR="0" indent="-3397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tabLst/>
            </a:pPr>
            <a:r>
              <a:rPr lang="en-US" sz="2400" b="1" dirty="0" smtClean="0">
                <a:solidFill>
                  <a:srgbClr val="A50021"/>
                </a:solidFill>
              </a:rPr>
              <a:t>1.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Adorn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:  to cause 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</a:rPr>
              <a:t>someth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. to have an attractive appearance through decor-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</a:rPr>
              <a:t>ation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3200" b="1" i="1" dirty="0" smtClean="0">
                <a:solidFill>
                  <a:schemeClr val="bg2">
                    <a:lumMod val="50000"/>
                  </a:schemeClr>
                </a:solidFill>
              </a:rPr>
              <a:t>adorn, decorate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.   </a:t>
            </a:r>
            <a:r>
              <a:rPr lang="en-US" sz="3000" b="1" dirty="0" smtClean="0"/>
              <a:t>1 Pt.3:5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</a:rPr>
              <a:t>2.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:  God’s teaching displayed.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tabLst/>
            </a:pPr>
            <a:r>
              <a:rPr lang="en-US" sz="2400" b="1" dirty="0" smtClean="0">
                <a:solidFill>
                  <a:srgbClr val="A50021"/>
                </a:solidFill>
              </a:rPr>
              <a:t>3.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:  in all things, </a:t>
            </a:r>
            <a:r>
              <a:rPr lang="en-US" sz="3200" b="1" dirty="0" smtClean="0"/>
              <a:t>9-10.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3000" b="1" dirty="0" smtClean="0"/>
              <a:t>2 Sm.12; Ph.2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</a:rPr>
              <a:t>4.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:  great God and Savior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</a:rPr>
              <a:t>(13).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2400" b="1" dirty="0" smtClean="0">
                <a:solidFill>
                  <a:srgbClr val="A50021"/>
                </a:solidFill>
              </a:rPr>
              <a:t>5.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Persons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:  slaves </a:t>
            </a:r>
            <a:r>
              <a:rPr lang="en-US" sz="3200" b="1" dirty="0" smtClean="0"/>
              <a:t>(11)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. 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AutoNum type="arabicPeriod"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42452" y="3915696"/>
            <a:ext cx="4038600" cy="213360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If mistreated, may justify slander, stealing, disobedience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648200" y="3915696"/>
            <a:ext cx="4038600" cy="213360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Slaves become Christians; 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</a:b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adorn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God’s gospel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009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8785</TotalTime>
  <Words>679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Pixel</vt:lpstr>
      <vt:lpstr>Seeing The Sermon</vt:lpstr>
      <vt:lpstr>Everything about God’s essence (nature / character) is perfect</vt:lpstr>
      <vt:lpstr>Slide 3</vt:lpstr>
      <vt:lpstr>Wrong reaction: “Gospel produces this kind of trash?”</vt:lpstr>
      <vt:lpstr>Slide 5</vt:lpstr>
      <vt:lpstr>Bad example produces blasphemy; good example, praise</vt:lpstr>
      <vt:lpstr>Slide 7</vt:lpstr>
      <vt:lpstr>Slide 8</vt:lpstr>
      <vt:lpstr>Slide 9</vt:lpstr>
      <vt:lpstr>Slaves??</vt:lpstr>
      <vt:lpstr>Slaves??</vt:lpstr>
      <vt:lpstr>Slaves adorn God’s gospel</vt:lpstr>
      <vt:lpstr>If a slave . . .</vt:lpstr>
      <vt:lpstr>Conclusions</vt:lpstr>
      <vt:lpstr>Conclusions</vt:lpstr>
      <vt:lpstr>Conclusions</vt:lpstr>
      <vt:lpstr>Conclusions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964</cp:revision>
  <dcterms:created xsi:type="dcterms:W3CDTF">2011-08-18T15:42:19Z</dcterms:created>
  <dcterms:modified xsi:type="dcterms:W3CDTF">2015-06-01T03:47:19Z</dcterms:modified>
</cp:coreProperties>
</file>