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2"/>
  </p:notesMasterIdLst>
  <p:sldIdLst>
    <p:sldId id="294" r:id="rId3"/>
    <p:sldId id="367" r:id="rId4"/>
    <p:sldId id="382" r:id="rId5"/>
    <p:sldId id="384" r:id="rId6"/>
    <p:sldId id="369" r:id="rId7"/>
    <p:sldId id="370" r:id="rId8"/>
    <p:sldId id="371" r:id="rId9"/>
    <p:sldId id="383" r:id="rId10"/>
    <p:sldId id="385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77" r:id="rId19"/>
    <p:sldId id="380" r:id="rId20"/>
    <p:sldId id="38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FFFF"/>
    <a:srgbClr val="800000"/>
    <a:srgbClr val="333399"/>
    <a:srgbClr val="FFFFCC"/>
    <a:srgbClr val="FFFF99"/>
    <a:srgbClr val="FF9933"/>
    <a:srgbClr val="FF0000"/>
    <a:srgbClr val="66FFFF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671" autoAdjust="0"/>
  </p:normalViewPr>
  <p:slideViewPr>
    <p:cSldViewPr>
      <p:cViewPr>
        <p:scale>
          <a:sx n="64" d="100"/>
          <a:sy n="64" d="100"/>
        </p:scale>
        <p:origin x="-18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Walking By Faith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47010" y="6858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Faith Works, Ja.2:14-17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47010" y="13716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II. Faith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</a:rPr>
              <a:t>Works Anything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God says,</a:t>
            </a:r>
            <a:r>
              <a:rPr lang="en-US" sz="3600" b="1" dirty="0" smtClean="0">
                <a:solidFill>
                  <a:schemeClr val="tx1"/>
                </a:solidFill>
              </a:rPr>
              <a:t> Ja.2:21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2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Ja.2:21 = Gn.22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always does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anything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God says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Nu.21</a:t>
            </a:r>
            <a:r>
              <a:rPr lang="en-US" sz="3600" dirty="0">
                <a:latin typeface="Century Gothic" panose="020B0502020202020204" pitchFamily="34" charset="0"/>
              </a:rPr>
              <a:t>, </a:t>
            </a: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look</a:t>
            </a:r>
            <a:r>
              <a:rPr lang="en-US" sz="3600" dirty="0">
                <a:latin typeface="Century Gothic" panose="020B0502020202020204" pitchFamily="34" charset="0"/>
              </a:rPr>
              <a:t> at brazen </a:t>
            </a:r>
            <a:r>
              <a:rPr lang="en-US" sz="3600" dirty="0" smtClean="0">
                <a:latin typeface="Century Gothic" panose="020B0502020202020204" pitchFamily="34" charset="0"/>
              </a:rPr>
              <a:t>serpent.</a:t>
            </a:r>
            <a:endParaRPr lang="en-US" sz="3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2 </a:t>
            </a:r>
            <a:r>
              <a:rPr lang="en-US" sz="3600" dirty="0">
                <a:latin typeface="Century Gothic" panose="020B0502020202020204" pitchFamily="34" charset="0"/>
              </a:rPr>
              <a:t>K.5, </a:t>
            </a: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dip</a:t>
            </a:r>
            <a:r>
              <a:rPr lang="en-US" sz="3600" dirty="0">
                <a:latin typeface="Century Gothic" panose="020B0502020202020204" pitchFamily="34" charset="0"/>
              </a:rPr>
              <a:t> in Jordan 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seven</a:t>
            </a:r>
            <a:r>
              <a:rPr lang="en-US" sz="3600" dirty="0" smtClean="0">
                <a:latin typeface="Century Gothic" panose="020B0502020202020204" pitchFamily="34" charset="0"/>
              </a:rPr>
              <a:t> times.</a:t>
            </a:r>
            <a:endParaRPr lang="en-US" sz="3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Jn.9</a:t>
            </a:r>
            <a:r>
              <a:rPr lang="en-US" sz="3600" dirty="0">
                <a:latin typeface="Century Gothic" panose="020B0502020202020204" pitchFamily="34" charset="0"/>
              </a:rPr>
              <a:t>, 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water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>
                <a:latin typeface="Century Gothic" panose="020B0502020202020204" pitchFamily="34" charset="0"/>
              </a:rPr>
              <a:t>for </a:t>
            </a:r>
            <a:r>
              <a:rPr lang="en-US" sz="3600" dirty="0" smtClean="0">
                <a:latin typeface="Century Gothic" panose="020B0502020202020204" pitchFamily="34" charset="0"/>
              </a:rPr>
              <a:t>blindness.</a:t>
            </a:r>
            <a:endParaRPr lang="en-US" sz="3600" dirty="0"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Mk.16:16</a:t>
            </a:r>
            <a:r>
              <a:rPr lang="en-US" sz="3600" dirty="0">
                <a:latin typeface="Century Gothic" panose="020B0502020202020204" pitchFamily="34" charset="0"/>
              </a:rPr>
              <a:t>, </a:t>
            </a:r>
            <a:r>
              <a:rPr lang="en-US" sz="3600" dirty="0" smtClean="0">
                <a:latin typeface="Century Gothic" panose="020B0502020202020204" pitchFamily="34" charset="0"/>
              </a:rPr>
              <a:t>belief </a:t>
            </a: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and</a:t>
            </a:r>
            <a:r>
              <a:rPr lang="en-US" sz="3600" dirty="0" smtClean="0">
                <a:latin typeface="Century Gothic" panose="020B0502020202020204" pitchFamily="34" charset="0"/>
              </a:rPr>
              <a:t> baptism save.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7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Ja.2:21 = Gn.22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2192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Unbelievers </a:t>
            </a:r>
            <a:r>
              <a:rPr lang="en-US" sz="3600" dirty="0" smtClean="0">
                <a:latin typeface="Century Gothic" panose="020B0502020202020204" pitchFamily="34" charset="0"/>
              </a:rPr>
              <a:t>balk at what God sa</a:t>
            </a:r>
            <a:r>
              <a:rPr lang="en-US" dirty="0" smtClean="0">
                <a:latin typeface="Century Gothic" panose="020B0502020202020204" pitchFamily="34" charset="0"/>
              </a:rPr>
              <a:t>ys</a:t>
            </a:r>
          </a:p>
          <a:p>
            <a:pPr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“I was baptized, so if it is essential, I won’t miss heaven.”</a:t>
            </a:r>
          </a:p>
          <a:p>
            <a:pPr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(312) 865-5199 – sequence matters</a:t>
            </a:r>
          </a:p>
          <a:p>
            <a:pPr>
              <a:buBlip>
                <a:blip r:embed="rId2"/>
              </a:buBlip>
            </a:pPr>
            <a:r>
              <a:rPr lang="en-US" sz="3600" dirty="0" smtClean="0">
                <a:latin typeface="Century Gothic" panose="020B0502020202020204" pitchFamily="34" charset="0"/>
              </a:rPr>
              <a:t>The biblical order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0" y="4495800"/>
            <a:ext cx="2637020" cy="99060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3200" b="1" dirty="0" smtClean="0">
                <a:solidFill>
                  <a:srgbClr val="FFFF00"/>
                </a:solidFill>
              </a:rPr>
              <a:t>Baptism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9180" y="4495800"/>
            <a:ext cx="2637020" cy="99060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Salvation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84820" y="4615720"/>
            <a:ext cx="974360" cy="763250"/>
          </a:xfrm>
          <a:prstGeom prst="rightArrow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3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47010" y="6858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Faith Works, Ja.2:14-17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7010" y="205865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III. Faith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</a:rPr>
              <a:t>Works Everything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God says,</a:t>
            </a:r>
            <a:r>
              <a:rPr lang="en-US" sz="3600" b="1" dirty="0" smtClean="0">
                <a:solidFill>
                  <a:schemeClr val="tx1"/>
                </a:solidFill>
              </a:rPr>
              <a:t> Ja.2:22-23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7010" y="13716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Faith Works Anything God Says, Ja.2:21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4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Abraham, Ja.2:22-23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Century Gothic" panose="020B0502020202020204" pitchFamily="34" charset="0"/>
              </a:rPr>
              <a:t>The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commencement</a:t>
            </a:r>
            <a:r>
              <a:rPr lang="en-US" dirty="0" smtClean="0">
                <a:latin typeface="Century Gothic" panose="020B0502020202020204" pitchFamily="34" charset="0"/>
              </a:rPr>
              <a:t>, Gn.12:1-7 –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Go</a:t>
            </a:r>
          </a:p>
          <a:p>
            <a:pPr>
              <a:buBlip>
                <a:blip r:embed="rId2"/>
              </a:buBlip>
            </a:pPr>
            <a:r>
              <a:rPr lang="en-US" sz="3200" dirty="0" smtClean="0">
                <a:latin typeface="Century Gothic" panose="020B0502020202020204" pitchFamily="34" charset="0"/>
              </a:rPr>
              <a:t>The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climax</a:t>
            </a:r>
            <a:r>
              <a:rPr lang="en-US" sz="3200" dirty="0" smtClean="0">
                <a:latin typeface="Century Gothic" panose="020B0502020202020204" pitchFamily="34" charset="0"/>
              </a:rPr>
              <a:t>, Gn.22:1-14 –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Go slay son</a:t>
            </a:r>
          </a:p>
          <a:p>
            <a:pPr>
              <a:buBlip>
                <a:blip r:embed="rId2"/>
              </a:buBlip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 existed prior to the works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 was completed by works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 would be useless without works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Faith summarizes all his works (v.23)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2362200"/>
            <a:ext cx="8229600" cy="15240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00"/>
                </a:solidFill>
              </a:rPr>
              <a:t>Do you see </a:t>
            </a:r>
            <a:r>
              <a:rPr lang="en-US" sz="3200" dirty="0">
                <a:solidFill>
                  <a:srgbClr val="FFFF00"/>
                </a:solidFill>
              </a:rPr>
              <a:t>that faith </a:t>
            </a:r>
            <a:r>
              <a:rPr lang="en-US" sz="3200" dirty="0" smtClean="0">
                <a:solidFill>
                  <a:srgbClr val="FFFF00"/>
                </a:solidFill>
              </a:rPr>
              <a:t>was working together with </a:t>
            </a:r>
            <a:r>
              <a:rPr lang="en-US" sz="3200" dirty="0">
                <a:solidFill>
                  <a:srgbClr val="FFFF00"/>
                </a:solidFill>
              </a:rPr>
              <a:t>his works, and by works was faith made </a:t>
            </a:r>
            <a:r>
              <a:rPr lang="en-US" sz="3200" dirty="0" smtClean="0">
                <a:solidFill>
                  <a:srgbClr val="FFFF00"/>
                </a:solidFill>
              </a:rPr>
              <a:t>perfect?  </a:t>
            </a:r>
            <a:r>
              <a:rPr lang="en-US" sz="2400" dirty="0" smtClean="0">
                <a:solidFill>
                  <a:schemeClr val="bg1"/>
                </a:solidFill>
              </a:rPr>
              <a:t>– Ja.2:22 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14010" y="2865620"/>
            <a:ext cx="3276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9514" y="3351550"/>
            <a:ext cx="252107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3420" y="3822490"/>
            <a:ext cx="1386590" cy="0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15046" y="3352800"/>
            <a:ext cx="2773180" cy="0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38537" y="3352800"/>
            <a:ext cx="1677774" cy="0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94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Abraham, Ja.2:22-23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Unbeliever’s response: 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“Works justified Abraham before men”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914400" lvl="1" indent="-51435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What men?</a:t>
            </a:r>
          </a:p>
          <a:p>
            <a:pPr marL="914400" lvl="1" indent="-514350">
              <a:spcBef>
                <a:spcPts val="600"/>
              </a:spcBef>
              <a:buAutoNum type="arabicPeriod"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Consequences of claim: </a:t>
            </a:r>
          </a:p>
          <a:p>
            <a:pPr marL="914400" lvl="1" indent="-514350">
              <a:buAutoNum type="arabicPeriod"/>
            </a:pP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914400" lvl="1" indent="-514350">
              <a:buAutoNum type="arabicPeriod"/>
            </a:pPr>
            <a:endParaRPr lang="en-US" sz="3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00050" lvl="1" indent="0">
              <a:buNone/>
            </a:pPr>
            <a:endParaRPr lang="en-US" sz="3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3382780"/>
            <a:ext cx="3352800" cy="176759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Faith that justifies before men must </a:t>
            </a:r>
            <a:r>
              <a:rPr lang="en-US" sz="3500" b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WORK</a:t>
            </a:r>
            <a:endParaRPr lang="en-US" sz="3500" b="1" u="sng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382780"/>
            <a:ext cx="3352800" cy="176759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Faith that justifies before God is</a:t>
            </a:r>
            <a:r>
              <a:rPr lang="en-US" sz="35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3500" b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DEAD</a:t>
            </a:r>
            <a:endParaRPr lang="en-US" sz="3500" b="1" u="sng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257800"/>
            <a:ext cx="7620000" cy="12192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</a:rPr>
              <a:t>You see then that a man is justified by works, and not by faith </a:t>
            </a:r>
            <a:r>
              <a:rPr lang="en-US" sz="3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only</a:t>
            </a:r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v.24 (25)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7460" y="5380220"/>
            <a:ext cx="1257300" cy="484909"/>
          </a:xfrm>
          <a:prstGeom prst="rect">
            <a:avLst/>
          </a:prstGeom>
          <a:solidFill>
            <a:schemeClr val="accent1">
              <a:alpha val="35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3710" y="5898630"/>
            <a:ext cx="1257300" cy="484909"/>
          </a:xfrm>
          <a:prstGeom prst="rect">
            <a:avLst/>
          </a:prstGeom>
          <a:solidFill>
            <a:schemeClr val="accent1">
              <a:alpha val="35000"/>
            </a:schemeClr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36730" y="5381470"/>
            <a:ext cx="2171700" cy="484909"/>
          </a:xfrm>
          <a:prstGeom prst="rect">
            <a:avLst/>
          </a:prstGeom>
          <a:solidFill>
            <a:schemeClr val="accent1">
              <a:alpha val="35000"/>
            </a:schemeClr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699" y="5916120"/>
            <a:ext cx="3261111" cy="484909"/>
          </a:xfrm>
          <a:prstGeom prst="rect">
            <a:avLst/>
          </a:prstGeom>
          <a:solidFill>
            <a:srgbClr val="800000">
              <a:alpha val="35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6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47010" y="6858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Faith Works, Ja.2:14-17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7010" y="27432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IV. Faith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</a:rPr>
              <a:t>Works Exactly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As God says,</a:t>
            </a:r>
            <a:r>
              <a:rPr lang="en-US" sz="3600" b="1" dirty="0" smtClean="0">
                <a:solidFill>
                  <a:schemeClr val="tx1"/>
                </a:solidFill>
              </a:rPr>
              <a:t> Ja.2:25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7010" y="13716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Faith Works Anything God Says, Ja.2:21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010" y="204241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III. Faith Works Everything God Says, Ja.2:22-23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8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Rahab, a Gentile, demonstrates more faith than many religious people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 smtClean="0"/>
              <a:t>Joshua 2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b="1" dirty="0" smtClean="0"/>
              <a:t>18</a:t>
            </a:r>
            <a:r>
              <a:rPr lang="en-US" dirty="0"/>
              <a:t>,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scarlet</a:t>
            </a:r>
            <a:r>
              <a:rPr lang="en-US" dirty="0"/>
              <a:t> cord </a:t>
            </a:r>
            <a:r>
              <a:rPr lang="en-US" dirty="0" smtClean="0"/>
              <a:t> (green?  .  .  .towel?)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b="1" dirty="0" smtClean="0"/>
              <a:t>18</a:t>
            </a:r>
            <a:r>
              <a:rPr lang="en-US" dirty="0"/>
              <a:t>,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</a:t>
            </a:r>
            <a:r>
              <a:rPr lang="en-US" dirty="0"/>
              <a:t> </a:t>
            </a:r>
            <a:r>
              <a:rPr lang="en-US" dirty="0" smtClean="0"/>
              <a:t> (door</a:t>
            </a:r>
            <a:r>
              <a:rPr lang="en-US" dirty="0"/>
              <a:t>?)</a:t>
            </a:r>
          </a:p>
          <a:p>
            <a:pPr marL="344488" indent="-344488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3. </a:t>
            </a:r>
            <a:r>
              <a:rPr lang="en-US" b="1" dirty="0" smtClean="0"/>
              <a:t>18</a:t>
            </a:r>
            <a:r>
              <a:rPr lang="en-US" dirty="0"/>
              <a:t>, bring family into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en-US" dirty="0"/>
              <a:t> </a:t>
            </a:r>
            <a:r>
              <a:rPr lang="en-US" dirty="0" smtClean="0"/>
              <a:t>house  (parents’?)   </a:t>
            </a:r>
            <a:endParaRPr lang="en-US" dirty="0"/>
          </a:p>
          <a:p>
            <a:pPr marL="344488" indent="-344488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4. </a:t>
            </a:r>
            <a:r>
              <a:rPr lang="en-US" b="1" dirty="0" smtClean="0"/>
              <a:t>19</a:t>
            </a:r>
            <a:r>
              <a:rPr lang="en-US" dirty="0"/>
              <a:t>, remain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</a:t>
            </a:r>
            <a:r>
              <a:rPr lang="en-US" dirty="0" smtClean="0"/>
              <a:t>  (except </a:t>
            </a:r>
            <a:r>
              <a:rPr lang="en-US" dirty="0"/>
              <a:t>for </a:t>
            </a:r>
            <a:r>
              <a:rPr lang="en-US" dirty="0" smtClean="0"/>
              <a:t>recreation?)</a:t>
            </a:r>
          </a:p>
          <a:p>
            <a:pPr marL="344488" indent="-344488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5. </a:t>
            </a:r>
            <a:r>
              <a:rPr lang="en-US" b="1" dirty="0" smtClean="0"/>
              <a:t>20</a:t>
            </a:r>
            <a:r>
              <a:rPr lang="en-US" dirty="0"/>
              <a:t>, do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/>
              <a:t>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</a:t>
            </a:r>
            <a:r>
              <a:rPr lang="en-US" dirty="0"/>
              <a:t> </a:t>
            </a:r>
            <a:r>
              <a:rPr lang="en-US" dirty="0" smtClean="0"/>
              <a:t>plans  (unless asked?) 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9010" y="5167860"/>
            <a:ext cx="60960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Failure in one part </a:t>
            </a:r>
            <a:r>
              <a:rPr lang="en-US" sz="3200" b="1" dirty="0" smtClean="0">
                <a:solidFill>
                  <a:srgbClr val="FFFF00"/>
                </a:solidFill>
              </a:rPr>
              <a:t>would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doom </a:t>
            </a:r>
            <a:r>
              <a:rPr lang="en-US" sz="3200" b="1" dirty="0">
                <a:solidFill>
                  <a:srgbClr val="FFFF00"/>
                </a:solidFill>
              </a:rPr>
              <a:t>her </a:t>
            </a:r>
            <a:r>
              <a:rPr lang="en-US" sz="3200" b="1" dirty="0" smtClean="0">
                <a:solidFill>
                  <a:srgbClr val="FFFF00"/>
                </a:solidFill>
              </a:rPr>
              <a:t>in everything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0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715962"/>
          </a:xfrm>
        </p:spPr>
        <p:txBody>
          <a:bodyPr/>
          <a:lstStyle/>
          <a:p>
            <a:r>
              <a:rPr lang="en-US" sz="3600" b="1" dirty="0" smtClean="0"/>
              <a:t>Leviticus 10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838200"/>
            <a:ext cx="8229600" cy="5562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 smtClean="0"/>
              <a:t>Unbelief says: “fire is fire”  </a:t>
            </a:r>
            <a:r>
              <a:rPr lang="en-US" sz="3600" dirty="0" smtClean="0"/>
              <a:t>[16:12]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sz="3400" b="1" dirty="0" smtClean="0">
                <a:solidFill>
                  <a:srgbClr val="000066"/>
                </a:solidFill>
              </a:rPr>
              <a:t>Baptism, </a:t>
            </a:r>
            <a:r>
              <a:rPr lang="en-US" sz="3400" b="1" dirty="0" smtClean="0"/>
              <a:t>Ac.8; Ro.6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sz="3400" b="1" dirty="0" smtClean="0">
                <a:solidFill>
                  <a:srgbClr val="000066"/>
                </a:solidFill>
              </a:rPr>
              <a:t>Sing, make melody in heart, </a:t>
            </a:r>
            <a:r>
              <a:rPr lang="en-US" sz="3400" b="1" dirty="0" smtClean="0"/>
              <a:t>Ep.5:19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344488" indent="-344488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3. </a:t>
            </a:r>
            <a:r>
              <a:rPr lang="en-US" sz="3400" b="1" dirty="0" smtClean="0">
                <a:solidFill>
                  <a:srgbClr val="000066"/>
                </a:solidFill>
              </a:rPr>
              <a:t>Lord’s Supper, first day of week, </a:t>
            </a:r>
            <a:r>
              <a:rPr lang="en-US" sz="3400" b="1" dirty="0" smtClean="0"/>
              <a:t>Ac.20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470" y="2012430"/>
            <a:ext cx="8274570" cy="990600"/>
          </a:xfrm>
          <a:prstGeom prst="rect">
            <a:avLst/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Sprinkling: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another action.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‘Because of 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salvation’: another purpose</a:t>
            </a:r>
            <a:r>
              <a:rPr lang="en-US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.</a:t>
            </a:r>
            <a:endParaRPr lang="en-US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470" y="3733800"/>
            <a:ext cx="8274570" cy="640830"/>
          </a:xfrm>
          <a:prstGeom prst="rect">
            <a:avLst/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Playing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mechanical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music is not exact. </a:t>
            </a:r>
            <a:endParaRPr lang="en-US" sz="32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470" y="5426440"/>
            <a:ext cx="8274570" cy="990600"/>
          </a:xfrm>
          <a:prstGeom prst="rect">
            <a:avLst/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Another day / other elements </a:t>
            </a:r>
            <a:endParaRPr lang="en-US" sz="3200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cannot be by faith</a:t>
            </a:r>
            <a:endParaRPr lang="en-US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92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smtClean="0"/>
              <a:t>Moses and the rock, Numbers 20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b="1" dirty="0" smtClean="0"/>
              <a:t>Speak to rock</a:t>
            </a: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b="1" dirty="0" smtClean="0"/>
              <a:t>Moses hit rock</a:t>
            </a:r>
            <a:endParaRPr lang="en-US" b="1" dirty="0"/>
          </a:p>
          <a:p>
            <a:pPr marL="457200" lvl="1" indent="-457200" algn="ctr">
              <a:buNone/>
            </a:pPr>
            <a:r>
              <a:rPr lang="en-US" sz="3200" b="1" u="sng" dirty="0" smtClean="0">
                <a:solidFill>
                  <a:srgbClr val="000066"/>
                </a:solidFill>
              </a:rPr>
              <a:t>Do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u="sng" dirty="0" smtClean="0">
                <a:solidFill>
                  <a:srgbClr val="000066"/>
                </a:solidFill>
              </a:rPr>
              <a:t>ends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u="sng" dirty="0" smtClean="0">
                <a:solidFill>
                  <a:srgbClr val="000066"/>
                </a:solidFill>
              </a:rPr>
              <a:t>justify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u="sng" dirty="0" smtClean="0">
                <a:solidFill>
                  <a:srgbClr val="000066"/>
                </a:solidFill>
              </a:rPr>
              <a:t>the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u="sng" dirty="0" smtClean="0">
                <a:solidFill>
                  <a:srgbClr val="000066"/>
                </a:solidFill>
              </a:rPr>
              <a:t>means</a:t>
            </a:r>
            <a:r>
              <a:rPr lang="en-US" sz="3200" b="1" dirty="0" smtClean="0">
                <a:solidFill>
                  <a:srgbClr val="000066"/>
                </a:solidFill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It is not enough to produce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God wants obedience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Moses did not enter promised land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1141750"/>
            <a:ext cx="4267200" cy="990600"/>
          </a:xfrm>
          <a:prstGeom prst="rect">
            <a:avLst/>
          </a:prstGeom>
          <a:solidFill>
            <a:srgbClr val="800000"/>
          </a:solidFill>
          <a:ln w="3175"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“But it got results!”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724400"/>
            <a:ext cx="2286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Populate earth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4010" y="4724400"/>
            <a:ext cx="2286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Church growth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4724400"/>
            <a:ext cx="2286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Spread gospel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28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152400"/>
            <a:ext cx="8382000" cy="8382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Two major misunderstandings of faith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569913" indent="-569913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Blind leap in the dark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Q: “Why do you believe Bible?”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A: “That’s where faith comes in.”</a:t>
            </a:r>
          </a:p>
          <a:p>
            <a:pPr marL="0" indent="0">
              <a:buNone/>
              <a:tabLst>
                <a:tab pos="569913" algn="l"/>
              </a:tabLst>
            </a:pPr>
            <a:r>
              <a:rPr lang="en-US" dirty="0" smtClean="0">
                <a:solidFill>
                  <a:srgbClr val="FFFF00"/>
                </a:solidFill>
              </a:rPr>
              <a:t>2.  Denominational opinions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“Faith alone”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“At the point of faith”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57800" y="3429000"/>
            <a:ext cx="335280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Salvation by ‘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200" dirty="0" smtClean="0">
                <a:solidFill>
                  <a:srgbClr val="000066"/>
                </a:solidFill>
              </a:rPr>
              <a:t>’</a:t>
            </a:r>
            <a:endParaRPr lang="en-US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8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152400"/>
            <a:ext cx="83820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Faith is . . . 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1. </a:t>
            </a:r>
            <a:r>
              <a:rPr lang="en-US" sz="3600" dirty="0" smtClean="0">
                <a:solidFill>
                  <a:srgbClr val="FFFF00"/>
                </a:solidFill>
              </a:rPr>
              <a:t>Conviction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2. </a:t>
            </a:r>
            <a:r>
              <a:rPr lang="en-US" sz="3600" dirty="0" smtClean="0">
                <a:solidFill>
                  <a:srgbClr val="FFFF00"/>
                </a:solidFill>
              </a:rPr>
              <a:t>Trust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AutoNum type="arabicPeriod" startAt="2"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eriod" startAt="2"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4200"/>
              </a:spcBef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3. </a:t>
            </a:r>
            <a:r>
              <a:rPr lang="en-US" sz="3600" dirty="0" smtClean="0">
                <a:solidFill>
                  <a:srgbClr val="FFFF00"/>
                </a:solidFill>
              </a:rPr>
              <a:t>Obedience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479030"/>
            <a:ext cx="807720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So then faith comes by hearing, and hearing by the word of God </a:t>
            </a:r>
            <a:r>
              <a:rPr lang="en-US" sz="2400" dirty="0" smtClean="0">
                <a:solidFill>
                  <a:schemeClr val="tx1"/>
                </a:solidFill>
              </a:rPr>
              <a:t>– Ro.10:17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3294090"/>
            <a:ext cx="8077200" cy="153899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But since we have the same spirit of faith, according to what is written, “</a:t>
            </a:r>
            <a:r>
              <a:rPr lang="en-US" sz="3200" i="1" dirty="0" smtClean="0">
                <a:solidFill>
                  <a:srgbClr val="000066"/>
                </a:solidFill>
              </a:rPr>
              <a:t>I believed and therefore I spoke</a:t>
            </a:r>
            <a:r>
              <a:rPr lang="en-US" sz="3200" dirty="0" smtClean="0">
                <a:solidFill>
                  <a:srgbClr val="000066"/>
                </a:solidFill>
              </a:rPr>
              <a:t>…” </a:t>
            </a:r>
            <a:r>
              <a:rPr lang="en-US" sz="2400" dirty="0" smtClean="0">
                <a:solidFill>
                  <a:schemeClr val="tx1"/>
                </a:solidFill>
              </a:rPr>
              <a:t>– 2 Co.4:13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410" y="5547610"/>
            <a:ext cx="80772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For we walk by faith, not by sight </a:t>
            </a:r>
            <a:r>
              <a:rPr lang="en-US" sz="2400" dirty="0" smtClean="0">
                <a:solidFill>
                  <a:schemeClr val="tx1"/>
                </a:solidFill>
              </a:rPr>
              <a:t>– 2 Co.5:7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9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76200"/>
            <a:ext cx="8382000" cy="6096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“Get it in writing”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Clerk:  “You owe $...”</a:t>
            </a:r>
          </a:p>
          <a:p>
            <a:pPr algn="ctr" defTabSz="463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CFFFF"/>
                </a:solidFill>
              </a:rPr>
              <a:t>“I paid that bill.”</a:t>
            </a:r>
            <a:endParaRPr lang="en-US" dirty="0">
              <a:solidFill>
                <a:srgbClr val="CCFFFF"/>
              </a:solidFill>
            </a:endParaRPr>
          </a:p>
          <a:p>
            <a:pPr marL="0" indent="0" algn="ctr" defTabSz="509588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Clerk:  “No you did not”</a:t>
            </a:r>
          </a:p>
          <a:p>
            <a:pPr algn="ctr" defTabSz="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CFFFF"/>
                </a:solidFill>
              </a:rPr>
              <a:t>“I have my receipt”</a:t>
            </a:r>
          </a:p>
          <a:p>
            <a:pPr marL="0" indent="0" algn="ctr" defTabSz="509588">
              <a:buNone/>
            </a:pPr>
            <a:r>
              <a:rPr lang="en-US" dirty="0" smtClean="0">
                <a:solidFill>
                  <a:schemeClr val="bg1"/>
                </a:solidFill>
              </a:rPr>
              <a:t>Ex.4:1, </a:t>
            </a:r>
            <a:r>
              <a:rPr lang="en-US" dirty="0" smtClean="0">
                <a:solidFill>
                  <a:srgbClr val="FFFF00"/>
                </a:solidFill>
              </a:rPr>
              <a:t>Moses fears unbelief</a:t>
            </a:r>
          </a:p>
          <a:p>
            <a:pPr marL="0" indent="0" algn="ctr" defTabSz="509588">
              <a:buNone/>
            </a:pPr>
            <a:r>
              <a:rPr lang="en-US" dirty="0" smtClean="0">
                <a:solidFill>
                  <a:schemeClr val="bg1"/>
                </a:solidFill>
              </a:rPr>
              <a:t>Ex.4:2-9, </a:t>
            </a:r>
            <a:r>
              <a:rPr lang="en-US" dirty="0" smtClean="0">
                <a:solidFill>
                  <a:srgbClr val="FFFF00"/>
                </a:solidFill>
              </a:rPr>
              <a:t>signs produce faith</a:t>
            </a:r>
          </a:p>
          <a:p>
            <a:pPr marL="0" indent="0" algn="ctr" defTabSz="509588">
              <a:buNone/>
            </a:pPr>
            <a:r>
              <a:rPr lang="en-US" b="1" dirty="0" smtClean="0">
                <a:solidFill>
                  <a:schemeClr val="bg1"/>
                </a:solidFill>
              </a:rPr>
              <a:t>Jn.5:44-47 (36)</a:t>
            </a:r>
          </a:p>
          <a:p>
            <a:pPr marL="0" indent="0" defTabSz="509588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1. </a:t>
            </a:r>
            <a:r>
              <a:rPr lang="en-US" b="1" dirty="0" smtClean="0">
                <a:solidFill>
                  <a:srgbClr val="CCFFFF"/>
                </a:solidFill>
              </a:rPr>
              <a:t>If believe Moses, believe Jesus </a:t>
            </a:r>
          </a:p>
          <a:p>
            <a:pPr marL="0" indent="0" defTabSz="509588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2. </a:t>
            </a:r>
            <a:r>
              <a:rPr lang="en-US" b="1" dirty="0" smtClean="0">
                <a:solidFill>
                  <a:srgbClr val="CCFFFF"/>
                </a:solidFill>
              </a:rPr>
              <a:t>Jesus did not repeat Moses’ signs</a:t>
            </a:r>
          </a:p>
          <a:p>
            <a:pPr marL="0" indent="0" defTabSz="509588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3. </a:t>
            </a:r>
            <a:r>
              <a:rPr lang="en-US" b="1" dirty="0" smtClean="0">
                <a:solidFill>
                  <a:srgbClr val="CCFFFF"/>
                </a:solidFill>
              </a:rPr>
              <a:t>NT also is confirmed</a:t>
            </a:r>
            <a:r>
              <a:rPr lang="en-US" b="1" dirty="0" smtClean="0">
                <a:solidFill>
                  <a:schemeClr val="bg1"/>
                </a:solidFill>
              </a:rPr>
              <a:t> (Hb.2:3-4)</a:t>
            </a:r>
          </a:p>
        </p:txBody>
      </p:sp>
    </p:spTree>
    <p:extLst>
      <p:ext uri="{BB962C8B-B14F-4D97-AF65-F5344CB8AC3E}">
        <p14:creationId xmlns:p14="http://schemas.microsoft.com/office/powerpoint/2010/main" xmlns="" val="12393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I. Faith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</a:rPr>
              <a:t>Works,</a:t>
            </a:r>
            <a:r>
              <a:rPr lang="en-US" sz="3600" b="1" dirty="0" smtClean="0">
                <a:solidFill>
                  <a:schemeClr val="tx1"/>
                </a:solidFill>
              </a:rPr>
              <a:t> Ja.2:14-17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Faith alone </a:t>
            </a:r>
            <a:r>
              <a:rPr lang="en-US" sz="4000" dirty="0" smtClean="0"/>
              <a:t>is like . . .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 smtClean="0">
                <a:latin typeface="Century Gothic" panose="020B0502020202020204" pitchFamily="34" charset="0"/>
              </a:rPr>
              <a:t>Feeding &amp; clothing the poor with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pretty words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Can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that</a:t>
            </a:r>
            <a:r>
              <a:rPr lang="en-US" sz="3600" i="1" dirty="0" smtClean="0">
                <a:latin typeface="Century Gothic" panose="020B0502020202020204" pitchFamily="34" charset="0"/>
              </a:rPr>
              <a:t> </a:t>
            </a:r>
            <a:r>
              <a:rPr lang="en-US" sz="3600" dirty="0" smtClean="0">
                <a:latin typeface="Century Gothic" panose="020B0502020202020204" pitchFamily="34" charset="0"/>
              </a:rPr>
              <a:t>faith save him (14)?</a:t>
            </a:r>
          </a:p>
          <a:p>
            <a:pPr lvl="1">
              <a:spcAft>
                <a:spcPts val="300"/>
              </a:spcAft>
            </a:pPr>
            <a:r>
              <a:rPr lang="en-US" sz="3600" dirty="0" smtClean="0">
                <a:latin typeface="Century Gothic" panose="020B0502020202020204" pitchFamily="34" charset="0"/>
              </a:rPr>
              <a:t>James 2:17 –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dead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</a:p>
          <a:p>
            <a:pPr lvl="1">
              <a:spcAft>
                <a:spcPts val="300"/>
              </a:spcAft>
            </a:pPr>
            <a:r>
              <a:rPr lang="en-US" sz="3600" dirty="0" smtClean="0">
                <a:latin typeface="Century Gothic" panose="020B0502020202020204" pitchFamily="34" charset="0"/>
              </a:rPr>
              <a:t>James 2:20 –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dead</a:t>
            </a:r>
            <a:r>
              <a:rPr lang="en-US" sz="3600" dirty="0" smtClean="0">
                <a:latin typeface="Century Gothic" panose="020B0502020202020204" pitchFamily="34" charset="0"/>
              </a:rPr>
              <a:t>  (or: idle)</a:t>
            </a:r>
          </a:p>
          <a:p>
            <a:pPr lvl="1"/>
            <a:r>
              <a:rPr lang="en-US" sz="3600" dirty="0" smtClean="0">
                <a:latin typeface="Century Gothic" panose="020B0502020202020204" pitchFamily="34" charset="0"/>
              </a:rPr>
              <a:t>James 2:26 –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dead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Parallel passages agree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5460"/>
            <a:ext cx="8229600" cy="5347740"/>
          </a:xfrm>
        </p:spPr>
        <p:txBody>
          <a:bodyPr/>
          <a:lstStyle/>
          <a:p>
            <a:pPr marL="284163" indent="-284163">
              <a:spcAft>
                <a:spcPts val="900"/>
              </a:spcAft>
            </a:pPr>
            <a:r>
              <a:rPr lang="en-US" sz="3300" dirty="0">
                <a:latin typeface="Century Gothic" panose="020B0502020202020204" pitchFamily="34" charset="0"/>
              </a:rPr>
              <a:t>Jn.6:27,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labor</a:t>
            </a:r>
            <a:r>
              <a:rPr lang="en-US" sz="3300" dirty="0">
                <a:latin typeface="Century Gothic" panose="020B0502020202020204" pitchFamily="34" charset="0"/>
              </a:rPr>
              <a:t> </a:t>
            </a:r>
            <a:r>
              <a:rPr lang="en-US" sz="3300" dirty="0" smtClean="0">
                <a:latin typeface="Century Gothic" panose="020B0502020202020204" pitchFamily="34" charset="0"/>
              </a:rPr>
              <a:t>for </a:t>
            </a:r>
            <a:r>
              <a:rPr lang="en-US" sz="3300" dirty="0">
                <a:latin typeface="Century Gothic" panose="020B0502020202020204" pitchFamily="34" charset="0"/>
              </a:rPr>
              <a:t>food that </a:t>
            </a:r>
            <a:r>
              <a:rPr lang="en-US" sz="3300" dirty="0" smtClean="0">
                <a:latin typeface="Century Gothic" panose="020B0502020202020204" pitchFamily="34" charset="0"/>
              </a:rPr>
              <a:t>endures</a:t>
            </a:r>
            <a:r>
              <a:rPr lang="en-US" sz="2800" dirty="0" smtClean="0">
                <a:latin typeface="Century Gothic" panose="020B0502020202020204" pitchFamily="34" charset="0"/>
              </a:rPr>
              <a:t>...</a:t>
            </a:r>
            <a:r>
              <a:rPr lang="en-US" sz="3300" dirty="0" smtClean="0">
                <a:latin typeface="Century Gothic" panose="020B0502020202020204" pitchFamily="34" charset="0"/>
              </a:rPr>
              <a:t> </a:t>
            </a:r>
            <a:r>
              <a:rPr lang="en-US" sz="3300" dirty="0">
                <a:latin typeface="Century Gothic" panose="020B0502020202020204" pitchFamily="34" charset="0"/>
              </a:rPr>
              <a:t>(28-29).    </a:t>
            </a: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latin typeface="Century Gothic" panose="020B0502020202020204" pitchFamily="34" charset="0"/>
              </a:rPr>
              <a:t>Jn.8:30-31…44</a:t>
            </a:r>
            <a:r>
              <a:rPr lang="en-US" sz="3300" dirty="0">
                <a:latin typeface="Century Gothic" panose="020B0502020202020204" pitchFamily="34" charset="0"/>
              </a:rPr>
              <a:t>, </a:t>
            </a:r>
            <a:r>
              <a:rPr lang="en-US" sz="3300" dirty="0" smtClean="0">
                <a:latin typeface="Century Gothic" panose="020B0502020202020204" pitchFamily="34" charset="0"/>
              </a:rPr>
              <a:t>believe, yet children </a:t>
            </a:r>
            <a:r>
              <a:rPr lang="en-US" sz="3300" dirty="0">
                <a:latin typeface="Century Gothic" panose="020B0502020202020204" pitchFamily="34" charset="0"/>
              </a:rPr>
              <a:t>of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devil</a:t>
            </a:r>
            <a:r>
              <a:rPr lang="en-US" sz="3300" dirty="0">
                <a:latin typeface="Century Gothic" panose="020B0502020202020204" pitchFamily="34" charset="0"/>
              </a:rPr>
              <a:t> (cf. Ja.2:19).</a:t>
            </a: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latin typeface="Century Gothic" panose="020B0502020202020204" pitchFamily="34" charset="0"/>
              </a:rPr>
              <a:t>Jn.12:42-43</a:t>
            </a:r>
            <a:r>
              <a:rPr lang="en-US" sz="3300" dirty="0">
                <a:latin typeface="Century Gothic" panose="020B0502020202020204" pitchFamily="34" charset="0"/>
              </a:rPr>
              <a:t>, faith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alone</a:t>
            </a:r>
            <a:r>
              <a:rPr lang="en-US" sz="3300" dirty="0">
                <a:latin typeface="Century Gothic" panose="020B0502020202020204" pitchFamily="34" charset="0"/>
              </a:rPr>
              <a:t> helped </a:t>
            </a:r>
            <a:r>
              <a:rPr lang="en-US" sz="3300" dirty="0" smtClean="0">
                <a:latin typeface="Century Gothic" panose="020B0502020202020204" pitchFamily="34" charset="0"/>
              </a:rPr>
              <a:t>rulers</a:t>
            </a:r>
            <a:r>
              <a:rPr lang="en-US" sz="2800" dirty="0" smtClean="0">
                <a:latin typeface="Century Gothic" panose="020B0502020202020204" pitchFamily="34" charset="0"/>
              </a:rPr>
              <a:t>…</a:t>
            </a:r>
            <a:endParaRPr lang="en-US" sz="3300" dirty="0">
              <a:latin typeface="Century Gothic" panose="020B0502020202020204" pitchFamily="34" charset="0"/>
            </a:endParaRP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latin typeface="Century Gothic" panose="020B0502020202020204" pitchFamily="34" charset="0"/>
              </a:rPr>
              <a:t>Ac.2:37</a:t>
            </a:r>
            <a:r>
              <a:rPr lang="en-US" sz="3300" dirty="0">
                <a:latin typeface="Century Gothic" panose="020B0502020202020204" pitchFamily="34" charset="0"/>
              </a:rPr>
              <a:t>, “what shall we </a:t>
            </a: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</a:t>
            </a:r>
            <a:r>
              <a:rPr lang="en-US" sz="3300" dirty="0">
                <a:latin typeface="Century Gothic" panose="020B0502020202020204" pitchFamily="34" charset="0"/>
              </a:rPr>
              <a:t>?” </a:t>
            </a:r>
            <a:r>
              <a:rPr lang="en-US" sz="3300" dirty="0" smtClean="0">
                <a:latin typeface="Century Gothic" panose="020B0502020202020204" pitchFamily="34" charset="0"/>
              </a:rPr>
              <a:t>(36-38).</a:t>
            </a:r>
            <a:endParaRPr lang="en-US" sz="33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029200"/>
            <a:ext cx="2514600" cy="15240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Know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assuredly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(36)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6580" y="5029200"/>
            <a:ext cx="2514600" cy="15240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Cut to</a:t>
            </a:r>
            <a:b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3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heart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(37)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560" y="5029200"/>
            <a:ext cx="2514600" cy="15240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Rep. &amp; Bap. </a:t>
            </a:r>
            <a:r>
              <a:rPr lang="en-US" sz="3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after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faith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(38)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Parallel passages agree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5460"/>
            <a:ext cx="8229600" cy="4830763"/>
          </a:xfrm>
        </p:spPr>
        <p:txBody>
          <a:bodyPr/>
          <a:lstStyle/>
          <a:p>
            <a:pPr marL="284163" indent="-284163">
              <a:spcAft>
                <a:spcPts val="900"/>
              </a:spcAft>
            </a:pP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Jn.6:27, </a:t>
            </a:r>
            <a:r>
              <a:rPr lang="en-US" sz="33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labor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 </a:t>
            </a: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for 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food that </a:t>
            </a: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endures</a:t>
            </a:r>
            <a:r>
              <a:rPr lang="en-US" sz="28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...</a:t>
            </a: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 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(28-29).    </a:t>
            </a: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Jn.8:30-31…44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, </a:t>
            </a: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believe, yet children 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of </a:t>
            </a:r>
            <a:r>
              <a:rPr lang="en-US" sz="33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devil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 (cf. Ja.2:19).</a:t>
            </a: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Jn.12:42-43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, faith </a:t>
            </a:r>
            <a:r>
              <a:rPr lang="en-US" sz="33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alone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 helped </a:t>
            </a: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rulers</a:t>
            </a:r>
            <a:r>
              <a:rPr lang="en-US" sz="28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…</a:t>
            </a:r>
            <a:endParaRPr lang="en-US" sz="3300" dirty="0">
              <a:solidFill>
                <a:srgbClr val="333399"/>
              </a:solidFill>
              <a:latin typeface="Century Gothic" panose="020B0502020202020204" pitchFamily="34" charset="0"/>
            </a:endParaRP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Ac.2:37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, “what shall we </a:t>
            </a:r>
            <a:r>
              <a:rPr lang="en-US" sz="33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</a:t>
            </a:r>
            <a:r>
              <a:rPr lang="en-US" sz="3300" dirty="0">
                <a:solidFill>
                  <a:srgbClr val="333399"/>
                </a:solidFill>
                <a:latin typeface="Century Gothic" panose="020B0502020202020204" pitchFamily="34" charset="0"/>
              </a:rPr>
              <a:t>?” </a:t>
            </a:r>
            <a:r>
              <a:rPr lang="en-US" sz="3300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(36-38).</a:t>
            </a:r>
            <a:endParaRPr lang="en-US" sz="3300" dirty="0">
              <a:solidFill>
                <a:srgbClr val="333399"/>
              </a:solidFill>
              <a:latin typeface="Century Gothic" panose="020B0502020202020204" pitchFamily="34" charset="0"/>
            </a:endParaRPr>
          </a:p>
          <a:p>
            <a:pPr marL="284163" indent="-284163"/>
            <a:r>
              <a:rPr lang="en-US" sz="3300" dirty="0" smtClean="0">
                <a:latin typeface="Century Gothic" panose="020B0502020202020204" pitchFamily="34" charset="0"/>
              </a:rPr>
              <a:t>Hb.5:8-9</a:t>
            </a:r>
            <a:r>
              <a:rPr lang="en-US" sz="3300" dirty="0">
                <a:latin typeface="Century Gothic" panose="020B0502020202020204" pitchFamily="34" charset="0"/>
              </a:rPr>
              <a:t>, </a:t>
            </a:r>
            <a:r>
              <a:rPr lang="en-US" sz="3300" dirty="0" smtClean="0">
                <a:latin typeface="Century Gothic" panose="020B0502020202020204" pitchFamily="34" charset="0"/>
              </a:rPr>
              <a:t>promise of salvation: </a:t>
            </a: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obey</a:t>
            </a:r>
            <a:r>
              <a:rPr lang="en-US" sz="3300" dirty="0" smtClean="0">
                <a:latin typeface="Century Gothic" panose="020B0502020202020204" pitchFamily="34" charset="0"/>
              </a:rPr>
              <a:t>.</a:t>
            </a:r>
            <a:endParaRPr lang="en-US" sz="3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5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“By faith”</a:t>
            </a:r>
            <a:br>
              <a:rPr lang="en-US" sz="3800" dirty="0" smtClean="0"/>
            </a:br>
            <a:r>
              <a:rPr lang="en-US" sz="3800" dirty="0" smtClean="0"/>
              <a:t>(“Through faith”)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88423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NOT faith alone</a:t>
            </a: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latin typeface="Century Gothic" panose="020B0502020202020204" pitchFamily="34" charset="0"/>
              </a:rPr>
              <a:t>Ro.1:17, </a:t>
            </a:r>
            <a:r>
              <a:rPr lang="en-US" sz="33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live</a:t>
            </a:r>
            <a:r>
              <a:rPr lang="en-US" sz="3300" i="1" dirty="0" smtClean="0">
                <a:latin typeface="Century Gothic" panose="020B0502020202020204" pitchFamily="34" charset="0"/>
              </a:rPr>
              <a:t> </a:t>
            </a:r>
            <a:r>
              <a:rPr lang="en-US" sz="3300" dirty="0" smtClean="0">
                <a:latin typeface="Century Gothic" panose="020B0502020202020204" pitchFamily="34" charset="0"/>
              </a:rPr>
              <a:t>“by faith”</a:t>
            </a:r>
          </a:p>
          <a:p>
            <a:pPr marL="284163" indent="-284163">
              <a:spcAft>
                <a:spcPts val="900"/>
              </a:spcAft>
            </a:pPr>
            <a:r>
              <a:rPr lang="en-US" sz="3300" dirty="0" smtClean="0">
                <a:latin typeface="Century Gothic" panose="020B0502020202020204" pitchFamily="34" charset="0"/>
              </a:rPr>
              <a:t>Hb.11:4, “by faith” Abel </a:t>
            </a:r>
            <a:r>
              <a:rPr lang="en-US" sz="3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offered</a:t>
            </a:r>
            <a:r>
              <a:rPr lang="en-US" sz="3300" dirty="0" smtClean="0">
                <a:latin typeface="Century Gothic" panose="020B0502020202020204" pitchFamily="34" charset="0"/>
              </a:rPr>
              <a:t>…</a:t>
            </a:r>
            <a:endParaRPr lang="en-US" sz="3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70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6868</TotalTime>
  <Words>744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Pixel</vt:lpstr>
      <vt:lpstr>Default Design</vt:lpstr>
      <vt:lpstr>Walking By Faith</vt:lpstr>
      <vt:lpstr>Two major misunderstandings of faith</vt:lpstr>
      <vt:lpstr>Faith is . . . </vt:lpstr>
      <vt:lpstr>“Get it in writing”</vt:lpstr>
      <vt:lpstr>Slide 5</vt:lpstr>
      <vt:lpstr>Faith alone is like . . . </vt:lpstr>
      <vt:lpstr>Parallel passages agree</vt:lpstr>
      <vt:lpstr>Parallel passages agree</vt:lpstr>
      <vt:lpstr>“By faith” (“Through faith”)</vt:lpstr>
      <vt:lpstr>Slide 10</vt:lpstr>
      <vt:lpstr>Ja.2:21 = Gn.22</vt:lpstr>
      <vt:lpstr>Ja.2:21 = Gn.22</vt:lpstr>
      <vt:lpstr>Slide 13</vt:lpstr>
      <vt:lpstr>Abraham, Ja.2:22-23</vt:lpstr>
      <vt:lpstr>Abraham, Ja.2:22-23</vt:lpstr>
      <vt:lpstr>Slide 16</vt:lpstr>
      <vt:lpstr>Rahab, a Gentile, demonstrates more faith than many religious people</vt:lpstr>
      <vt:lpstr>Leviticus 10</vt:lpstr>
      <vt:lpstr>Moses and the rock, Numbers 20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755</cp:revision>
  <dcterms:created xsi:type="dcterms:W3CDTF">2011-08-18T15:42:19Z</dcterms:created>
  <dcterms:modified xsi:type="dcterms:W3CDTF">2015-06-01T03:51:57Z</dcterms:modified>
</cp:coreProperties>
</file>