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92" r:id="rId2"/>
    <p:sldId id="277" r:id="rId3"/>
    <p:sldId id="291" r:id="rId4"/>
    <p:sldId id="311" r:id="rId5"/>
    <p:sldId id="296" r:id="rId6"/>
    <p:sldId id="312" r:id="rId7"/>
    <p:sldId id="310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5F5F5F"/>
    <a:srgbClr val="660033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9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936BA-5F35-4669-8952-564651988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06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C41E7-F631-4B65-8FC7-0235571B1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7515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E172-4EC3-4A1B-B5BA-178038A00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120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7FBD6-2CFB-4A03-AD7C-F868C1999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205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6C4953-7392-4B63-8327-0E3DACE81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342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3F47-4142-4479-A434-23F82DCC9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1487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9E1F-12FA-42E6-AD35-CDED27353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608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9D26-DFA1-4D47-BE82-23D35EBA5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137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C03C-BFCD-47AD-A258-F3FF89DE5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39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1A8A1-AB33-4AAD-96C9-1484C3EFB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2338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B60F3-2D58-4175-9540-133722BF1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721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075E3-BE16-4823-8538-3021DDFFA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1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02DDC-3FAB-4F96-8493-FDD64B1C9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399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4D4D7-B12D-4739-A397-6EBBF19CC8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10000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2130425"/>
            <a:ext cx="5486400" cy="1470025"/>
          </a:xfrm>
          <a:solidFill>
            <a:srgbClr val="000066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What Makes A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Strong Church?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8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24384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IV.  Converted To Lord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6356" y="17526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 Live In View Of Judgment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4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Acts 3:19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66"/>
                </a:solidFill>
              </a:rPr>
              <a:t>“Turn” </a:t>
            </a:r>
            <a:r>
              <a:rPr lang="en-US" b="1" dirty="0" smtClean="0"/>
              <a:t>(active, not passive)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b="1" dirty="0" smtClean="0"/>
              <a:t>Acts 9:35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3200" b="1" dirty="0" smtClean="0"/>
              <a:t>Acts 11:21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320844"/>
            <a:ext cx="2743200" cy="175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0066"/>
                </a:solidFill>
              </a:rPr>
              <a:t>Turn to</a:t>
            </a:r>
            <a:br>
              <a:rPr lang="en-US" sz="3400" b="1" dirty="0" smtClean="0">
                <a:solidFill>
                  <a:srgbClr val="000066"/>
                </a:solidFill>
              </a:rPr>
            </a:br>
            <a:r>
              <a:rPr lang="en-US" sz="3400" b="1" dirty="0" smtClean="0">
                <a:solidFill>
                  <a:srgbClr val="000066"/>
                </a:solidFill>
              </a:rPr>
              <a:t>Lord,</a:t>
            </a:r>
            <a:br>
              <a:rPr lang="en-US" sz="3400" b="1" dirty="0" smtClean="0">
                <a:solidFill>
                  <a:srgbClr val="000066"/>
                </a:solidFill>
              </a:rPr>
            </a:br>
            <a:r>
              <a:rPr lang="en-US" sz="3400" b="1" dirty="0" smtClean="0">
                <a:solidFill>
                  <a:srgbClr val="000066"/>
                </a:solidFill>
              </a:rPr>
              <a:t>not man</a:t>
            </a:r>
            <a:endParaRPr lang="en-US" sz="3400" b="1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24200"/>
            <a:ext cx="4953000" cy="21336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“that </a:t>
            </a:r>
            <a:r>
              <a:rPr lang="en-US" sz="3200" b="1" dirty="0">
                <a:solidFill>
                  <a:schemeClr val="bg1"/>
                </a:solidFill>
              </a:rPr>
              <a:t>your faith should not be in the wisdom of men but in the power of </a:t>
            </a:r>
            <a:r>
              <a:rPr lang="en-US" sz="3200" b="1" dirty="0" smtClean="0">
                <a:solidFill>
                  <a:schemeClr val="bg1"/>
                </a:solidFill>
              </a:rPr>
              <a:t>God” </a:t>
            </a:r>
            <a:r>
              <a:rPr lang="en-US" sz="2400" b="1" dirty="0" smtClean="0">
                <a:solidFill>
                  <a:schemeClr val="bg1"/>
                </a:solidFill>
              </a:rPr>
              <a:t>– 1 Co.2:5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3800" y="2118852"/>
            <a:ext cx="3657600" cy="838200"/>
          </a:xfrm>
          <a:prstGeom prst="ellipse">
            <a:avLst/>
          </a:prstGeom>
          <a:ln w="3175">
            <a:solidFill>
              <a:srgbClr val="00006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Acts 17:11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9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31242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V.  Working Knowledge of Bible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6356" y="17526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 Live In View Of Judgment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6356" y="24384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IV.  Converted To Lord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3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Acts 11:22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Why send Barnabas?</a:t>
            </a:r>
          </a:p>
          <a:p>
            <a:pPr marL="0" indent="0" algn="ctr">
              <a:buNone/>
            </a:pPr>
            <a:r>
              <a:rPr lang="en-US" b="1" dirty="0" smtClean="0"/>
              <a:t>Why seek Paul?  (Acts 11:25-26)</a:t>
            </a:r>
          </a:p>
          <a:p>
            <a:pPr marL="0" indent="0" algn="ctr">
              <a:buNone/>
            </a:pPr>
            <a:r>
              <a:rPr lang="en-US" sz="3200" b="1" dirty="0" smtClean="0"/>
              <a:t>Acts 15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014516" y="2971800"/>
            <a:ext cx="5101320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Grace, not baptism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2056" y="38247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MDR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4516" y="46629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Women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9596" y="55011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Elders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38112" y="38247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No hell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0572" y="46629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Holy Spirit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35652" y="5501148"/>
            <a:ext cx="2480184" cy="762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Music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2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38100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VI.  Aggressively Teach Bible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6356" y="17526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 Live In View Of Judgment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6356" y="24384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IV.  Converted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6356" y="31242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V.  Working Knowledge of Bible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3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Acts 13:1-3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Acts 14:26-28</a:t>
            </a:r>
          </a:p>
          <a:p>
            <a:pPr marL="0" indent="0" algn="ctr">
              <a:buNone/>
            </a:pPr>
            <a:r>
              <a:rPr lang="en-US" b="1" dirty="0" smtClean="0"/>
              <a:t>Teach truth without . . .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1.  </a:t>
            </a:r>
            <a:r>
              <a:rPr lang="en-US" b="1" dirty="0" smtClean="0"/>
              <a:t>Apology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2.  </a:t>
            </a:r>
            <a:r>
              <a:rPr lang="en-US" b="1" dirty="0" smtClean="0"/>
              <a:t>Compromise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978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44958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VII.  Rich In Faith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6356" y="17526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 Live In View Of Judgment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6356" y="24384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IV.  Converted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6356" y="31242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V.  Working Knowledge of Bible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46356" y="3810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VI.  Aggressively Teach Bible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1 Th.1:3, 8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143000"/>
            <a:ext cx="8229600" cy="5257800"/>
          </a:xfrm>
        </p:spPr>
        <p:txBody>
          <a:bodyPr/>
          <a:lstStyle/>
          <a:p>
            <a:pPr algn="ctr">
              <a:buBlip>
                <a:blip r:embed="rId2"/>
              </a:buBlip>
            </a:pPr>
            <a:r>
              <a:rPr lang="en-US" sz="3600" b="1" dirty="0" smtClean="0">
                <a:solidFill>
                  <a:srgbClr val="000066"/>
                </a:solidFill>
              </a:rPr>
              <a:t>Faith </a:t>
            </a:r>
            <a:r>
              <a:rPr lang="en-US" sz="3600" b="1" u="sng" dirty="0" smtClean="0">
                <a:solidFill>
                  <a:srgbClr val="000066"/>
                </a:solidFill>
              </a:rPr>
              <a:t>submits</a:t>
            </a:r>
            <a:r>
              <a:rPr lang="en-US" sz="3600" b="1" dirty="0" smtClean="0">
                <a:solidFill>
                  <a:srgbClr val="000066"/>
                </a:solidFill>
              </a:rPr>
              <a:t> </a:t>
            </a:r>
            <a:r>
              <a:rPr lang="en-US" sz="3600" b="1" dirty="0" smtClean="0"/>
              <a:t>. . . 2 Co.5:7 </a:t>
            </a:r>
          </a:p>
          <a:p>
            <a:pPr marL="514350" indent="-514350" algn="ctr">
              <a:buAutoNum type="arabicPeriod"/>
            </a:pPr>
            <a:r>
              <a:rPr lang="en-US" b="1" dirty="0" smtClean="0"/>
              <a:t>Because of the </a:t>
            </a:r>
            <a:r>
              <a:rPr lang="en-US" b="1" dirty="0" smtClean="0">
                <a:solidFill>
                  <a:srgbClr val="800000"/>
                </a:solidFill>
              </a:rPr>
              <a:t>Lord</a:t>
            </a:r>
            <a:r>
              <a:rPr lang="en-US" b="1" dirty="0" smtClean="0"/>
              <a:t>.  Lk.5:5</a:t>
            </a:r>
          </a:p>
          <a:p>
            <a:pPr marL="514350" indent="-514350" algn="ctr">
              <a:buAutoNum type="arabicPeriod"/>
            </a:pPr>
            <a:r>
              <a:rPr lang="en-US" b="1" dirty="0" smtClean="0"/>
              <a:t>Because of the </a:t>
            </a:r>
            <a:r>
              <a:rPr lang="en-US" b="1" dirty="0" smtClean="0">
                <a:solidFill>
                  <a:srgbClr val="800000"/>
                </a:solidFill>
              </a:rPr>
              <a:t>Word</a:t>
            </a:r>
            <a:r>
              <a:rPr lang="en-US" b="1" dirty="0" smtClean="0"/>
              <a:t>.  Lk.5:5</a:t>
            </a:r>
          </a:p>
          <a:p>
            <a:pPr algn="ctr">
              <a:buBlip>
                <a:blip r:embed="rId2"/>
              </a:buBlip>
            </a:pPr>
            <a:r>
              <a:rPr lang="en-US" sz="3600" b="1" dirty="0" smtClean="0">
                <a:solidFill>
                  <a:srgbClr val="000066"/>
                </a:solidFill>
              </a:rPr>
              <a:t>Faith </a:t>
            </a:r>
            <a:r>
              <a:rPr lang="en-US" sz="3600" b="1" u="sng" dirty="0" smtClean="0">
                <a:solidFill>
                  <a:srgbClr val="000066"/>
                </a:solidFill>
              </a:rPr>
              <a:t>sees</a:t>
            </a:r>
            <a:r>
              <a:rPr lang="en-US" sz="3600" b="1" dirty="0" smtClean="0">
                <a:solidFill>
                  <a:srgbClr val="000066"/>
                </a:solidFill>
              </a:rPr>
              <a:t> </a:t>
            </a:r>
            <a:r>
              <a:rPr lang="en-US" sz="3600" b="1" dirty="0" smtClean="0"/>
              <a:t>. . . 2 Co.4:18 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733800"/>
            <a:ext cx="3733800" cy="22098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Negative worldly view: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Church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discipline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48200" y="3733800"/>
            <a:ext cx="3733800" cy="22098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Positive worldly view: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Church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fads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48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51816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VIII.  Rich In Love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6356" y="17526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 Live In View Of Judgment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6356" y="24384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IV.  Converted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6356" y="31242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V.  Working Knowledge of Bible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46356" y="3810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VI.  Aggressively Teach Bible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3896" y="4495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VII.  Rich In Faith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3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1 Th.4:9-10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95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Mt.25:31…35…40</a:t>
            </a:r>
          </a:p>
          <a:p>
            <a:pPr marL="0" indent="0" algn="ctr">
              <a:buNone/>
            </a:pPr>
            <a:r>
              <a:rPr lang="en-US" b="1" dirty="0" smtClean="0"/>
              <a:t>Love one another . . .  Abound!</a:t>
            </a:r>
          </a:p>
          <a:p>
            <a:pPr marL="514350" indent="-514350" algn="ctr">
              <a:buAutoNum type="arabicPeriod"/>
            </a:pPr>
            <a:r>
              <a:rPr lang="en-US" b="1" dirty="0" smtClean="0"/>
              <a:t>Because of the </a:t>
            </a:r>
            <a:r>
              <a:rPr lang="en-US" b="1" dirty="0" smtClean="0">
                <a:solidFill>
                  <a:srgbClr val="800000"/>
                </a:solidFill>
              </a:rPr>
              <a:t>Word</a:t>
            </a:r>
            <a:r>
              <a:rPr lang="en-US" b="1" dirty="0" smtClean="0"/>
              <a:t>.  1 Co.13 </a:t>
            </a:r>
          </a:p>
          <a:p>
            <a:pPr marL="514350" indent="-514350" algn="ctr">
              <a:buAutoNum type="arabicPeriod"/>
            </a:pPr>
            <a:r>
              <a:rPr lang="en-US" b="1" dirty="0" smtClean="0"/>
              <a:t>Because of the </a:t>
            </a:r>
            <a:r>
              <a:rPr lang="en-US" b="1" dirty="0" smtClean="0">
                <a:solidFill>
                  <a:srgbClr val="800000"/>
                </a:solidFill>
              </a:rPr>
              <a:t>Lord</a:t>
            </a:r>
            <a:r>
              <a:rPr lang="en-US" b="1" dirty="0" smtClean="0"/>
              <a:t>.   1 Jn.4:20-21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715296" y="3810000"/>
            <a:ext cx="7696200" cy="16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chemeClr val="tx1"/>
                </a:solidFill>
              </a:rPr>
              <a:t>13</a:t>
            </a:r>
            <a:r>
              <a:rPr lang="en-US" sz="3200" dirty="0" smtClean="0">
                <a:solidFill>
                  <a:schemeClr val="tx1"/>
                </a:solidFill>
              </a:rPr>
              <a:t>Watch</a:t>
            </a:r>
            <a:r>
              <a:rPr lang="en-US" sz="3200" dirty="0">
                <a:solidFill>
                  <a:schemeClr val="tx1"/>
                </a:solidFill>
              </a:rPr>
              <a:t>, stand fast in the faith, be brave,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strong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14</a:t>
            </a:r>
            <a:r>
              <a:rPr lang="en-US" sz="3200" dirty="0" smtClean="0">
                <a:solidFill>
                  <a:schemeClr val="tx1"/>
                </a:solidFill>
              </a:rPr>
              <a:t>Let </a:t>
            </a:r>
            <a:r>
              <a:rPr lang="en-US" sz="3200" dirty="0">
                <a:solidFill>
                  <a:schemeClr val="tx1"/>
                </a:solidFill>
              </a:rPr>
              <a:t>all that you do be done with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 1 Co.16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4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4572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I.  Give Best To Lord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7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Mt.26:6-13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0066"/>
                </a:solidFill>
              </a:rPr>
              <a:t>Mary</a:t>
            </a:r>
            <a:r>
              <a:rPr lang="en-US" b="1" dirty="0" smtClean="0"/>
              <a:t> (Jn.12)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Martha, Lk.10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Lazarus, Jn.11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Jesus, Jn.12</a:t>
            </a:r>
          </a:p>
          <a:p>
            <a:pPr marL="514350" indent="-514350">
              <a:buAutoNum type="arabicPeriod"/>
            </a:pP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719920" y="3062748"/>
            <a:ext cx="2438400" cy="1143000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Mt.26:10,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beautiful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2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Mt.26:6-13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0066"/>
                </a:solidFill>
              </a:rPr>
              <a:t>Mary</a:t>
            </a:r>
            <a:r>
              <a:rPr lang="en-US" b="1" dirty="0" smtClean="0"/>
              <a:t> (Jn.12)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</a:t>
            </a:r>
            <a:r>
              <a:rPr lang="en-US" b="1" strike="sngStrike" dirty="0" smtClean="0"/>
              <a:t>Martha</a:t>
            </a:r>
            <a:r>
              <a:rPr lang="en-US" b="1" dirty="0" smtClean="0"/>
              <a:t> Jesus, Lk.10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</a:t>
            </a:r>
            <a:r>
              <a:rPr lang="en-US" b="1" strike="sngStrike" dirty="0" smtClean="0"/>
              <a:t>Lazarus</a:t>
            </a:r>
            <a:r>
              <a:rPr lang="en-US" b="1" dirty="0"/>
              <a:t> </a:t>
            </a:r>
            <a:r>
              <a:rPr lang="en-US" b="1" dirty="0" smtClean="0"/>
              <a:t>Jesus, Jn.11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Mary and Jesus, Jn.12</a:t>
            </a:r>
          </a:p>
          <a:p>
            <a:pPr marL="514350" indent="-514350">
              <a:buAutoNum type="arabicPeriod"/>
            </a:pP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096296" y="3886200"/>
            <a:ext cx="6934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Expect blame.  </a:t>
            </a:r>
            <a:r>
              <a:rPr lang="en-US" sz="3200" b="1" dirty="0" smtClean="0">
                <a:solidFill>
                  <a:schemeClr val="tx1"/>
                </a:solidFill>
              </a:rPr>
              <a:t>Jn.12:4-5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96296" y="4876800"/>
            <a:ext cx="6934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Expect blessing.  </a:t>
            </a:r>
            <a:r>
              <a:rPr lang="en-US" sz="3200" b="1" dirty="0" smtClean="0">
                <a:solidFill>
                  <a:schemeClr val="tx1"/>
                </a:solidFill>
              </a:rPr>
              <a:t>Jn.12:6-8; Mt.26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46356" y="10668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II.  Willing To Work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4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Mt.25:14-16, </a:t>
            </a:r>
            <a:r>
              <a:rPr lang="en-US" sz="3600" b="1" i="1" dirty="0" smtClean="0">
                <a:solidFill>
                  <a:srgbClr val="000066"/>
                </a:solidFill>
              </a:rPr>
              <a:t>immediately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Mt.25:17-19, </a:t>
            </a:r>
            <a:r>
              <a:rPr lang="en-US" sz="3600" b="1" i="1" dirty="0" smtClean="0">
                <a:solidFill>
                  <a:srgbClr val="000066"/>
                </a:solidFill>
                <a:latin typeface="+mj-lt"/>
              </a:rPr>
              <a:t>long time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i="1" dirty="0"/>
          </a:p>
          <a:p>
            <a:pPr>
              <a:buFont typeface="Wingdings" panose="05000000000000000000" pitchFamily="2" charset="2"/>
              <a:buChar char="§"/>
            </a:pPr>
            <a:endParaRPr lang="en-US" b="1" i="1" dirty="0" smtClean="0"/>
          </a:p>
          <a:p>
            <a:pPr marL="0" indent="0" algn="ctr">
              <a:spcBef>
                <a:spcPts val="3600"/>
              </a:spcBef>
              <a:buNone/>
            </a:pPr>
            <a:r>
              <a:rPr lang="en-US" sz="3600" b="1" dirty="0" smtClean="0"/>
              <a:t>Mt.26:16, sought every opportunity</a:t>
            </a:r>
          </a:p>
          <a:p>
            <a:pPr marL="0" indent="0">
              <a:buNone/>
            </a:pPr>
            <a:endParaRPr lang="en-US" b="1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2209800"/>
            <a:ext cx="35052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21, 23, </a:t>
            </a:r>
            <a:r>
              <a:rPr lang="en-US" sz="3200" b="1" dirty="0" smtClean="0">
                <a:solidFill>
                  <a:srgbClr val="FFFF00"/>
                </a:solidFill>
              </a:rPr>
              <a:t>commendation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2209800"/>
            <a:ext cx="35052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24-26, </a:t>
            </a:r>
            <a:r>
              <a:rPr lang="en-US" sz="3200" b="1" dirty="0" smtClean="0">
                <a:solidFill>
                  <a:srgbClr val="FFFF00"/>
                </a:solidFill>
              </a:rPr>
              <a:t>condemnation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66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Attitude of Servitude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400" dirty="0" smtClean="0">
                <a:solidFill>
                  <a:srgbClr val="000066"/>
                </a:solidFill>
              </a:rPr>
              <a:t>…</a:t>
            </a:r>
            <a:r>
              <a:rPr lang="en-US" sz="3400" dirty="0" smtClean="0">
                <a:solidFill>
                  <a:srgbClr val="000066"/>
                </a:solidFill>
                <a:ea typeface="Times New Roman"/>
              </a:rPr>
              <a:t>redeeming </a:t>
            </a:r>
            <a:r>
              <a:rPr lang="en-US" sz="3400" dirty="0">
                <a:solidFill>
                  <a:srgbClr val="000066"/>
                </a:solidFill>
                <a:ea typeface="Times New Roman"/>
              </a:rPr>
              <a:t>the time, because the days are </a:t>
            </a:r>
            <a:r>
              <a:rPr lang="en-US" sz="3400" dirty="0" smtClean="0">
                <a:solidFill>
                  <a:srgbClr val="000066"/>
                </a:solidFill>
                <a:ea typeface="Times New Roman"/>
              </a:rPr>
              <a:t>evil</a:t>
            </a:r>
            <a:r>
              <a:rPr lang="en-US" dirty="0" smtClean="0">
                <a:solidFill>
                  <a:srgbClr val="000066"/>
                </a:solidFill>
                <a:ea typeface="Times New Roman"/>
              </a:rPr>
              <a:t> </a:t>
            </a:r>
            <a:r>
              <a:rPr lang="en-US" sz="2400" dirty="0" smtClean="0">
                <a:ea typeface="Times New Roman"/>
              </a:rPr>
              <a:t>– Eph.5:16</a:t>
            </a:r>
            <a:endParaRPr lang="en-US" dirty="0" smtClean="0"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400" dirty="0" smtClean="0">
                <a:solidFill>
                  <a:srgbClr val="000066"/>
                </a:solidFill>
                <a:ea typeface="Times New Roman"/>
              </a:rPr>
              <a:t>I must work the works of Him who sent Me while it is day; </a:t>
            </a:r>
            <a:r>
              <a:rPr lang="en-US" sz="3400" i="1" dirty="0" smtClean="0">
                <a:solidFill>
                  <a:srgbClr val="000066"/>
                </a:solidFill>
                <a:ea typeface="Times New Roman"/>
              </a:rPr>
              <a:t>the</a:t>
            </a:r>
            <a:r>
              <a:rPr lang="en-US" sz="3400" dirty="0" smtClean="0">
                <a:solidFill>
                  <a:srgbClr val="000066"/>
                </a:solidFill>
                <a:ea typeface="Times New Roman"/>
              </a:rPr>
              <a:t> night is coming when no one can work </a:t>
            </a:r>
            <a:r>
              <a:rPr lang="en-US" sz="2400" dirty="0" smtClean="0">
                <a:ea typeface="Times New Roman"/>
              </a:rPr>
              <a:t>– Jn.9:4</a:t>
            </a:r>
            <a:endParaRPr lang="en-US" b="1" baseline="30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 smtClean="0">
                <a:solidFill>
                  <a:srgbClr val="000066"/>
                </a:solidFill>
                <a:ea typeface="Times New Roman"/>
              </a:rPr>
              <a:t>And </a:t>
            </a:r>
            <a:r>
              <a:rPr lang="en-US" sz="3400" dirty="0">
                <a:solidFill>
                  <a:srgbClr val="000066"/>
                </a:solidFill>
                <a:ea typeface="Times New Roman"/>
              </a:rPr>
              <a:t>I will very gladly spend and be spent for your souls; though the mor</a:t>
            </a:r>
            <a:r>
              <a:rPr lang="en-US" dirty="0">
                <a:solidFill>
                  <a:srgbClr val="000066"/>
                </a:solidFill>
                <a:ea typeface="Times New Roman"/>
              </a:rPr>
              <a:t>e </a:t>
            </a:r>
            <a:r>
              <a:rPr lang="en-US" dirty="0" smtClean="0">
                <a:solidFill>
                  <a:srgbClr val="000066"/>
                </a:solidFill>
                <a:ea typeface="Times New Roman"/>
              </a:rPr>
              <a:t>abundant-</a:t>
            </a:r>
            <a:r>
              <a:rPr lang="en-US" dirty="0" err="1" smtClean="0">
                <a:solidFill>
                  <a:srgbClr val="000066"/>
                </a:solidFill>
                <a:ea typeface="Times New Roman"/>
              </a:rPr>
              <a:t>ly</a:t>
            </a:r>
            <a:r>
              <a:rPr lang="en-US" dirty="0" smtClean="0">
                <a:solidFill>
                  <a:srgbClr val="000066"/>
                </a:solidFill>
                <a:ea typeface="Times New Roman"/>
              </a:rPr>
              <a:t> </a:t>
            </a:r>
            <a:r>
              <a:rPr lang="en-US" dirty="0">
                <a:solidFill>
                  <a:srgbClr val="000066"/>
                </a:solidFill>
                <a:ea typeface="Times New Roman"/>
              </a:rPr>
              <a:t>I love you, the less I am </a:t>
            </a:r>
            <a:r>
              <a:rPr lang="en-US" dirty="0" smtClean="0">
                <a:solidFill>
                  <a:srgbClr val="000066"/>
                </a:solidFill>
                <a:ea typeface="Times New Roman"/>
              </a:rPr>
              <a:t>loved </a:t>
            </a:r>
            <a:r>
              <a:rPr lang="en-US" sz="2400" dirty="0" smtClean="0">
                <a:ea typeface="Times New Roman"/>
              </a:rPr>
              <a:t>– 2 Co.12:15</a:t>
            </a:r>
            <a:endParaRPr lang="en-US" sz="2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06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Give Best To Lord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1752600"/>
            <a:ext cx="7239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III.  Live In View Of Judgment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356" y="1066800"/>
            <a:ext cx="7239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Willing To Work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7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Mt.24:36-39 . . . 40-41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Ja.4:13-15, facing the facts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2 Pt.3:11…14, found in faithfulness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86696" y="2362200"/>
            <a:ext cx="8153400" cy="3505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b="1" baseline="30000" dirty="0" smtClean="0">
                <a:solidFill>
                  <a:schemeClr val="bg1"/>
                </a:solidFill>
              </a:rPr>
              <a:t>11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3200" dirty="0">
                <a:solidFill>
                  <a:schemeClr val="bg1"/>
                </a:solidFill>
              </a:rPr>
              <a:t>, since all these things will be dissolved, what manner of persons ought you to be in holy conduct and godliness . . 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200" b="1" baseline="300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3200" dirty="0">
                <a:solidFill>
                  <a:schemeClr val="bg1"/>
                </a:solidFill>
              </a:rPr>
              <a:t>, beloved, looking forward to these things, be diligent to be found by Him in peace, without spot and blameless. </a:t>
            </a:r>
          </a:p>
        </p:txBody>
      </p:sp>
    </p:spTree>
    <p:extLst>
      <p:ext uri="{BB962C8B-B14F-4D97-AF65-F5344CB8AC3E}">
        <p14:creationId xmlns:p14="http://schemas.microsoft.com/office/powerpoint/2010/main" xmlns="" val="8781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597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What Makes A Strong Church?</vt:lpstr>
      <vt:lpstr>Slide 2</vt:lpstr>
      <vt:lpstr>Mt.26:6-13</vt:lpstr>
      <vt:lpstr>Mt.26:6-13</vt:lpstr>
      <vt:lpstr>Slide 5</vt:lpstr>
      <vt:lpstr>Mt.25:14-16, immediately</vt:lpstr>
      <vt:lpstr>Attitude of Servitude</vt:lpstr>
      <vt:lpstr>Slide 8</vt:lpstr>
      <vt:lpstr>Mt.24:36-39 . . . 40-41</vt:lpstr>
      <vt:lpstr>Slide 10</vt:lpstr>
      <vt:lpstr>Acts 3:19</vt:lpstr>
      <vt:lpstr>Slide 12</vt:lpstr>
      <vt:lpstr>Acts 11:22</vt:lpstr>
      <vt:lpstr>Slide 14</vt:lpstr>
      <vt:lpstr>Acts 13:1-3</vt:lpstr>
      <vt:lpstr>Slide 16</vt:lpstr>
      <vt:lpstr>1 Th.1:3, 8</vt:lpstr>
      <vt:lpstr>Slide 18</vt:lpstr>
      <vt:lpstr>1 Th.4:9-10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127</cp:revision>
  <dcterms:created xsi:type="dcterms:W3CDTF">2009-02-05T22:47:12Z</dcterms:created>
  <dcterms:modified xsi:type="dcterms:W3CDTF">2015-06-01T03:54:34Z</dcterms:modified>
</cp:coreProperties>
</file>