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7" r:id="rId2"/>
  </p:sldMasterIdLst>
  <p:notesMasterIdLst>
    <p:notesMasterId r:id="rId21"/>
  </p:notesMasterIdLst>
  <p:sldIdLst>
    <p:sldId id="294" r:id="rId3"/>
    <p:sldId id="368" r:id="rId4"/>
    <p:sldId id="367" r:id="rId5"/>
    <p:sldId id="369" r:id="rId6"/>
    <p:sldId id="370" r:id="rId7"/>
    <p:sldId id="345" r:id="rId8"/>
    <p:sldId id="382" r:id="rId9"/>
    <p:sldId id="371" r:id="rId10"/>
    <p:sldId id="383" r:id="rId11"/>
    <p:sldId id="372" r:id="rId12"/>
    <p:sldId id="384" r:id="rId13"/>
    <p:sldId id="375" r:id="rId14"/>
    <p:sldId id="373" r:id="rId15"/>
    <p:sldId id="377" r:id="rId16"/>
    <p:sldId id="378" r:id="rId17"/>
    <p:sldId id="379" r:id="rId18"/>
    <p:sldId id="380" r:id="rId19"/>
    <p:sldId id="381"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66"/>
    <a:srgbClr val="FFFF66"/>
    <a:srgbClr val="333399"/>
    <a:srgbClr val="FFFFCC"/>
    <a:srgbClr val="FFFF99"/>
    <a:srgbClr val="777777"/>
    <a:srgbClr val="FF0000"/>
    <a:srgbClr val="66FFFF"/>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8" autoAdjust="0"/>
    <p:restoredTop sz="94671" autoAdjust="0"/>
  </p:normalViewPr>
  <p:slideViewPr>
    <p:cSldViewPr>
      <p:cViewPr>
        <p:scale>
          <a:sx n="64" d="100"/>
          <a:sy n="64" d="100"/>
        </p:scale>
        <p:origin x="-186" y="-9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xmlns=""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grpSp>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smtClean="0"/>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smtClean="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BE9E70AF-BC8A-4A54-90C0-CD734811CCF5}" type="slidenum">
              <a:rPr lang="en-US"/>
              <a:pPr>
                <a:defRPr/>
              </a:pPr>
              <a:t>‹#›</a:t>
            </a:fld>
            <a:endParaRPr lang="en-US"/>
          </a:p>
        </p:txBody>
      </p:sp>
    </p:spTree>
    <p:extLst>
      <p:ext uri="{BB962C8B-B14F-4D97-AF65-F5344CB8AC3E}">
        <p14:creationId xmlns:p14="http://schemas.microsoft.com/office/powerpoint/2010/main" xmlns="" val="1018063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A36B5FF-4981-4C8D-B06E-5C6C22D61BE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583107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41EC3B0-AB1F-4899-80FB-4B7F21F364A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829638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05D9B6A-1167-4F08-8951-C4D898C0690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759892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6F4BFE-7903-487A-A12E-1A4B81E76F8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356884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8A3394-770A-45CE-AB76-4BEFA7E0876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498791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37B709-6E41-44D8-956C-28B4FF378F4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088971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5CAF96C-FDA1-4E9A-8E1E-7B2B657C37D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938947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505D064-D006-4AEA-86AB-CFDA0E900C0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372844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14E04C0-49CC-4300-8814-1B89E75A812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6613787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864F193-A078-45A7-9093-9F62E1EEABE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498161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9C5F126-461E-49E6-AE94-CDF3DF7BA19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263889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BADD9A-2DB4-4EA7-AFC7-6DE485609C0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380676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756808-F84A-429A-8CBC-A15277D2317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474383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BFE0E4-D815-4EFF-BBA1-92C4E0C9A81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8848506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048A5C-70FA-4CC4-AA42-05EC263E870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381822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586FF35-9743-4AAD-BF8F-230A478A307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25513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39A0127-9779-4FC3-BAE8-00589BFA2CDB}"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44446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E71DFA2-68AD-4200-8B65-E8A5BBCA7B78}"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78286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84B8071-A805-4CEB-8321-AB17884FBE96}"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80936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4C8BA3A4-54F8-401A-9C7E-BF1C461BF537}"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7885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F5F2837-7D79-4800-98FB-0027BC6051C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67089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36C5CCD-90A3-46FE-A3AE-045134D4085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65497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9C55C633-53A6-4291-8E43-6125112571B6}"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6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eaLnBrk="1" hangingPunct="1">
              <a:defRPr/>
            </a:pPr>
            <a:endParaRPr lang="en-US" altLang="en-US">
              <a:solidFill>
                <a:srgbClr val="000000"/>
              </a:solidFill>
            </a:endParaRPr>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eaLnBrk="1" hangingPunct="1">
              <a:defRPr/>
            </a:pPr>
            <a:endParaRPr lang="en-US" altLang="en-US">
              <a:solidFill>
                <a:srgbClr val="000000"/>
              </a:solidFill>
            </a:endParaRPr>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eaLnBrk="1" hangingPunct="1">
              <a:defRPr/>
            </a:pPr>
            <a:fld id="{C0A760F7-B896-49D7-9E95-AD9009F7EAC8}" type="slidenum">
              <a:rPr lang="en-US" altLang="en-US">
                <a:solidFill>
                  <a:srgbClr val="000000"/>
                </a:solidFill>
              </a:rPr>
              <a:pPr eaLnBrk="1" hangingPunct="1">
                <a:defRPr/>
              </a:pPr>
              <a:t>‹#›</a:t>
            </a:fld>
            <a:endParaRPr lang="en-US" altLang="en-US">
              <a:solidFill>
                <a:srgbClr val="000000"/>
              </a:solidFill>
            </a:endParaRPr>
          </a:p>
        </p:txBody>
      </p:sp>
    </p:spTree>
    <p:extLst>
      <p:ext uri="{BB962C8B-B14F-4D97-AF65-F5344CB8AC3E}">
        <p14:creationId xmlns:p14="http://schemas.microsoft.com/office/powerpoint/2010/main" xmlns="" val="249290962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FFFF00"/>
                </a:solidFill>
              </a:rPr>
              <a:t>Repentance –</a:t>
            </a:r>
            <a:br>
              <a:rPr lang="en-US" dirty="0" smtClean="0">
                <a:solidFill>
                  <a:srgbClr val="FFFF00"/>
                </a:solidFill>
              </a:rPr>
            </a:br>
            <a:r>
              <a:rPr lang="en-US" dirty="0" smtClean="0">
                <a:solidFill>
                  <a:srgbClr val="FFFF66"/>
                </a:solidFill>
              </a:rPr>
              <a:t>Keep The Change</a:t>
            </a:r>
            <a:endParaRPr lang="en-US" dirty="0">
              <a:solidFill>
                <a:srgbClr val="FFFF66"/>
              </a:solidFill>
            </a:endParaRPr>
          </a:p>
        </p:txBody>
      </p:sp>
    </p:spTree>
    <p:extLst>
      <p:ext uri="{BB962C8B-B14F-4D97-AF65-F5344CB8AC3E}">
        <p14:creationId xmlns:p14="http://schemas.microsoft.com/office/powerpoint/2010/main" xmlns="" val="1937052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609600" y="838200"/>
            <a:ext cx="7924800" cy="5715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lgerian" panose="04020705040A02060702" pitchFamily="82" charset="0"/>
              </a:rPr>
              <a:t>I</a:t>
            </a:r>
            <a:r>
              <a:rPr lang="en-US" sz="2400" dirty="0" smtClean="0">
                <a:solidFill>
                  <a:schemeClr val="tx1"/>
                </a:solidFill>
              </a:rPr>
              <a:t>.  Repentance – The Hardest Command</a:t>
            </a:r>
            <a:endParaRPr lang="en-US" sz="2400" dirty="0">
              <a:solidFill>
                <a:schemeClr val="tx1"/>
              </a:solidFill>
            </a:endParaRPr>
          </a:p>
        </p:txBody>
      </p:sp>
      <p:sp>
        <p:nvSpPr>
          <p:cNvPr id="3" name="Rectangle 2"/>
          <p:cNvSpPr/>
          <p:nvPr/>
        </p:nvSpPr>
        <p:spPr>
          <a:xfrm>
            <a:off x="609600" y="2302240"/>
            <a:ext cx="7924800" cy="11430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latin typeface="Algerian" panose="04020705040A02060702" pitchFamily="82" charset="0"/>
              </a:rPr>
              <a:t>III</a:t>
            </a:r>
            <a:r>
              <a:rPr lang="en-US" sz="3600" b="1" dirty="0" smtClean="0">
                <a:solidFill>
                  <a:srgbClr val="000066"/>
                </a:solidFill>
              </a:rPr>
              <a:t>.  What Is Repentance?</a:t>
            </a:r>
            <a:endParaRPr lang="en-US" sz="3600" b="1" dirty="0">
              <a:solidFill>
                <a:srgbClr val="000066"/>
              </a:solidFill>
            </a:endParaRPr>
          </a:p>
        </p:txBody>
      </p:sp>
      <p:sp>
        <p:nvSpPr>
          <p:cNvPr id="5" name="Rectangle 4"/>
          <p:cNvSpPr/>
          <p:nvPr/>
        </p:nvSpPr>
        <p:spPr>
          <a:xfrm>
            <a:off x="609600" y="1562100"/>
            <a:ext cx="7924800" cy="5715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lgerian" panose="04020705040A02060702" pitchFamily="82" charset="0"/>
              </a:rPr>
              <a:t>II</a:t>
            </a:r>
            <a:r>
              <a:rPr lang="en-US" sz="2400" dirty="0" smtClean="0">
                <a:solidFill>
                  <a:schemeClr val="tx1"/>
                </a:solidFill>
              </a:rPr>
              <a:t>.  What Repentance Is Not </a:t>
            </a:r>
            <a:endParaRPr lang="en-US" sz="2400" dirty="0">
              <a:solidFill>
                <a:schemeClr val="tx1"/>
              </a:solidFill>
            </a:endParaRPr>
          </a:p>
        </p:txBody>
      </p:sp>
    </p:spTree>
    <p:extLst>
      <p:ext uri="{BB962C8B-B14F-4D97-AF65-F5344CB8AC3E}">
        <p14:creationId xmlns:p14="http://schemas.microsoft.com/office/powerpoint/2010/main" xmlns="" val="3943309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lstStyle/>
          <a:p>
            <a:r>
              <a:rPr lang="en-US" sz="3600" dirty="0" smtClean="0">
                <a:solidFill>
                  <a:schemeClr val="bg1"/>
                </a:solidFill>
              </a:rPr>
              <a:t>Repentance is</a:t>
            </a:r>
            <a:endParaRPr lang="en-US" sz="3600" dirty="0">
              <a:solidFill>
                <a:schemeClr val="bg1"/>
              </a:solidFill>
            </a:endParaRPr>
          </a:p>
        </p:txBody>
      </p:sp>
      <p:sp>
        <p:nvSpPr>
          <p:cNvPr id="3" name="Content Placeholder 2"/>
          <p:cNvSpPr>
            <a:spLocks noGrp="1"/>
          </p:cNvSpPr>
          <p:nvPr>
            <p:ph idx="1"/>
          </p:nvPr>
        </p:nvSpPr>
        <p:spPr>
          <a:xfrm>
            <a:off x="457200" y="762000"/>
            <a:ext cx="8229600" cy="586740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txBody>
          <a:bodyPr/>
          <a:lstStyle/>
          <a:p>
            <a:pPr>
              <a:spcBef>
                <a:spcPts val="600"/>
              </a:spcBef>
            </a:pPr>
            <a:r>
              <a:rPr lang="en-US" dirty="0" smtClean="0"/>
              <a:t>Change + mind – a mental act</a:t>
            </a:r>
          </a:p>
          <a:p>
            <a:pPr>
              <a:spcBef>
                <a:spcPts val="600"/>
              </a:spcBef>
            </a:pPr>
            <a:r>
              <a:rPr lang="en-US" dirty="0" smtClean="0"/>
              <a:t>Resolve to </a:t>
            </a:r>
            <a:r>
              <a:rPr lang="en-US" b="1" baseline="30000" dirty="0" smtClean="0">
                <a:solidFill>
                  <a:srgbClr val="800000"/>
                </a:solidFill>
                <a:effectLst>
                  <a:outerShdw blurRad="38100" dist="38100" dir="2700000" algn="tl">
                    <a:srgbClr val="000000">
                      <a:alpha val="43137"/>
                    </a:srgbClr>
                  </a:outerShdw>
                </a:effectLst>
              </a:rPr>
              <a:t>1</a:t>
            </a:r>
            <a:r>
              <a:rPr lang="en-US" dirty="0" smtClean="0">
                <a:effectLst>
                  <a:outerShdw blurRad="38100" dist="38100" dir="2700000" algn="tl">
                    <a:srgbClr val="000000">
                      <a:alpha val="43137"/>
                    </a:srgbClr>
                  </a:outerShdw>
                </a:effectLst>
              </a:rPr>
              <a:t>stop</a:t>
            </a:r>
            <a:r>
              <a:rPr lang="en-US" dirty="0" smtClean="0"/>
              <a:t> sin, </a:t>
            </a:r>
            <a:r>
              <a:rPr lang="en-US" b="1" baseline="30000" dirty="0" smtClean="0">
                <a:solidFill>
                  <a:srgbClr val="800000"/>
                </a:solidFill>
                <a:effectLst>
                  <a:outerShdw blurRad="38100" dist="38100" dir="2700000" algn="tl">
                    <a:srgbClr val="000000">
                      <a:alpha val="43137"/>
                    </a:srgbClr>
                  </a:outerShdw>
                </a:effectLst>
              </a:rPr>
              <a:t>2</a:t>
            </a:r>
            <a:r>
              <a:rPr lang="en-US" dirty="0" smtClean="0">
                <a:effectLst>
                  <a:outerShdw blurRad="38100" dist="38100" dir="2700000" algn="tl">
                    <a:srgbClr val="000000">
                      <a:alpha val="43137"/>
                    </a:srgbClr>
                  </a:outerShdw>
                </a:effectLst>
              </a:rPr>
              <a:t>serve</a:t>
            </a:r>
            <a:r>
              <a:rPr lang="en-US" dirty="0" smtClean="0"/>
              <a:t> God</a:t>
            </a:r>
          </a:p>
          <a:p>
            <a:pPr>
              <a:spcBef>
                <a:spcPts val="600"/>
              </a:spcBef>
            </a:pPr>
            <a:r>
              <a:rPr lang="en-US" dirty="0" smtClean="0"/>
              <a:t>Mal.4:5-6, turn back, return before judgment comes.   Lk.1:17, turn…</a:t>
            </a:r>
          </a:p>
          <a:p>
            <a:pPr>
              <a:spcBef>
                <a:spcPts val="600"/>
              </a:spcBef>
            </a:pPr>
            <a:endParaRPr lang="en-US" dirty="0"/>
          </a:p>
          <a:p>
            <a:pPr>
              <a:spcBef>
                <a:spcPts val="600"/>
              </a:spcBef>
            </a:pPr>
            <a:endParaRPr lang="en-US" dirty="0" smtClean="0"/>
          </a:p>
          <a:p>
            <a:pPr marL="0" indent="0">
              <a:spcBef>
                <a:spcPts val="600"/>
              </a:spcBef>
              <a:buNone/>
            </a:pPr>
            <a:r>
              <a:rPr lang="en-US" dirty="0" smtClean="0"/>
              <a:t>                          </a:t>
            </a:r>
          </a:p>
        </p:txBody>
      </p:sp>
      <p:sp>
        <p:nvSpPr>
          <p:cNvPr id="5" name="Pentagon 4"/>
          <p:cNvSpPr/>
          <p:nvPr/>
        </p:nvSpPr>
        <p:spPr>
          <a:xfrm>
            <a:off x="806970" y="2971800"/>
            <a:ext cx="2514600" cy="1143000"/>
          </a:xfrm>
          <a:prstGeom prst="homePlate">
            <a:avLst/>
          </a:prstGeom>
          <a:solidFill>
            <a:schemeClr val="bg1"/>
          </a:solidFill>
          <a:ln w="317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Judgment</a:t>
            </a:r>
            <a:r>
              <a:rPr lang="en-US" sz="3200" b="1" dirty="0" smtClean="0">
                <a:solidFill>
                  <a:schemeClr val="tx1"/>
                </a:solidFill>
              </a:rPr>
              <a:t>Mal.4:5-6</a:t>
            </a:r>
            <a:endParaRPr lang="en-US" sz="3200" b="1" dirty="0">
              <a:solidFill>
                <a:schemeClr val="tx1"/>
              </a:solidFill>
            </a:endParaRPr>
          </a:p>
        </p:txBody>
      </p:sp>
      <p:sp>
        <p:nvSpPr>
          <p:cNvPr id="8" name="Pentagon 7"/>
          <p:cNvSpPr/>
          <p:nvPr/>
        </p:nvSpPr>
        <p:spPr>
          <a:xfrm>
            <a:off x="3351550" y="2971800"/>
            <a:ext cx="2514600" cy="1143000"/>
          </a:xfrm>
          <a:prstGeom prst="homePlate">
            <a:avLst/>
          </a:prstGeom>
          <a:solidFill>
            <a:srgbClr val="000066"/>
          </a:solidFill>
          <a:ln w="317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rgbClr val="FFFF00"/>
                </a:solidFill>
              </a:rPr>
              <a:t>Hearts</a:t>
            </a:r>
          </a:p>
          <a:p>
            <a:pPr algn="ctr"/>
            <a:r>
              <a:rPr lang="en-US" sz="3200" b="1" dirty="0" smtClean="0">
                <a:solidFill>
                  <a:srgbClr val="FFFF00"/>
                </a:solidFill>
              </a:rPr>
              <a:t>(Lk.1:17)</a:t>
            </a:r>
            <a:endParaRPr lang="en-US" sz="3200" b="1" dirty="0">
              <a:solidFill>
                <a:srgbClr val="FFFF00"/>
              </a:solidFill>
            </a:endParaRPr>
          </a:p>
        </p:txBody>
      </p:sp>
      <p:sp>
        <p:nvSpPr>
          <p:cNvPr id="9" name="Pentagon 8"/>
          <p:cNvSpPr/>
          <p:nvPr/>
        </p:nvSpPr>
        <p:spPr>
          <a:xfrm flipH="1">
            <a:off x="5896130" y="2971800"/>
            <a:ext cx="2514600" cy="1143000"/>
          </a:xfrm>
          <a:prstGeom prst="homePlate">
            <a:avLst/>
          </a:prstGeom>
          <a:solidFill>
            <a:schemeClr val="bg1"/>
          </a:solidFill>
          <a:ln w="317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Turn back </a:t>
            </a:r>
            <a:r>
              <a:rPr lang="en-US" sz="3200" b="1" dirty="0" smtClean="0">
                <a:solidFill>
                  <a:schemeClr val="tx1"/>
                </a:solidFill>
              </a:rPr>
              <a:t>Mal 4:6</a:t>
            </a:r>
            <a:endParaRPr lang="en-US" sz="3200" b="1" dirty="0">
              <a:solidFill>
                <a:schemeClr val="tx1"/>
              </a:solidFill>
            </a:endParaRPr>
          </a:p>
        </p:txBody>
      </p:sp>
      <p:sp>
        <p:nvSpPr>
          <p:cNvPr id="10" name="Rectangle 9"/>
          <p:cNvSpPr/>
          <p:nvPr/>
        </p:nvSpPr>
        <p:spPr>
          <a:xfrm>
            <a:off x="2758190" y="4267200"/>
            <a:ext cx="3612630" cy="914400"/>
          </a:xfrm>
          <a:prstGeom prst="rect">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Mt.21:29</a:t>
            </a:r>
            <a:endParaRPr lang="en-US" sz="3200" b="1" dirty="0">
              <a:solidFill>
                <a:schemeClr val="tx1"/>
              </a:solidFill>
            </a:endParaRPr>
          </a:p>
        </p:txBody>
      </p:sp>
      <p:sp>
        <p:nvSpPr>
          <p:cNvPr id="12" name="Pentagon 11"/>
          <p:cNvSpPr/>
          <p:nvPr/>
        </p:nvSpPr>
        <p:spPr>
          <a:xfrm>
            <a:off x="2042410" y="5334000"/>
            <a:ext cx="2514600" cy="762000"/>
          </a:xfrm>
          <a:prstGeom prst="homePlate">
            <a:avLst/>
          </a:prstGeom>
          <a:solidFill>
            <a:srgbClr val="000066"/>
          </a:solidFill>
          <a:ln w="31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I will NOT</a:t>
            </a:r>
            <a:endParaRPr lang="en-US" sz="3200" b="1" dirty="0">
              <a:solidFill>
                <a:schemeClr val="bg1"/>
              </a:solidFill>
            </a:endParaRPr>
          </a:p>
        </p:txBody>
      </p:sp>
      <p:sp>
        <p:nvSpPr>
          <p:cNvPr id="13" name="Pentagon 12"/>
          <p:cNvSpPr/>
          <p:nvPr/>
        </p:nvSpPr>
        <p:spPr>
          <a:xfrm flipH="1">
            <a:off x="4572000" y="5334000"/>
            <a:ext cx="2514600" cy="762000"/>
          </a:xfrm>
          <a:prstGeom prst="homePlate">
            <a:avLst/>
          </a:prstGeom>
          <a:solidFill>
            <a:srgbClr val="000066"/>
          </a:solidFill>
          <a:ln w="3175">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I WILL</a:t>
            </a:r>
            <a:endParaRPr lang="en-US" sz="3200" b="1" dirty="0">
              <a:solidFill>
                <a:schemeClr val="bg1"/>
              </a:solidFill>
            </a:endParaRPr>
          </a:p>
        </p:txBody>
      </p:sp>
    </p:spTree>
    <p:extLst>
      <p:ext uri="{BB962C8B-B14F-4D97-AF65-F5344CB8AC3E}">
        <p14:creationId xmlns:p14="http://schemas.microsoft.com/office/powerpoint/2010/main" xmlns="" val="214504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500"/>
                                        <p:tgtEl>
                                          <p:spTgt spid="12"/>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609600" y="838200"/>
            <a:ext cx="7924800" cy="5715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lgerian" panose="04020705040A02060702" pitchFamily="82" charset="0"/>
              </a:rPr>
              <a:t>I</a:t>
            </a:r>
            <a:r>
              <a:rPr lang="en-US" sz="2400" dirty="0" smtClean="0">
                <a:solidFill>
                  <a:schemeClr val="tx1"/>
                </a:solidFill>
              </a:rPr>
              <a:t>.  Repentance – The Hardest Command</a:t>
            </a:r>
            <a:endParaRPr lang="en-US" sz="2400" dirty="0">
              <a:solidFill>
                <a:schemeClr val="tx1"/>
              </a:solidFill>
            </a:endParaRPr>
          </a:p>
        </p:txBody>
      </p:sp>
      <p:sp>
        <p:nvSpPr>
          <p:cNvPr id="3" name="Rectangle 2"/>
          <p:cNvSpPr/>
          <p:nvPr/>
        </p:nvSpPr>
        <p:spPr>
          <a:xfrm>
            <a:off x="609600" y="3094220"/>
            <a:ext cx="7924800" cy="11430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latin typeface="Algerian" panose="04020705040A02060702" pitchFamily="82" charset="0"/>
              </a:rPr>
              <a:t>IV</a:t>
            </a:r>
            <a:r>
              <a:rPr lang="en-US" sz="3600" b="1" dirty="0" smtClean="0">
                <a:solidFill>
                  <a:srgbClr val="000066"/>
                </a:solidFill>
              </a:rPr>
              <a:t>.  What Causes Repentance?</a:t>
            </a:r>
            <a:endParaRPr lang="en-US" sz="3600" b="1" dirty="0">
              <a:solidFill>
                <a:srgbClr val="000066"/>
              </a:solidFill>
            </a:endParaRPr>
          </a:p>
        </p:txBody>
      </p:sp>
      <p:sp>
        <p:nvSpPr>
          <p:cNvPr id="5" name="Rectangle 4"/>
          <p:cNvSpPr/>
          <p:nvPr/>
        </p:nvSpPr>
        <p:spPr>
          <a:xfrm>
            <a:off x="609600" y="1562100"/>
            <a:ext cx="7924800" cy="5715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lgerian" panose="04020705040A02060702" pitchFamily="82" charset="0"/>
              </a:rPr>
              <a:t>II</a:t>
            </a:r>
            <a:r>
              <a:rPr lang="en-US" sz="2400" dirty="0" smtClean="0">
                <a:solidFill>
                  <a:schemeClr val="tx1"/>
                </a:solidFill>
              </a:rPr>
              <a:t>.  What Repentance Is Not</a:t>
            </a:r>
            <a:endParaRPr lang="en-US" sz="2400" dirty="0">
              <a:solidFill>
                <a:schemeClr val="tx1"/>
              </a:solidFill>
            </a:endParaRPr>
          </a:p>
        </p:txBody>
      </p:sp>
      <p:sp>
        <p:nvSpPr>
          <p:cNvPr id="6" name="Rectangle 5"/>
          <p:cNvSpPr/>
          <p:nvPr/>
        </p:nvSpPr>
        <p:spPr>
          <a:xfrm>
            <a:off x="609600" y="2309110"/>
            <a:ext cx="7924800" cy="5715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lgerian" panose="04020705040A02060702" pitchFamily="82" charset="0"/>
              </a:rPr>
              <a:t>III</a:t>
            </a:r>
            <a:r>
              <a:rPr lang="en-US" sz="2400" dirty="0" smtClean="0">
                <a:solidFill>
                  <a:schemeClr val="tx1"/>
                </a:solidFill>
              </a:rPr>
              <a:t>.  What Is Repentance?</a:t>
            </a:r>
            <a:endParaRPr lang="en-US" sz="2400" dirty="0">
              <a:solidFill>
                <a:schemeClr val="tx1"/>
              </a:solidFill>
            </a:endParaRPr>
          </a:p>
        </p:txBody>
      </p:sp>
    </p:spTree>
    <p:extLst>
      <p:ext uri="{BB962C8B-B14F-4D97-AF65-F5344CB8AC3E}">
        <p14:creationId xmlns:p14="http://schemas.microsoft.com/office/powerpoint/2010/main" xmlns="" val="3872211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Mystical act of God?</a:t>
            </a:r>
            <a:endParaRPr lang="en-US" sz="3600" b="1" dirty="0">
              <a:solidFill>
                <a:schemeClr val="bg1"/>
              </a:solidFill>
            </a:endParaRPr>
          </a:p>
        </p:txBody>
      </p:sp>
      <p:sp>
        <p:nvSpPr>
          <p:cNvPr id="5" name="Content Placeholder 4"/>
          <p:cNvSpPr>
            <a:spLocks noGrp="1"/>
          </p:cNvSpPr>
          <p:nvPr>
            <p:ph idx="1"/>
          </p:nvPr>
        </p:nvSpPr>
        <p:spPr>
          <a:xfrm>
            <a:off x="442210" y="1295400"/>
            <a:ext cx="8229600" cy="4525963"/>
          </a:xfrm>
        </p:spPr>
        <p:txBody>
          <a:bodyPr/>
          <a:lstStyle/>
          <a:p>
            <a:pPr marL="0" indent="0" algn="ctr">
              <a:buNone/>
            </a:pPr>
            <a:r>
              <a:rPr lang="en-US" sz="3400" b="1" dirty="0" smtClean="0">
                <a:solidFill>
                  <a:schemeClr val="bg1"/>
                </a:solidFill>
              </a:rPr>
              <a:t>If so . . . </a:t>
            </a:r>
          </a:p>
          <a:p>
            <a:pPr marL="457200" lvl="1" indent="0">
              <a:spcAft>
                <a:spcPts val="600"/>
              </a:spcAft>
              <a:buNone/>
            </a:pPr>
            <a:r>
              <a:rPr lang="en-US" dirty="0" smtClean="0">
                <a:solidFill>
                  <a:srgbClr val="FFFF00"/>
                </a:solidFill>
              </a:rPr>
              <a:t>1. </a:t>
            </a:r>
            <a:r>
              <a:rPr lang="en-US" sz="3400" b="1" dirty="0" smtClean="0">
                <a:solidFill>
                  <a:schemeClr val="bg1"/>
                </a:solidFill>
              </a:rPr>
              <a:t>Why do not </a:t>
            </a:r>
            <a:r>
              <a:rPr lang="en-US" sz="3400" b="1" dirty="0" smtClean="0">
                <a:solidFill>
                  <a:srgbClr val="FFFF00"/>
                </a:solidFill>
              </a:rPr>
              <a:t>all</a:t>
            </a:r>
            <a:r>
              <a:rPr lang="en-US" sz="3400" b="1" dirty="0" smtClean="0">
                <a:solidFill>
                  <a:schemeClr val="bg1"/>
                </a:solidFill>
              </a:rPr>
              <a:t> repent (2 Pt.3:9)?</a:t>
            </a:r>
          </a:p>
          <a:p>
            <a:pPr marL="854075" lvl="1" indent="-396875">
              <a:buNone/>
            </a:pPr>
            <a:r>
              <a:rPr lang="en-US" dirty="0" smtClean="0">
                <a:solidFill>
                  <a:srgbClr val="FFFF00"/>
                </a:solidFill>
              </a:rPr>
              <a:t>2. </a:t>
            </a:r>
            <a:r>
              <a:rPr lang="en-US" sz="3400" b="1" dirty="0" smtClean="0">
                <a:solidFill>
                  <a:schemeClr val="bg1"/>
                </a:solidFill>
              </a:rPr>
              <a:t>Why command </a:t>
            </a:r>
            <a:r>
              <a:rPr lang="en-US" sz="3400" b="1" dirty="0" smtClean="0">
                <a:solidFill>
                  <a:srgbClr val="FFFF00"/>
                </a:solidFill>
              </a:rPr>
              <a:t>us</a:t>
            </a:r>
            <a:r>
              <a:rPr lang="en-US" sz="3400" b="1" dirty="0" smtClean="0">
                <a:solidFill>
                  <a:schemeClr val="bg1"/>
                </a:solidFill>
              </a:rPr>
              <a:t> to repent (Ac.17:30)?</a:t>
            </a:r>
          </a:p>
          <a:p>
            <a:pPr lvl="1"/>
            <a:endParaRPr lang="en-US" sz="3400" dirty="0">
              <a:solidFill>
                <a:schemeClr val="bg1"/>
              </a:solidFill>
            </a:endParaRPr>
          </a:p>
        </p:txBody>
      </p:sp>
    </p:spTree>
    <p:extLst>
      <p:ext uri="{BB962C8B-B14F-4D97-AF65-F5344CB8AC3E}">
        <p14:creationId xmlns:p14="http://schemas.microsoft.com/office/powerpoint/2010/main" xmlns="" val="399203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Godly sorrow is based on</a:t>
            </a:r>
            <a:br>
              <a:rPr lang="en-US" sz="3600" b="1" dirty="0" smtClean="0">
                <a:solidFill>
                  <a:schemeClr val="bg1"/>
                </a:solidFill>
              </a:rPr>
            </a:br>
            <a:r>
              <a:rPr lang="en-US" sz="3600" b="1" dirty="0" smtClean="0">
                <a:solidFill>
                  <a:schemeClr val="bg1"/>
                </a:solidFill>
              </a:rPr>
              <a:t>two divine considerations</a:t>
            </a:r>
            <a:endParaRPr lang="en-US" sz="3600" b="1" dirty="0">
              <a:solidFill>
                <a:schemeClr val="bg1"/>
              </a:solidFill>
            </a:endParaRPr>
          </a:p>
        </p:txBody>
      </p:sp>
      <p:sp>
        <p:nvSpPr>
          <p:cNvPr id="5" name="Content Placeholder 4"/>
          <p:cNvSpPr>
            <a:spLocks noGrp="1"/>
          </p:cNvSpPr>
          <p:nvPr>
            <p:ph idx="1"/>
          </p:nvPr>
        </p:nvSpPr>
        <p:spPr/>
        <p:txBody>
          <a:bodyPr/>
          <a:lstStyle/>
          <a:p>
            <a:pPr marL="0" lvl="1" indent="0">
              <a:buNone/>
            </a:pPr>
            <a:r>
              <a:rPr lang="en-US" sz="2400" b="1" dirty="0" smtClean="0">
                <a:solidFill>
                  <a:schemeClr val="bg1"/>
                </a:solidFill>
              </a:rPr>
              <a:t>1. </a:t>
            </a:r>
            <a:r>
              <a:rPr lang="en-US" sz="3400" b="1" dirty="0" smtClean="0">
                <a:solidFill>
                  <a:schemeClr val="bg1"/>
                </a:solidFill>
              </a:rPr>
              <a:t>Judgment of God, Mt.11:21 (Ps.51:1)</a:t>
            </a:r>
          </a:p>
          <a:p>
            <a:pPr marL="857250" lvl="2" indent="-457200" defTabSz="344488">
              <a:buFont typeface="Wingdings" panose="05000000000000000000" pitchFamily="2" charset="2"/>
              <a:buChar char="§"/>
            </a:pPr>
            <a:r>
              <a:rPr lang="en-US" sz="3400" b="1" dirty="0" smtClean="0">
                <a:solidFill>
                  <a:schemeClr val="bg1"/>
                </a:solidFill>
              </a:rPr>
              <a:t>Illustrated:  Mt.12:41</a:t>
            </a:r>
            <a:r>
              <a:rPr lang="en-US" sz="3000" b="1" dirty="0" smtClean="0">
                <a:solidFill>
                  <a:schemeClr val="bg1"/>
                </a:solidFill>
              </a:rPr>
              <a:t>	</a:t>
            </a:r>
            <a:endParaRPr lang="en-US" sz="3000" b="1" dirty="0">
              <a:solidFill>
                <a:schemeClr val="bg1"/>
              </a:solidFill>
            </a:endParaRPr>
          </a:p>
          <a:p>
            <a:pPr marL="0" lvl="1" indent="0">
              <a:buNone/>
            </a:pPr>
            <a:endParaRPr lang="en-US" sz="3400" b="1" dirty="0" smtClean="0">
              <a:solidFill>
                <a:schemeClr val="bg1"/>
              </a:solidFill>
            </a:endParaRPr>
          </a:p>
          <a:p>
            <a:pPr marL="0" lvl="1" indent="0">
              <a:buNone/>
            </a:pPr>
            <a:endParaRPr lang="en-US" sz="3400" b="1" dirty="0" smtClean="0">
              <a:solidFill>
                <a:schemeClr val="bg1"/>
              </a:solidFill>
            </a:endParaRPr>
          </a:p>
          <a:p>
            <a:pPr marL="0" lvl="1" indent="0">
              <a:buNone/>
            </a:pPr>
            <a:endParaRPr lang="en-US" sz="3400" dirty="0">
              <a:solidFill>
                <a:schemeClr val="bg1"/>
              </a:solidFill>
            </a:endParaRPr>
          </a:p>
        </p:txBody>
      </p:sp>
      <p:sp>
        <p:nvSpPr>
          <p:cNvPr id="3" name="Rectangle 2"/>
          <p:cNvSpPr/>
          <p:nvPr/>
        </p:nvSpPr>
        <p:spPr>
          <a:xfrm>
            <a:off x="533400" y="2971800"/>
            <a:ext cx="8153400" cy="251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The </a:t>
            </a:r>
            <a:r>
              <a:rPr lang="en-US" sz="3200" b="1" dirty="0">
                <a:solidFill>
                  <a:schemeClr val="tx1"/>
                </a:solidFill>
              </a:rPr>
              <a:t>men of Nineveh will rise up in the judgment with this generation and condemn it, because they repented at the preaching of Jonah; and indeed a greater than Jonah is </a:t>
            </a:r>
            <a:r>
              <a:rPr lang="en-US" sz="3200" b="1" dirty="0" smtClean="0">
                <a:solidFill>
                  <a:schemeClr val="tx1"/>
                </a:solidFill>
              </a:rPr>
              <a:t>here</a:t>
            </a:r>
            <a:endParaRPr lang="en-US" dirty="0"/>
          </a:p>
        </p:txBody>
      </p:sp>
      <p:sp>
        <p:nvSpPr>
          <p:cNvPr id="4" name="Oval 3"/>
          <p:cNvSpPr/>
          <p:nvPr/>
        </p:nvSpPr>
        <p:spPr>
          <a:xfrm>
            <a:off x="7788640" y="3962400"/>
            <a:ext cx="609600" cy="533400"/>
          </a:xfrm>
          <a:prstGeom prst="ellipse">
            <a:avLst/>
          </a:prstGeom>
          <a:solidFill>
            <a:srgbClr val="FFFF99">
              <a:alpha val="35000"/>
            </a:srgbClr>
          </a:solidFill>
          <a:ln w="571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5045440" y="4432675"/>
            <a:ext cx="2772514" cy="0"/>
          </a:xfrm>
          <a:prstGeom prst="line">
            <a:avLst/>
          </a:prstGeom>
          <a:ln w="5715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44380" y="4505056"/>
            <a:ext cx="4572000" cy="484909"/>
          </a:xfrm>
          <a:prstGeom prst="rect">
            <a:avLst/>
          </a:prstGeom>
          <a:solidFill>
            <a:srgbClr val="FFFF99">
              <a:alpha val="35000"/>
            </a:srgbClr>
          </a:solidFill>
          <a:ln w="2857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4896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Godly sorrow is based on</a:t>
            </a:r>
            <a:br>
              <a:rPr lang="en-US" sz="3600" b="1" dirty="0" smtClean="0">
                <a:solidFill>
                  <a:schemeClr val="bg1"/>
                </a:solidFill>
              </a:rPr>
            </a:br>
            <a:r>
              <a:rPr lang="en-US" sz="3600" b="1" dirty="0" smtClean="0">
                <a:solidFill>
                  <a:schemeClr val="bg1"/>
                </a:solidFill>
              </a:rPr>
              <a:t>two divine considerations</a:t>
            </a:r>
            <a:endParaRPr lang="en-US" sz="3600" b="1" dirty="0">
              <a:solidFill>
                <a:schemeClr val="bg1"/>
              </a:solidFill>
            </a:endParaRPr>
          </a:p>
        </p:txBody>
      </p:sp>
      <p:sp>
        <p:nvSpPr>
          <p:cNvPr id="5" name="Content Placeholder 4"/>
          <p:cNvSpPr>
            <a:spLocks noGrp="1"/>
          </p:cNvSpPr>
          <p:nvPr>
            <p:ph idx="1"/>
          </p:nvPr>
        </p:nvSpPr>
        <p:spPr/>
        <p:txBody>
          <a:bodyPr/>
          <a:lstStyle/>
          <a:p>
            <a:pPr marL="0" lvl="1" indent="0">
              <a:buNone/>
            </a:pPr>
            <a:r>
              <a:rPr lang="en-US" sz="2400" b="1" dirty="0" smtClean="0">
                <a:solidFill>
                  <a:srgbClr val="777777"/>
                </a:solidFill>
              </a:rPr>
              <a:t>1. </a:t>
            </a:r>
            <a:r>
              <a:rPr lang="en-US" sz="3400" b="1" dirty="0" smtClean="0">
                <a:solidFill>
                  <a:srgbClr val="777777"/>
                </a:solidFill>
              </a:rPr>
              <a:t>Judgment of God, Mt.11:21 (Ps.51:1)</a:t>
            </a:r>
          </a:p>
          <a:p>
            <a:pPr marL="857250" lvl="2" indent="-457200" defTabSz="344488">
              <a:buFont typeface="Wingdings" panose="05000000000000000000" pitchFamily="2" charset="2"/>
              <a:buChar char="§"/>
            </a:pPr>
            <a:r>
              <a:rPr lang="en-US" sz="3400" b="1" dirty="0" smtClean="0">
                <a:solidFill>
                  <a:srgbClr val="777777"/>
                </a:solidFill>
              </a:rPr>
              <a:t>Illustrated:  Mt.12:41</a:t>
            </a:r>
            <a:r>
              <a:rPr lang="en-US" sz="3000" b="1" dirty="0" smtClean="0">
                <a:solidFill>
                  <a:srgbClr val="777777"/>
                </a:solidFill>
              </a:rPr>
              <a:t>	</a:t>
            </a:r>
          </a:p>
          <a:p>
            <a:pPr marL="857250" lvl="2" indent="-457200" defTabSz="344488">
              <a:buFont typeface="Wingdings" panose="05000000000000000000" pitchFamily="2" charset="2"/>
              <a:buChar char="§"/>
            </a:pPr>
            <a:r>
              <a:rPr lang="en-US" sz="3400" b="1" dirty="0" err="1" smtClean="0">
                <a:solidFill>
                  <a:schemeClr val="bg1"/>
                </a:solidFill>
              </a:rPr>
              <a:t>Ninevites</a:t>
            </a:r>
            <a:r>
              <a:rPr lang="en-US" sz="3400" b="1" dirty="0" smtClean="0">
                <a:solidFill>
                  <a:schemeClr val="bg1"/>
                </a:solidFill>
              </a:rPr>
              <a:t> repented into the life that Jonah preached</a:t>
            </a:r>
          </a:p>
          <a:p>
            <a:pPr marL="400050" lvl="2" indent="0" defTabSz="344488">
              <a:buNone/>
            </a:pPr>
            <a:endParaRPr lang="en-US" sz="3400" b="1" dirty="0" smtClean="0">
              <a:solidFill>
                <a:schemeClr val="bg1"/>
              </a:solidFill>
            </a:endParaRPr>
          </a:p>
          <a:p>
            <a:pPr marL="0" lvl="1" indent="0">
              <a:buNone/>
            </a:pPr>
            <a:endParaRPr lang="en-US" sz="3400" dirty="0">
              <a:solidFill>
                <a:schemeClr val="bg1"/>
              </a:solidFill>
            </a:endParaRPr>
          </a:p>
        </p:txBody>
      </p:sp>
      <p:sp>
        <p:nvSpPr>
          <p:cNvPr id="3" name="Rounded Rectangle 2"/>
          <p:cNvSpPr/>
          <p:nvPr/>
        </p:nvSpPr>
        <p:spPr>
          <a:xfrm>
            <a:off x="457200" y="4114800"/>
            <a:ext cx="8229600" cy="1752600"/>
          </a:xfrm>
          <a:prstGeom prst="round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At Judgment: </a:t>
            </a:r>
            <a:r>
              <a:rPr lang="en-US" sz="3200" dirty="0" err="1">
                <a:solidFill>
                  <a:schemeClr val="tx1"/>
                </a:solidFill>
              </a:rPr>
              <a:t>Ninevites</a:t>
            </a:r>
            <a:r>
              <a:rPr lang="en-US" sz="3200" dirty="0">
                <a:solidFill>
                  <a:schemeClr val="tx1"/>
                </a:solidFill>
              </a:rPr>
              <a:t> stand side by side </a:t>
            </a:r>
            <a:r>
              <a:rPr lang="en-US" sz="3200" dirty="0" smtClean="0">
                <a:solidFill>
                  <a:schemeClr val="tx1"/>
                </a:solidFill>
              </a:rPr>
              <a:t>with </a:t>
            </a:r>
            <a:r>
              <a:rPr lang="en-US" sz="3200" dirty="0">
                <a:solidFill>
                  <a:schemeClr val="tx1"/>
                </a:solidFill>
              </a:rPr>
              <a:t>this generation; their repentance will condemn impenitent Jews. </a:t>
            </a:r>
          </a:p>
        </p:txBody>
      </p:sp>
    </p:spTree>
    <p:extLst>
      <p:ext uri="{BB962C8B-B14F-4D97-AF65-F5344CB8AC3E}">
        <p14:creationId xmlns:p14="http://schemas.microsoft.com/office/powerpoint/2010/main" xmlns="" val="2200775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Godly sorrow is based on</a:t>
            </a:r>
            <a:br>
              <a:rPr lang="en-US" sz="3600" b="1" dirty="0" smtClean="0">
                <a:solidFill>
                  <a:schemeClr val="bg1"/>
                </a:solidFill>
              </a:rPr>
            </a:br>
            <a:r>
              <a:rPr lang="en-US" sz="3600" b="1" dirty="0" smtClean="0">
                <a:solidFill>
                  <a:schemeClr val="bg1"/>
                </a:solidFill>
              </a:rPr>
              <a:t>two divine considerations</a:t>
            </a:r>
            <a:endParaRPr lang="en-US" sz="3600" b="1" dirty="0">
              <a:solidFill>
                <a:schemeClr val="bg1"/>
              </a:solidFill>
            </a:endParaRPr>
          </a:p>
        </p:txBody>
      </p:sp>
      <p:sp>
        <p:nvSpPr>
          <p:cNvPr id="5" name="Content Placeholder 4"/>
          <p:cNvSpPr>
            <a:spLocks noGrp="1"/>
          </p:cNvSpPr>
          <p:nvPr>
            <p:ph idx="1"/>
          </p:nvPr>
        </p:nvSpPr>
        <p:spPr/>
        <p:txBody>
          <a:bodyPr/>
          <a:lstStyle/>
          <a:p>
            <a:pPr marL="0" lvl="1" indent="0">
              <a:buNone/>
            </a:pPr>
            <a:r>
              <a:rPr lang="en-US" sz="2400" b="1" dirty="0" smtClean="0">
                <a:solidFill>
                  <a:srgbClr val="777777"/>
                </a:solidFill>
              </a:rPr>
              <a:t>1. </a:t>
            </a:r>
            <a:r>
              <a:rPr lang="en-US" sz="3400" b="1" dirty="0" smtClean="0">
                <a:solidFill>
                  <a:srgbClr val="777777"/>
                </a:solidFill>
              </a:rPr>
              <a:t>Judgment of God, Mt.11:21 (Ps.51:1)</a:t>
            </a:r>
          </a:p>
          <a:p>
            <a:pPr marL="857250" lvl="2" indent="-457200" defTabSz="344488">
              <a:buFont typeface="Wingdings" panose="05000000000000000000" pitchFamily="2" charset="2"/>
              <a:buChar char="§"/>
            </a:pPr>
            <a:r>
              <a:rPr lang="en-US" sz="3400" b="1" dirty="0" smtClean="0">
                <a:solidFill>
                  <a:srgbClr val="777777"/>
                </a:solidFill>
              </a:rPr>
              <a:t>Illustrated:  Mt.12:41</a:t>
            </a:r>
            <a:r>
              <a:rPr lang="en-US" sz="3000" b="1" dirty="0" smtClean="0">
                <a:solidFill>
                  <a:srgbClr val="777777"/>
                </a:solidFill>
              </a:rPr>
              <a:t>	</a:t>
            </a:r>
          </a:p>
          <a:p>
            <a:pPr marL="857250" lvl="2" indent="-457200" defTabSz="344488">
              <a:buFont typeface="Wingdings" panose="05000000000000000000" pitchFamily="2" charset="2"/>
              <a:buChar char="§"/>
            </a:pPr>
            <a:r>
              <a:rPr lang="en-US" sz="3400" b="1" dirty="0" err="1" smtClean="0">
                <a:solidFill>
                  <a:srgbClr val="777777"/>
                </a:solidFill>
              </a:rPr>
              <a:t>Ninevites</a:t>
            </a:r>
            <a:r>
              <a:rPr lang="en-US" sz="3400" b="1" dirty="0" smtClean="0">
                <a:solidFill>
                  <a:srgbClr val="777777"/>
                </a:solidFill>
              </a:rPr>
              <a:t> repented into the life that Jonah preached</a:t>
            </a:r>
          </a:p>
          <a:p>
            <a:pPr marL="0" lvl="1" indent="0">
              <a:buNone/>
            </a:pPr>
            <a:r>
              <a:rPr lang="en-US" sz="2400" b="1" dirty="0" smtClean="0">
                <a:solidFill>
                  <a:schemeClr val="bg1"/>
                </a:solidFill>
              </a:rPr>
              <a:t>2. </a:t>
            </a:r>
            <a:r>
              <a:rPr lang="en-US" sz="3400" b="1" dirty="0" smtClean="0">
                <a:solidFill>
                  <a:schemeClr val="bg1"/>
                </a:solidFill>
              </a:rPr>
              <a:t>Goodness of God, Ro.2:4-5 (Ps.52:1)</a:t>
            </a:r>
          </a:p>
          <a:p>
            <a:pPr lvl="1"/>
            <a:endParaRPr lang="en-US" sz="3400" dirty="0">
              <a:solidFill>
                <a:schemeClr val="bg1"/>
              </a:solidFill>
            </a:endParaRPr>
          </a:p>
        </p:txBody>
      </p:sp>
    </p:spTree>
    <p:extLst>
      <p:ext uri="{BB962C8B-B14F-4D97-AF65-F5344CB8AC3E}">
        <p14:creationId xmlns:p14="http://schemas.microsoft.com/office/powerpoint/2010/main" xmlns="" val="840154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lstStyle/>
          <a:p>
            <a:r>
              <a:rPr lang="en-US" sz="3600" dirty="0" smtClean="0">
                <a:solidFill>
                  <a:schemeClr val="bg1"/>
                </a:solidFill>
              </a:rPr>
              <a:t>Repentance</a:t>
            </a:r>
            <a:endParaRPr lang="en-US" sz="3600" dirty="0">
              <a:solidFill>
                <a:schemeClr val="bg1"/>
              </a:solidFill>
            </a:endParaRPr>
          </a:p>
        </p:txBody>
      </p:sp>
      <p:sp>
        <p:nvSpPr>
          <p:cNvPr id="3" name="Content Placeholder 2"/>
          <p:cNvSpPr>
            <a:spLocks noGrp="1"/>
          </p:cNvSpPr>
          <p:nvPr>
            <p:ph idx="1"/>
          </p:nvPr>
        </p:nvSpPr>
        <p:spPr>
          <a:xfrm>
            <a:off x="457200" y="762000"/>
            <a:ext cx="8229600" cy="586740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txBody>
          <a:bodyPr/>
          <a:lstStyle/>
          <a:p>
            <a:pPr>
              <a:spcBef>
                <a:spcPts val="600"/>
              </a:spcBef>
            </a:pPr>
            <a:r>
              <a:rPr lang="en-US" dirty="0" smtClean="0"/>
              <a:t>Change of mind – mental act: resolves to </a:t>
            </a:r>
            <a:r>
              <a:rPr lang="en-US" b="1" baseline="30000" dirty="0" smtClean="0">
                <a:solidFill>
                  <a:srgbClr val="800000"/>
                </a:solidFill>
                <a:effectLst>
                  <a:outerShdw blurRad="38100" dist="38100" dir="2700000" algn="tl">
                    <a:srgbClr val="000000">
                      <a:alpha val="43137"/>
                    </a:srgbClr>
                  </a:outerShdw>
                </a:effectLst>
              </a:rPr>
              <a:t>1</a:t>
            </a:r>
            <a:r>
              <a:rPr lang="en-US" dirty="0" smtClean="0">
                <a:effectLst>
                  <a:outerShdw blurRad="38100" dist="38100" dir="2700000" algn="tl">
                    <a:srgbClr val="000000">
                      <a:alpha val="43137"/>
                    </a:srgbClr>
                  </a:outerShdw>
                </a:effectLst>
              </a:rPr>
              <a:t>stop</a:t>
            </a:r>
            <a:r>
              <a:rPr lang="en-US" dirty="0" smtClean="0"/>
              <a:t> sin, </a:t>
            </a:r>
            <a:r>
              <a:rPr lang="en-US" b="1" baseline="30000" dirty="0" smtClean="0">
                <a:solidFill>
                  <a:srgbClr val="800000"/>
                </a:solidFill>
                <a:effectLst>
                  <a:outerShdw blurRad="38100" dist="38100" dir="2700000" algn="tl">
                    <a:srgbClr val="000000">
                      <a:alpha val="43137"/>
                    </a:srgbClr>
                  </a:outerShdw>
                </a:effectLst>
              </a:rPr>
              <a:t>2</a:t>
            </a:r>
            <a:r>
              <a:rPr lang="en-US" dirty="0" smtClean="0">
                <a:effectLst>
                  <a:outerShdw blurRad="38100" dist="38100" dir="2700000" algn="tl">
                    <a:srgbClr val="000000">
                      <a:alpha val="43137"/>
                    </a:srgbClr>
                  </a:outerShdw>
                </a:effectLst>
              </a:rPr>
              <a:t>serve</a:t>
            </a:r>
            <a:r>
              <a:rPr lang="en-US" dirty="0" smtClean="0"/>
              <a:t> God</a:t>
            </a:r>
          </a:p>
          <a:p>
            <a:pPr>
              <a:spcBef>
                <a:spcPts val="600"/>
              </a:spcBef>
            </a:pPr>
            <a:r>
              <a:rPr lang="en-US" dirty="0" smtClean="0"/>
              <a:t>Produced by godly sorrow</a:t>
            </a:r>
          </a:p>
          <a:p>
            <a:pPr>
              <a:spcBef>
                <a:spcPts val="600"/>
              </a:spcBef>
            </a:pPr>
            <a:r>
              <a:rPr lang="en-US" dirty="0" smtClean="0"/>
              <a:t>Produces spiritual fruit (change of ways)</a:t>
            </a:r>
          </a:p>
          <a:p>
            <a:pPr>
              <a:spcBef>
                <a:spcPts val="600"/>
              </a:spcBef>
            </a:pPr>
            <a:endParaRPr lang="en-US" dirty="0"/>
          </a:p>
          <a:p>
            <a:pPr>
              <a:spcBef>
                <a:spcPts val="600"/>
              </a:spcBef>
            </a:pPr>
            <a:endParaRPr lang="en-US" dirty="0" smtClean="0"/>
          </a:p>
          <a:p>
            <a:pPr marL="0" indent="0">
              <a:spcBef>
                <a:spcPts val="2400"/>
              </a:spcBef>
              <a:buNone/>
            </a:pPr>
            <a:r>
              <a:rPr lang="en-US" dirty="0" smtClean="0"/>
              <a:t>    </a:t>
            </a:r>
            <a:r>
              <a:rPr lang="en-US" b="1" dirty="0" smtClean="0"/>
              <a:t>Lk.3:7-9 .  .  .3,8, repent  .  .  10-14</a:t>
            </a:r>
          </a:p>
          <a:p>
            <a:pPr marL="0" indent="0">
              <a:spcBef>
                <a:spcPts val="600"/>
              </a:spcBef>
              <a:buNone/>
            </a:pPr>
            <a:r>
              <a:rPr lang="en-US" b="1" dirty="0"/>
              <a:t> </a:t>
            </a:r>
            <a:r>
              <a:rPr lang="en-US" b="1" dirty="0" smtClean="0"/>
              <a:t>  Lk.15:18-19  .  .17-18 .  .  .  .  . 20-21</a:t>
            </a:r>
          </a:p>
          <a:p>
            <a:pPr marL="0" indent="0">
              <a:spcBef>
                <a:spcPts val="600"/>
              </a:spcBef>
              <a:buNone/>
            </a:pPr>
            <a:r>
              <a:rPr lang="en-US" b="1" dirty="0"/>
              <a:t> </a:t>
            </a:r>
            <a:r>
              <a:rPr lang="en-US" b="1" dirty="0" smtClean="0"/>
              <a:t>    Ep.1-3  .  .  .  4:17-24 .  .  .  .  .25-32</a:t>
            </a:r>
          </a:p>
        </p:txBody>
      </p:sp>
      <p:sp>
        <p:nvSpPr>
          <p:cNvPr id="5" name="Pentagon 4"/>
          <p:cNvSpPr/>
          <p:nvPr/>
        </p:nvSpPr>
        <p:spPr>
          <a:xfrm>
            <a:off x="806970" y="2971800"/>
            <a:ext cx="2514600" cy="1143000"/>
          </a:xfrm>
          <a:prstGeom prst="homePlate">
            <a:avLst/>
          </a:prstGeom>
          <a:solidFill>
            <a:schemeClr val="bg1"/>
          </a:solidFill>
          <a:ln w="317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rPr>
              <a:t>Godly</a:t>
            </a:r>
          </a:p>
          <a:p>
            <a:pPr algn="ctr"/>
            <a:r>
              <a:rPr lang="en-US" sz="3600" b="1" dirty="0" smtClean="0">
                <a:solidFill>
                  <a:srgbClr val="000066"/>
                </a:solidFill>
              </a:rPr>
              <a:t>Sorrow</a:t>
            </a:r>
            <a:endParaRPr lang="en-US" sz="3600" b="1" dirty="0">
              <a:solidFill>
                <a:srgbClr val="000066"/>
              </a:solidFill>
            </a:endParaRPr>
          </a:p>
        </p:txBody>
      </p:sp>
      <p:sp>
        <p:nvSpPr>
          <p:cNvPr id="8" name="Pentagon 7"/>
          <p:cNvSpPr/>
          <p:nvPr/>
        </p:nvSpPr>
        <p:spPr>
          <a:xfrm>
            <a:off x="3351550" y="2971800"/>
            <a:ext cx="2514600" cy="1143000"/>
          </a:xfrm>
          <a:prstGeom prst="homePlate">
            <a:avLst/>
          </a:prstGeom>
          <a:solidFill>
            <a:srgbClr val="000066"/>
          </a:solidFill>
          <a:ln w="317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FF00"/>
                </a:solidFill>
              </a:rPr>
              <a:t>Repent</a:t>
            </a:r>
            <a:endParaRPr lang="en-US" sz="3600" b="1" dirty="0">
              <a:solidFill>
                <a:srgbClr val="FFFF00"/>
              </a:solidFill>
            </a:endParaRPr>
          </a:p>
        </p:txBody>
      </p:sp>
      <p:sp>
        <p:nvSpPr>
          <p:cNvPr id="9" name="Pentagon 8"/>
          <p:cNvSpPr/>
          <p:nvPr/>
        </p:nvSpPr>
        <p:spPr>
          <a:xfrm>
            <a:off x="5896130" y="2971800"/>
            <a:ext cx="2514600" cy="1143000"/>
          </a:xfrm>
          <a:prstGeom prst="homePlate">
            <a:avLst/>
          </a:prstGeom>
          <a:solidFill>
            <a:schemeClr val="bg1"/>
          </a:solidFill>
          <a:ln w="317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rPr>
              <a:t>Fruit</a:t>
            </a:r>
            <a:endParaRPr lang="en-US" sz="3600" b="1" dirty="0">
              <a:solidFill>
                <a:srgbClr val="000066"/>
              </a:solidFill>
            </a:endParaRPr>
          </a:p>
        </p:txBody>
      </p:sp>
    </p:spTree>
    <p:extLst>
      <p:ext uri="{BB962C8B-B14F-4D97-AF65-F5344CB8AC3E}">
        <p14:creationId xmlns:p14="http://schemas.microsoft.com/office/powerpoint/2010/main" xmlns="" val="190148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600" b="1" dirty="0" smtClean="0">
                <a:solidFill>
                  <a:schemeClr val="bg1"/>
                </a:solidFill>
              </a:rPr>
              <a:t>1 Th.1:9</a:t>
            </a:r>
            <a:endParaRPr lang="en-US" sz="3600" b="1" dirty="0">
              <a:solidFill>
                <a:schemeClr val="bg1"/>
              </a:solidFill>
            </a:endParaRPr>
          </a:p>
        </p:txBody>
      </p:sp>
      <p:sp>
        <p:nvSpPr>
          <p:cNvPr id="5" name="Content Placeholder 4"/>
          <p:cNvSpPr>
            <a:spLocks noGrp="1"/>
          </p:cNvSpPr>
          <p:nvPr>
            <p:ph idx="1"/>
          </p:nvPr>
        </p:nvSpPr>
        <p:spPr>
          <a:xfrm>
            <a:off x="457200" y="1066800"/>
            <a:ext cx="8229600" cy="5059363"/>
          </a:xfrm>
          <a:solidFill>
            <a:srgbClr val="FFFFCC"/>
          </a:solidFill>
        </p:spPr>
        <p:txBody>
          <a:bodyPr/>
          <a:lstStyle/>
          <a:p>
            <a:pPr marL="0" lvl="1" indent="0">
              <a:buNone/>
            </a:pPr>
            <a:endParaRPr lang="en-US" sz="3400" dirty="0">
              <a:solidFill>
                <a:schemeClr val="bg1"/>
              </a:solidFill>
            </a:endParaRPr>
          </a:p>
        </p:txBody>
      </p:sp>
      <p:cxnSp>
        <p:nvCxnSpPr>
          <p:cNvPr id="4" name="Straight Connector 3"/>
          <p:cNvCxnSpPr/>
          <p:nvPr/>
        </p:nvCxnSpPr>
        <p:spPr>
          <a:xfrm>
            <a:off x="457200" y="4343400"/>
            <a:ext cx="8382000" cy="230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028" name="Picture 4" descr="C:\Users\Owner\AppData\Local\Microsoft\Windows\Temporary Internet Files\Content.IE5\PITSSAF4\walking-topright0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1187450" y="2286000"/>
            <a:ext cx="1022350" cy="2044700"/>
          </a:xfrm>
          <a:prstGeom prst="rect">
            <a:avLst/>
          </a:prstGeom>
          <a:solidFill>
            <a:srgbClr val="FFFFCC"/>
          </a:solidFill>
        </p:spPr>
      </p:pic>
      <p:pic>
        <p:nvPicPr>
          <p:cNvPr id="9" name="Picture 4" descr="C:\Users\Owner\AppData\Local\Microsoft\Windows\Temporary Internet Files\Content.IE5\PITSSAF4\walking-topright0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02450" y="2300990"/>
            <a:ext cx="1022350" cy="2044700"/>
          </a:xfrm>
          <a:prstGeom prst="rect">
            <a:avLst/>
          </a:prstGeom>
          <a:noFill/>
        </p:spPr>
      </p:pic>
      <p:cxnSp>
        <p:nvCxnSpPr>
          <p:cNvPr id="7" name="Straight Arrow Connector 6"/>
          <p:cNvCxnSpPr/>
          <p:nvPr/>
        </p:nvCxnSpPr>
        <p:spPr>
          <a:xfrm flipV="1">
            <a:off x="4557010" y="1600200"/>
            <a:ext cx="0" cy="2766218"/>
          </a:xfrm>
          <a:prstGeom prst="straightConnector1">
            <a:avLst/>
          </a:prstGeom>
          <a:ln w="38100">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09600" y="4366418"/>
            <a:ext cx="1958975" cy="1729582"/>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Sin</a:t>
            </a:r>
          </a:p>
          <a:p>
            <a:pPr algn="ctr"/>
            <a:r>
              <a:rPr lang="en-US" sz="3200" dirty="0" smtClean="0">
                <a:solidFill>
                  <a:schemeClr val="tx1"/>
                </a:solidFill>
              </a:rPr>
              <a:t>Satan</a:t>
            </a:r>
          </a:p>
          <a:p>
            <a:pPr algn="ctr"/>
            <a:r>
              <a:rPr lang="en-US" sz="3200" dirty="0" smtClean="0">
                <a:solidFill>
                  <a:schemeClr val="tx1"/>
                </a:solidFill>
              </a:rPr>
              <a:t>Death</a:t>
            </a:r>
            <a:endParaRPr lang="en-US" sz="3200" dirty="0">
              <a:solidFill>
                <a:schemeClr val="tx1"/>
              </a:solidFill>
            </a:endParaRPr>
          </a:p>
        </p:txBody>
      </p:sp>
      <p:sp>
        <p:nvSpPr>
          <p:cNvPr id="13" name="Rectangle 12"/>
          <p:cNvSpPr/>
          <p:nvPr/>
        </p:nvSpPr>
        <p:spPr>
          <a:xfrm>
            <a:off x="6423025" y="4389620"/>
            <a:ext cx="1958975" cy="1729582"/>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rgbClr val="000066"/>
                </a:solidFill>
              </a:rPr>
              <a:t>SalvationSavior</a:t>
            </a:r>
            <a:endParaRPr lang="en-US" sz="3200" dirty="0" smtClean="0">
              <a:solidFill>
                <a:srgbClr val="000066"/>
              </a:solidFill>
            </a:endParaRPr>
          </a:p>
          <a:p>
            <a:pPr algn="ctr"/>
            <a:r>
              <a:rPr lang="en-US" sz="3200" dirty="0" smtClean="0">
                <a:solidFill>
                  <a:srgbClr val="000066"/>
                </a:solidFill>
              </a:rPr>
              <a:t>Life</a:t>
            </a:r>
            <a:endParaRPr lang="en-US" sz="3200" dirty="0">
              <a:solidFill>
                <a:srgbClr val="000066"/>
              </a:solidFill>
            </a:endParaRPr>
          </a:p>
        </p:txBody>
      </p:sp>
      <p:sp>
        <p:nvSpPr>
          <p:cNvPr id="14" name="Rectangle 13"/>
          <p:cNvSpPr/>
          <p:nvPr/>
        </p:nvSpPr>
        <p:spPr>
          <a:xfrm>
            <a:off x="3154180" y="4419600"/>
            <a:ext cx="2819400" cy="16764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800000"/>
                </a:solidFill>
              </a:rPr>
              <a:t>Repentance</a:t>
            </a:r>
            <a:endParaRPr lang="en-US" sz="3200" dirty="0">
              <a:solidFill>
                <a:srgbClr val="800000"/>
              </a:solidFill>
            </a:endParaRPr>
          </a:p>
        </p:txBody>
      </p:sp>
      <p:pic>
        <p:nvPicPr>
          <p:cNvPr id="1032" name="Picture 8" descr="C:\Users\Owner\AppData\Local\Microsoft\Windows\Temporary Internet Files\Content.IE5\J050J2OI\medium-comic-arrow-pointing-right-33.3-10773[1].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9674921">
            <a:off x="1759629" y="1959584"/>
            <a:ext cx="2763855" cy="977407"/>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ectangle 10"/>
          <p:cNvSpPr/>
          <p:nvPr/>
        </p:nvSpPr>
        <p:spPr>
          <a:xfrm>
            <a:off x="2613545" y="2971800"/>
            <a:ext cx="1851025" cy="1143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800000"/>
                </a:solidFill>
              </a:rPr>
              <a:t>Turn</a:t>
            </a:r>
            <a:br>
              <a:rPr lang="en-US" sz="3200" dirty="0" smtClean="0">
                <a:solidFill>
                  <a:srgbClr val="800000"/>
                </a:solidFill>
              </a:rPr>
            </a:br>
            <a:r>
              <a:rPr lang="en-US" sz="3200" dirty="0" smtClean="0">
                <a:solidFill>
                  <a:srgbClr val="800000"/>
                </a:solidFill>
              </a:rPr>
              <a:t>from</a:t>
            </a:r>
            <a:endParaRPr lang="en-US" sz="3200" dirty="0">
              <a:solidFill>
                <a:srgbClr val="800000"/>
              </a:solidFill>
            </a:endParaRPr>
          </a:p>
        </p:txBody>
      </p:sp>
      <p:pic>
        <p:nvPicPr>
          <p:cNvPr id="21" name="Picture 8" descr="C:\Users\Owner\AppData\Local\Microsoft\Windows\Temporary Internet Files\Content.IE5\J050J2OI\medium-comic-arrow-pointing-right-33.3-10773[1].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207574">
            <a:off x="4624543" y="1893466"/>
            <a:ext cx="2763855" cy="977407"/>
          </a:xfrm>
          <a:prstGeom prst="rect">
            <a:avLst/>
          </a:prstGeom>
          <a:noFill/>
          <a:extLst>
            <a:ext uri="{909E8E84-426E-40DD-AFC4-6F175D3DCCD1}">
              <a14:hiddenFill xmlns:a14="http://schemas.microsoft.com/office/drawing/2010/main" xmlns="">
                <a:solidFill>
                  <a:srgbClr val="FFFFFF"/>
                </a:solidFill>
              </a14:hiddenFill>
            </a:ext>
          </a:extLst>
        </p:spPr>
      </p:pic>
      <p:sp>
        <p:nvSpPr>
          <p:cNvPr id="22" name="Rectangle 21"/>
          <p:cNvSpPr/>
          <p:nvPr/>
        </p:nvSpPr>
        <p:spPr>
          <a:xfrm>
            <a:off x="4648200" y="2971800"/>
            <a:ext cx="1851025" cy="1143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800000"/>
                </a:solidFill>
              </a:rPr>
              <a:t>Turn</a:t>
            </a:r>
            <a:br>
              <a:rPr lang="en-US" sz="3200" dirty="0" smtClean="0">
                <a:solidFill>
                  <a:srgbClr val="800000"/>
                </a:solidFill>
              </a:rPr>
            </a:br>
            <a:r>
              <a:rPr lang="en-US" sz="3200" dirty="0" smtClean="0">
                <a:solidFill>
                  <a:srgbClr val="800000"/>
                </a:solidFill>
              </a:rPr>
              <a:t>to</a:t>
            </a:r>
            <a:endParaRPr lang="en-US" sz="3200" dirty="0">
              <a:solidFill>
                <a:srgbClr val="800000"/>
              </a:solidFill>
            </a:endParaRPr>
          </a:p>
        </p:txBody>
      </p:sp>
    </p:spTree>
    <p:extLst>
      <p:ext uri="{BB962C8B-B14F-4D97-AF65-F5344CB8AC3E}">
        <p14:creationId xmlns:p14="http://schemas.microsoft.com/office/powerpoint/2010/main" xmlns="" val="9173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wipe(down)">
                                      <p:cBhvr>
                                        <p:cTn id="7" dur="500"/>
                                        <p:tgtEl>
                                          <p:spTgt spid="103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609600" y="838200"/>
            <a:ext cx="7924800" cy="11430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latin typeface="Algerian" panose="04020705040A02060702" pitchFamily="82" charset="0"/>
              </a:rPr>
              <a:t>I</a:t>
            </a:r>
            <a:r>
              <a:rPr lang="en-US" sz="3600" b="1" dirty="0" smtClean="0">
                <a:solidFill>
                  <a:srgbClr val="000066"/>
                </a:solidFill>
              </a:rPr>
              <a:t>.  Repentance – </a:t>
            </a:r>
            <a:br>
              <a:rPr lang="en-US" sz="3600" b="1" dirty="0" smtClean="0">
                <a:solidFill>
                  <a:srgbClr val="000066"/>
                </a:solidFill>
              </a:rPr>
            </a:br>
            <a:r>
              <a:rPr lang="en-US" sz="3600" b="1" dirty="0" smtClean="0">
                <a:solidFill>
                  <a:srgbClr val="000066"/>
                </a:solidFill>
              </a:rPr>
              <a:t>The Hardest Command</a:t>
            </a:r>
            <a:endParaRPr lang="en-US" sz="3600" b="1" dirty="0">
              <a:solidFill>
                <a:srgbClr val="000066"/>
              </a:solidFill>
            </a:endParaRPr>
          </a:p>
        </p:txBody>
      </p:sp>
    </p:spTree>
    <p:extLst>
      <p:ext uri="{BB962C8B-B14F-4D97-AF65-F5344CB8AC3E}">
        <p14:creationId xmlns:p14="http://schemas.microsoft.com/office/powerpoint/2010/main" xmlns="" val="76099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sz="3600" b="1" dirty="0" smtClean="0">
                <a:solidFill>
                  <a:schemeClr val="bg1"/>
                </a:solidFill>
              </a:rPr>
              <a:t>In honest hearts . . .</a:t>
            </a:r>
            <a:endParaRPr lang="en-US" sz="3600" b="1" dirty="0">
              <a:solidFill>
                <a:schemeClr val="bg1"/>
              </a:solidFill>
            </a:endParaRPr>
          </a:p>
        </p:txBody>
      </p:sp>
      <p:sp>
        <p:nvSpPr>
          <p:cNvPr id="3" name="Content Placeholder 2"/>
          <p:cNvSpPr>
            <a:spLocks noGrp="1"/>
          </p:cNvSpPr>
          <p:nvPr>
            <p:ph idx="1"/>
          </p:nvPr>
        </p:nvSpPr>
        <p:spPr>
          <a:xfrm>
            <a:off x="457200" y="914400"/>
            <a:ext cx="8229600" cy="5334000"/>
          </a:xfrm>
        </p:spPr>
        <p:txBody>
          <a:bodyPr/>
          <a:lstStyle/>
          <a:p>
            <a:pPr marL="0" indent="0">
              <a:buNone/>
            </a:pPr>
            <a:r>
              <a:rPr lang="en-US" sz="3400" dirty="0" smtClean="0">
                <a:solidFill>
                  <a:schemeClr val="bg1"/>
                </a:solidFill>
                <a:latin typeface="Century Gothic" panose="020B0502020202020204" pitchFamily="34" charset="0"/>
              </a:rPr>
              <a:t>1. Belief comes easier than unbelief</a:t>
            </a:r>
          </a:p>
          <a:p>
            <a:pPr marL="0" indent="0" defTabSz="509588">
              <a:buNone/>
            </a:pPr>
            <a:r>
              <a:rPr lang="en-US" sz="3400" dirty="0" smtClean="0">
                <a:solidFill>
                  <a:schemeClr val="bg1"/>
                </a:solidFill>
                <a:latin typeface="Century Gothic" panose="020B0502020202020204" pitchFamily="34" charset="0"/>
              </a:rPr>
              <a:t>	</a:t>
            </a:r>
            <a:r>
              <a:rPr lang="en-US" sz="3000" dirty="0" smtClean="0">
                <a:solidFill>
                  <a:srgbClr val="FFFF00"/>
                </a:solidFill>
                <a:latin typeface="Century Gothic" panose="020B0502020202020204" pitchFamily="34" charset="0"/>
              </a:rPr>
              <a:t>a. </a:t>
            </a:r>
            <a:r>
              <a:rPr lang="en-US" sz="3400" dirty="0" smtClean="0">
                <a:solidFill>
                  <a:schemeClr val="bg1"/>
                </a:solidFill>
                <a:latin typeface="Century Gothic" panose="020B0502020202020204" pitchFamily="34" charset="0"/>
              </a:rPr>
              <a:t>Overwhelming evidence</a:t>
            </a:r>
          </a:p>
          <a:p>
            <a:pPr marL="0" indent="0" defTabSz="509588">
              <a:buNone/>
            </a:pPr>
            <a:r>
              <a:rPr lang="en-US" sz="3400" dirty="0">
                <a:solidFill>
                  <a:schemeClr val="bg1"/>
                </a:solidFill>
                <a:latin typeface="Century Gothic" panose="020B0502020202020204" pitchFamily="34" charset="0"/>
              </a:rPr>
              <a:t>	</a:t>
            </a:r>
            <a:r>
              <a:rPr lang="en-US" sz="3000" dirty="0" smtClean="0">
                <a:solidFill>
                  <a:srgbClr val="FFFF00"/>
                </a:solidFill>
                <a:latin typeface="Century Gothic" panose="020B0502020202020204" pitchFamily="34" charset="0"/>
              </a:rPr>
              <a:t>b.</a:t>
            </a:r>
            <a:r>
              <a:rPr lang="en-US" dirty="0" smtClean="0">
                <a:solidFill>
                  <a:schemeClr val="bg1"/>
                </a:solidFill>
                <a:latin typeface="Century Gothic" panose="020B0502020202020204" pitchFamily="34" charset="0"/>
              </a:rPr>
              <a:t>	</a:t>
            </a:r>
            <a:r>
              <a:rPr lang="en-US" sz="3400" dirty="0" smtClean="0">
                <a:solidFill>
                  <a:schemeClr val="bg1"/>
                </a:solidFill>
                <a:latin typeface="Century Gothic" panose="020B0502020202020204" pitchFamily="34" charset="0"/>
              </a:rPr>
              <a:t>All eventually believe</a:t>
            </a:r>
            <a:endParaRPr lang="en-US" sz="3400" dirty="0">
              <a:solidFill>
                <a:schemeClr val="bg1"/>
              </a:solidFill>
              <a:latin typeface="Century Gothic" panose="020B0502020202020204" pitchFamily="34" charset="0"/>
            </a:endParaRPr>
          </a:p>
          <a:p>
            <a:pPr marL="514350" indent="-514350">
              <a:buAutoNum type="arabicPeriod" startAt="2"/>
            </a:pPr>
            <a:r>
              <a:rPr lang="en-US" sz="3400" dirty="0" smtClean="0">
                <a:solidFill>
                  <a:schemeClr val="bg1"/>
                </a:solidFill>
                <a:latin typeface="Century Gothic" panose="020B0502020202020204" pitchFamily="34" charset="0"/>
              </a:rPr>
              <a:t>Most do not want to repent, Ro.2:5</a:t>
            </a:r>
          </a:p>
        </p:txBody>
      </p:sp>
      <p:sp>
        <p:nvSpPr>
          <p:cNvPr id="5" name="Rectangle 4"/>
          <p:cNvSpPr/>
          <p:nvPr/>
        </p:nvSpPr>
        <p:spPr>
          <a:xfrm>
            <a:off x="427220" y="3733800"/>
            <a:ext cx="40386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chemeClr val="tx1"/>
                </a:solidFill>
                <a:latin typeface="Calibri" panose="020F0502020204030204" pitchFamily="34" charset="0"/>
              </a:rPr>
              <a:t>Saul: 1 Sm.15:23</a:t>
            </a:r>
          </a:p>
          <a:p>
            <a:pPr algn="ctr"/>
            <a:r>
              <a:rPr lang="en-US" sz="3300" b="1" dirty="0" smtClean="0">
                <a:solidFill>
                  <a:srgbClr val="000066"/>
                </a:solidFill>
                <a:latin typeface="Calibri" panose="020F0502020204030204" pitchFamily="34" charset="0"/>
              </a:rPr>
              <a:t>Stubbornness</a:t>
            </a:r>
          </a:p>
          <a:p>
            <a:pPr algn="ctr"/>
            <a:r>
              <a:rPr lang="en-US" sz="3300" b="1" dirty="0" smtClean="0">
                <a:solidFill>
                  <a:srgbClr val="000066"/>
                </a:solidFill>
                <a:latin typeface="Calibri" panose="020F0502020204030204" pitchFamily="34" charset="0"/>
              </a:rPr>
              <a:t>Rebellion</a:t>
            </a:r>
            <a:endParaRPr lang="en-US" sz="3300" b="1" dirty="0">
              <a:solidFill>
                <a:srgbClr val="000066"/>
              </a:solidFill>
              <a:latin typeface="Calibri" panose="020F0502020204030204" pitchFamily="34" charset="0"/>
            </a:endParaRPr>
          </a:p>
        </p:txBody>
      </p:sp>
      <p:sp>
        <p:nvSpPr>
          <p:cNvPr id="6" name="Rectangle 5"/>
          <p:cNvSpPr/>
          <p:nvPr/>
        </p:nvSpPr>
        <p:spPr>
          <a:xfrm>
            <a:off x="4663190" y="3733800"/>
            <a:ext cx="40386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chemeClr val="tx1"/>
                </a:solidFill>
                <a:latin typeface="Calibri" panose="020F0502020204030204" pitchFamily="34" charset="0"/>
              </a:rPr>
              <a:t>1 Sm.28:3</a:t>
            </a:r>
          </a:p>
          <a:p>
            <a:pPr algn="ctr"/>
            <a:r>
              <a:rPr lang="en-US" sz="3300" b="1" dirty="0" smtClean="0">
                <a:solidFill>
                  <a:srgbClr val="000066"/>
                </a:solidFill>
                <a:latin typeface="Calibri" panose="020F0502020204030204" pitchFamily="34" charset="0"/>
              </a:rPr>
              <a:t>Mediums</a:t>
            </a:r>
          </a:p>
          <a:p>
            <a:pPr algn="ctr"/>
            <a:r>
              <a:rPr lang="en-US" sz="3300" b="1" dirty="0" smtClean="0">
                <a:solidFill>
                  <a:srgbClr val="000066"/>
                </a:solidFill>
                <a:latin typeface="Calibri" panose="020F0502020204030204" pitchFamily="34" charset="0"/>
              </a:rPr>
              <a:t>Soothsayers</a:t>
            </a:r>
            <a:endParaRPr lang="en-US" sz="3300" b="1" dirty="0">
              <a:solidFill>
                <a:srgbClr val="000066"/>
              </a:solidFill>
              <a:latin typeface="Calibri" panose="020F0502020204030204" pitchFamily="34" charset="0"/>
            </a:endParaRPr>
          </a:p>
        </p:txBody>
      </p:sp>
      <p:sp>
        <p:nvSpPr>
          <p:cNvPr id="7" name="Right Arrow 6"/>
          <p:cNvSpPr/>
          <p:nvPr/>
        </p:nvSpPr>
        <p:spPr>
          <a:xfrm>
            <a:off x="3687580" y="3733800"/>
            <a:ext cx="2133600" cy="1676400"/>
          </a:xfrm>
          <a:prstGeom prst="rightArrow">
            <a:avLst/>
          </a:prstGeom>
          <a:solidFill>
            <a:srgbClr val="FFFF99">
              <a:alpha val="37000"/>
            </a:srgbClr>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0066"/>
                </a:solidFill>
              </a:rPr>
              <a:t>EQUAL</a:t>
            </a:r>
            <a:endParaRPr lang="en-US" b="1" dirty="0">
              <a:solidFill>
                <a:srgbClr val="000066"/>
              </a:solidFill>
            </a:endParaRPr>
          </a:p>
        </p:txBody>
      </p:sp>
    </p:spTree>
    <p:extLst>
      <p:ext uri="{BB962C8B-B14F-4D97-AF65-F5344CB8AC3E}">
        <p14:creationId xmlns:p14="http://schemas.microsoft.com/office/powerpoint/2010/main" xmlns="" val="163781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sz="3600" b="1" dirty="0" smtClean="0">
                <a:solidFill>
                  <a:schemeClr val="bg1"/>
                </a:solidFill>
              </a:rPr>
              <a:t>Repentance requires changes . . .</a:t>
            </a:r>
            <a:endParaRPr lang="en-US" sz="3600" b="1" dirty="0">
              <a:solidFill>
                <a:schemeClr val="bg1"/>
              </a:solidFill>
            </a:endParaRPr>
          </a:p>
        </p:txBody>
      </p:sp>
      <p:sp>
        <p:nvSpPr>
          <p:cNvPr id="3" name="Content Placeholder 2"/>
          <p:cNvSpPr>
            <a:spLocks noGrp="1"/>
          </p:cNvSpPr>
          <p:nvPr>
            <p:ph idx="1"/>
          </p:nvPr>
        </p:nvSpPr>
        <p:spPr>
          <a:xfrm>
            <a:off x="457200" y="1143000"/>
            <a:ext cx="8229600" cy="5181600"/>
          </a:xfrm>
        </p:spPr>
        <p:txBody>
          <a:bodyPr/>
          <a:lstStyle/>
          <a:p>
            <a:pPr marL="569913" indent="-569913">
              <a:spcAft>
                <a:spcPts val="600"/>
              </a:spcAft>
              <a:buAutoNum type="arabicPeriod"/>
            </a:pPr>
            <a:r>
              <a:rPr lang="en-US" sz="3400" dirty="0" smtClean="0">
                <a:solidFill>
                  <a:schemeClr val="bg1"/>
                </a:solidFill>
                <a:latin typeface="Century Gothic" panose="020B0502020202020204" pitchFamily="34" charset="0"/>
              </a:rPr>
              <a:t>Lifetime of </a:t>
            </a:r>
            <a:r>
              <a:rPr lang="en-US" sz="3400" dirty="0" smtClean="0">
                <a:solidFill>
                  <a:schemeClr val="bg1"/>
                </a:solidFill>
                <a:effectLst>
                  <a:outerShdw blurRad="38100" dist="38100" dir="2700000" algn="tl">
                    <a:srgbClr val="000000">
                      <a:alpha val="43137"/>
                    </a:srgbClr>
                  </a:outerShdw>
                </a:effectLst>
                <a:latin typeface="Century Gothic" panose="020B0502020202020204" pitchFamily="34" charset="0"/>
              </a:rPr>
              <a:t>fruit-bearing</a:t>
            </a:r>
            <a:endParaRPr lang="en-US" sz="3400" dirty="0" smtClean="0">
              <a:solidFill>
                <a:schemeClr val="bg1"/>
              </a:solidFill>
              <a:latin typeface="Century Gothic" panose="020B0502020202020204" pitchFamily="34" charset="0"/>
            </a:endParaRPr>
          </a:p>
          <a:p>
            <a:pPr marL="569913" indent="-569913">
              <a:spcAft>
                <a:spcPts val="600"/>
              </a:spcAft>
              <a:buAutoNum type="arabicPeriod"/>
            </a:pPr>
            <a:r>
              <a:rPr lang="en-US" sz="3400" dirty="0" smtClean="0">
                <a:solidFill>
                  <a:schemeClr val="bg1"/>
                </a:solidFill>
                <a:latin typeface="Century Gothic" panose="020B0502020202020204" pitchFamily="34" charset="0"/>
              </a:rPr>
              <a:t>Giving up all that is wrong</a:t>
            </a:r>
          </a:p>
          <a:p>
            <a:pPr marL="569913" indent="-569913">
              <a:spcAft>
                <a:spcPts val="600"/>
              </a:spcAft>
              <a:buAutoNum type="arabicPeriod"/>
            </a:pPr>
            <a:r>
              <a:rPr lang="en-US" sz="3400" dirty="0" smtClean="0">
                <a:solidFill>
                  <a:schemeClr val="bg1"/>
                </a:solidFill>
                <a:latin typeface="Century Gothic" panose="020B0502020202020204" pitchFamily="34" charset="0"/>
              </a:rPr>
              <a:t>Giving in to will of Another</a:t>
            </a:r>
          </a:p>
          <a:p>
            <a:pPr marL="569913" indent="-569913">
              <a:buAutoNum type="arabicPeriod"/>
            </a:pPr>
            <a:r>
              <a:rPr lang="en-US" sz="3400" dirty="0" smtClean="0">
                <a:solidFill>
                  <a:schemeClr val="bg1"/>
                </a:solidFill>
                <a:latin typeface="Century Gothic" panose="020B0502020202020204" pitchFamily="34" charset="0"/>
              </a:rPr>
              <a:t>Taking on responsibility to do right</a:t>
            </a:r>
          </a:p>
          <a:p>
            <a:pPr marL="569913" indent="-569913">
              <a:buAutoNum type="arabicPeriod"/>
            </a:pPr>
            <a:endParaRPr lang="en-US" sz="3400" dirty="0" smtClean="0">
              <a:solidFill>
                <a:schemeClr val="bg1"/>
              </a:solidFill>
              <a:latin typeface="Century Gothic" panose="020B0502020202020204" pitchFamily="34" charset="0"/>
            </a:endParaRPr>
          </a:p>
        </p:txBody>
      </p:sp>
      <p:sp>
        <p:nvSpPr>
          <p:cNvPr id="4" name="Rounded Rectangle 3"/>
          <p:cNvSpPr/>
          <p:nvPr/>
        </p:nvSpPr>
        <p:spPr>
          <a:xfrm>
            <a:off x="1905000" y="4191000"/>
            <a:ext cx="5334000" cy="914400"/>
          </a:xfrm>
          <a:prstGeom prst="roundRect">
            <a:avLst/>
          </a:prstGeom>
          <a:blipFill>
            <a:blip r:embed="rId2" cstate="print"/>
            <a:tile tx="0" ty="0" sx="100000" sy="100000" flip="none" algn="tl"/>
          </a:blipFill>
          <a:ln w="6350">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800000"/>
                </a:solidFill>
              </a:rPr>
              <a:t>KEEP THE CHANGE!</a:t>
            </a:r>
            <a:endParaRPr lang="en-US" sz="3200" b="1" dirty="0">
              <a:solidFill>
                <a:srgbClr val="800000"/>
              </a:solidFill>
            </a:endParaRPr>
          </a:p>
        </p:txBody>
      </p:sp>
    </p:spTree>
    <p:extLst>
      <p:ext uri="{BB962C8B-B14F-4D97-AF65-F5344CB8AC3E}">
        <p14:creationId xmlns:p14="http://schemas.microsoft.com/office/powerpoint/2010/main" xmlns="" val="31393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609600" y="838200"/>
            <a:ext cx="7924800" cy="5715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lgerian" panose="04020705040A02060702" pitchFamily="82" charset="0"/>
              </a:rPr>
              <a:t>I</a:t>
            </a:r>
            <a:r>
              <a:rPr lang="en-US" sz="2400" dirty="0" smtClean="0">
                <a:solidFill>
                  <a:schemeClr val="tx1"/>
                </a:solidFill>
              </a:rPr>
              <a:t>.  Repentance – The Hardest Command</a:t>
            </a:r>
            <a:endParaRPr lang="en-US" sz="2400" dirty="0">
              <a:solidFill>
                <a:schemeClr val="tx1"/>
              </a:solidFill>
            </a:endParaRPr>
          </a:p>
        </p:txBody>
      </p:sp>
      <p:sp>
        <p:nvSpPr>
          <p:cNvPr id="3" name="Rectangle 2"/>
          <p:cNvSpPr/>
          <p:nvPr/>
        </p:nvSpPr>
        <p:spPr>
          <a:xfrm>
            <a:off x="609600" y="1540240"/>
            <a:ext cx="7924800" cy="1143000"/>
          </a:xfrm>
          <a:prstGeom prst="rect">
            <a:avLst/>
          </a:prstGeom>
          <a:blipFill>
            <a:blip r:embed="rId2" cstate="print"/>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0066"/>
                </a:solidFill>
                <a:latin typeface="Algerian" panose="04020705040A02060702" pitchFamily="82" charset="0"/>
              </a:rPr>
              <a:t>II</a:t>
            </a:r>
            <a:r>
              <a:rPr lang="en-US" sz="3600" b="1" dirty="0" smtClean="0">
                <a:solidFill>
                  <a:srgbClr val="000066"/>
                </a:solidFill>
              </a:rPr>
              <a:t>.  What Repentance Is Not</a:t>
            </a:r>
            <a:endParaRPr lang="en-US" sz="3600" b="1" dirty="0">
              <a:solidFill>
                <a:srgbClr val="000066"/>
              </a:solidFill>
            </a:endParaRPr>
          </a:p>
        </p:txBody>
      </p:sp>
    </p:spTree>
    <p:extLst>
      <p:ext uri="{BB962C8B-B14F-4D97-AF65-F5344CB8AC3E}">
        <p14:creationId xmlns:p14="http://schemas.microsoft.com/office/powerpoint/2010/main" xmlns="" val="1626099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lstStyle/>
          <a:p>
            <a:r>
              <a:rPr lang="en-US" sz="3600" dirty="0" smtClean="0">
                <a:solidFill>
                  <a:schemeClr val="bg1"/>
                </a:solidFill>
              </a:rPr>
              <a:t>Repentance is not .  .  .</a:t>
            </a:r>
            <a:endParaRPr lang="en-US" sz="3600" dirty="0">
              <a:solidFill>
                <a:schemeClr val="bg1"/>
              </a:solidFill>
            </a:endParaRPr>
          </a:p>
        </p:txBody>
      </p:sp>
      <p:sp>
        <p:nvSpPr>
          <p:cNvPr id="3" name="Content Placeholder 2"/>
          <p:cNvSpPr>
            <a:spLocks noGrp="1"/>
          </p:cNvSpPr>
          <p:nvPr>
            <p:ph idx="1"/>
          </p:nvPr>
        </p:nvSpPr>
        <p:spPr>
          <a:xfrm>
            <a:off x="457200" y="762000"/>
            <a:ext cx="8229600" cy="586740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solidFill>
              <a:srgbClr val="FFFFCC"/>
            </a:solidFill>
          </a:ln>
        </p:spPr>
        <p:txBody>
          <a:bodyPr/>
          <a:lstStyle/>
          <a:p>
            <a:pPr>
              <a:spcBef>
                <a:spcPts val="600"/>
              </a:spcBef>
            </a:pPr>
            <a:r>
              <a:rPr lang="en-US" dirty="0" smtClean="0"/>
              <a:t>Excuses.  Gn.3:12-13.</a:t>
            </a:r>
          </a:p>
          <a:p>
            <a:pPr>
              <a:spcBef>
                <a:spcPts val="600"/>
              </a:spcBef>
            </a:pPr>
            <a:r>
              <a:rPr lang="en-US" dirty="0" smtClean="0"/>
              <a:t>Promises.  Ex.9:27-35.</a:t>
            </a:r>
          </a:p>
          <a:p>
            <a:pPr>
              <a:spcBef>
                <a:spcPts val="600"/>
              </a:spcBef>
            </a:pPr>
            <a:r>
              <a:rPr lang="en-US" dirty="0" smtClean="0"/>
              <a:t>Reformation.  Jer.3:…10.</a:t>
            </a:r>
          </a:p>
          <a:p>
            <a:pPr>
              <a:spcBef>
                <a:spcPts val="600"/>
              </a:spcBef>
            </a:pPr>
            <a:r>
              <a:rPr lang="en-US" dirty="0" smtClean="0"/>
              <a:t>Fear.  Dn.5; Ac.24.</a:t>
            </a:r>
          </a:p>
          <a:p>
            <a:pPr>
              <a:spcBef>
                <a:spcPts val="600"/>
              </a:spcBef>
            </a:pPr>
            <a:r>
              <a:rPr lang="en-US" dirty="0" smtClean="0"/>
              <a:t>Prayer.  Pr.28:9; 1 Pt.3:12.</a:t>
            </a:r>
          </a:p>
          <a:p>
            <a:pPr>
              <a:spcBef>
                <a:spcPts val="600"/>
              </a:spcBef>
            </a:pPr>
            <a:r>
              <a:rPr lang="en-US" dirty="0" smtClean="0"/>
              <a:t>Regret.  Mt.27.</a:t>
            </a:r>
            <a:endParaRPr lang="en-US" dirty="0"/>
          </a:p>
        </p:txBody>
      </p:sp>
      <p:sp>
        <p:nvSpPr>
          <p:cNvPr id="4" name="Rectangle 3"/>
          <p:cNvSpPr/>
          <p:nvPr/>
        </p:nvSpPr>
        <p:spPr>
          <a:xfrm>
            <a:off x="3673840" y="3642610"/>
            <a:ext cx="3124200" cy="2148590"/>
          </a:xfrm>
          <a:prstGeom prst="rect">
            <a:avLst/>
          </a:prstGeom>
          <a:solidFill>
            <a:srgbClr val="000066"/>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4163" indent="-284163" algn="ctr">
              <a:buFont typeface="Arial" panose="020B0604020202020204" pitchFamily="34" charset="0"/>
              <a:buChar char="•"/>
            </a:pPr>
            <a:r>
              <a:rPr lang="en-US" sz="3200" dirty="0" smtClean="0">
                <a:solidFill>
                  <a:schemeClr val="bg1"/>
                </a:solidFill>
                <a:latin typeface="Calibri" panose="020F0502020204030204" pitchFamily="34" charset="0"/>
              </a:rPr>
              <a:t>Remorse, v.3</a:t>
            </a:r>
          </a:p>
          <a:p>
            <a:pPr marL="284163" indent="-284163" algn="ctr">
              <a:buFont typeface="Arial" panose="020B0604020202020204" pitchFamily="34" charset="0"/>
              <a:buChar char="•"/>
            </a:pPr>
            <a:r>
              <a:rPr lang="en-US" sz="3200" dirty="0" smtClean="0">
                <a:solidFill>
                  <a:schemeClr val="bg1"/>
                </a:solidFill>
                <a:latin typeface="Calibri" panose="020F0502020204030204" pitchFamily="34" charset="0"/>
              </a:rPr>
              <a:t>Regret (2 Co.7)</a:t>
            </a:r>
          </a:p>
          <a:p>
            <a:pPr marL="284163" indent="-284163" algn="ctr">
              <a:buFont typeface="Arial" panose="020B0604020202020204" pitchFamily="34" charset="0"/>
              <a:buChar char="•"/>
            </a:pPr>
            <a:r>
              <a:rPr lang="en-US" sz="3200" dirty="0" smtClean="0">
                <a:solidFill>
                  <a:schemeClr val="bg1"/>
                </a:solidFill>
                <a:latin typeface="Calibri" panose="020F0502020204030204" pitchFamily="34" charset="0"/>
              </a:rPr>
              <a:t>Very sorry</a:t>
            </a:r>
          </a:p>
          <a:p>
            <a:pPr marL="284163" indent="-284163" algn="ctr">
              <a:buFont typeface="Arial" panose="020B0604020202020204" pitchFamily="34" charset="0"/>
              <a:buChar char="•"/>
            </a:pPr>
            <a:r>
              <a:rPr lang="en-US" sz="3200" dirty="0" smtClean="0">
                <a:solidFill>
                  <a:schemeClr val="bg1"/>
                </a:solidFill>
                <a:latin typeface="Calibri" panose="020F0502020204030204" pitchFamily="34" charset="0"/>
              </a:rPr>
              <a:t>Feel sad about</a:t>
            </a:r>
            <a:endParaRPr lang="en-US" sz="3200" dirty="0">
              <a:solidFill>
                <a:schemeClr val="bg1"/>
              </a:solidFill>
              <a:latin typeface="Calibri" panose="020F0502020204030204" pitchFamily="34" charset="0"/>
            </a:endParaRPr>
          </a:p>
        </p:txBody>
      </p:sp>
      <p:sp>
        <p:nvSpPr>
          <p:cNvPr id="5" name="Line Callout 1 4"/>
          <p:cNvSpPr/>
          <p:nvPr/>
        </p:nvSpPr>
        <p:spPr>
          <a:xfrm>
            <a:off x="6293370" y="2287250"/>
            <a:ext cx="1981200" cy="1219200"/>
          </a:xfrm>
          <a:prstGeom prst="borderCallout1">
            <a:avLst>
              <a:gd name="adj1" fmla="val 92262"/>
              <a:gd name="adj2" fmla="val 47510"/>
              <a:gd name="adj3" fmla="val 175140"/>
              <a:gd name="adj4" fmla="val -13144"/>
            </a:avLst>
          </a:prstGeom>
          <a:solidFill>
            <a:srgbClr val="FFFFCC"/>
          </a:solidFill>
          <a:ln w="38100">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800000"/>
                </a:solidFill>
              </a:rPr>
              <a:t>No real change</a:t>
            </a:r>
            <a:endParaRPr lang="en-US" sz="3200" dirty="0">
              <a:solidFill>
                <a:srgbClr val="800000"/>
              </a:solidFill>
            </a:endParaRPr>
          </a:p>
        </p:txBody>
      </p:sp>
      <p:cxnSp>
        <p:nvCxnSpPr>
          <p:cNvPr id="7" name="Straight Connector 6"/>
          <p:cNvCxnSpPr/>
          <p:nvPr/>
        </p:nvCxnSpPr>
        <p:spPr>
          <a:xfrm flipH="1">
            <a:off x="3429000" y="3276600"/>
            <a:ext cx="2971800" cy="457200"/>
          </a:xfrm>
          <a:prstGeom prst="line">
            <a:avLst/>
          </a:prstGeom>
          <a:ln w="38100">
            <a:solidFill>
              <a:srgbClr val="FFFF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4008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lstStyle/>
          <a:p>
            <a:r>
              <a:rPr lang="en-US" sz="3600" dirty="0" smtClean="0">
                <a:solidFill>
                  <a:schemeClr val="bg1"/>
                </a:solidFill>
              </a:rPr>
              <a:t>Repentance is not .  .  .</a:t>
            </a:r>
            <a:endParaRPr lang="en-US" sz="3600" dirty="0">
              <a:solidFill>
                <a:schemeClr val="bg1"/>
              </a:solidFill>
            </a:endParaRPr>
          </a:p>
        </p:txBody>
      </p:sp>
      <p:sp>
        <p:nvSpPr>
          <p:cNvPr id="3" name="Content Placeholder 2"/>
          <p:cNvSpPr>
            <a:spLocks noGrp="1"/>
          </p:cNvSpPr>
          <p:nvPr>
            <p:ph idx="1"/>
          </p:nvPr>
        </p:nvSpPr>
        <p:spPr>
          <a:xfrm>
            <a:off x="457200" y="762000"/>
            <a:ext cx="8229600" cy="586740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txBody>
          <a:bodyPr/>
          <a:lstStyle/>
          <a:p>
            <a:pPr>
              <a:spcBef>
                <a:spcPts val="600"/>
              </a:spcBef>
            </a:pPr>
            <a:r>
              <a:rPr lang="en-US" dirty="0" smtClean="0">
                <a:solidFill>
                  <a:srgbClr val="333399"/>
                </a:solidFill>
              </a:rPr>
              <a:t>Excuses.  Gn.3:12-13.</a:t>
            </a:r>
          </a:p>
          <a:p>
            <a:pPr>
              <a:spcBef>
                <a:spcPts val="600"/>
              </a:spcBef>
            </a:pPr>
            <a:r>
              <a:rPr lang="en-US" dirty="0" smtClean="0">
                <a:solidFill>
                  <a:srgbClr val="333399"/>
                </a:solidFill>
              </a:rPr>
              <a:t>Promises.  Ex.9:27-35.</a:t>
            </a:r>
          </a:p>
          <a:p>
            <a:pPr>
              <a:spcBef>
                <a:spcPts val="600"/>
              </a:spcBef>
            </a:pPr>
            <a:r>
              <a:rPr lang="en-US" dirty="0" smtClean="0">
                <a:solidFill>
                  <a:srgbClr val="333399"/>
                </a:solidFill>
              </a:rPr>
              <a:t>Reformation.  Jer.3:…10.</a:t>
            </a:r>
          </a:p>
          <a:p>
            <a:pPr>
              <a:spcBef>
                <a:spcPts val="600"/>
              </a:spcBef>
            </a:pPr>
            <a:r>
              <a:rPr lang="en-US" dirty="0" smtClean="0">
                <a:solidFill>
                  <a:srgbClr val="333399"/>
                </a:solidFill>
              </a:rPr>
              <a:t>Fear.  Dn.5; Ac.24.</a:t>
            </a:r>
          </a:p>
          <a:p>
            <a:pPr>
              <a:spcBef>
                <a:spcPts val="600"/>
              </a:spcBef>
            </a:pPr>
            <a:r>
              <a:rPr lang="en-US" dirty="0" smtClean="0">
                <a:solidFill>
                  <a:srgbClr val="333399"/>
                </a:solidFill>
              </a:rPr>
              <a:t>Prayer.  Pr.28:9; 1 Pt.3:12.</a:t>
            </a:r>
          </a:p>
          <a:p>
            <a:pPr>
              <a:spcBef>
                <a:spcPts val="600"/>
              </a:spcBef>
            </a:pPr>
            <a:r>
              <a:rPr lang="en-US" dirty="0" smtClean="0"/>
              <a:t>Regret.  Mt.27.</a:t>
            </a:r>
            <a:endParaRPr lang="en-US" dirty="0"/>
          </a:p>
        </p:txBody>
      </p:sp>
      <p:sp>
        <p:nvSpPr>
          <p:cNvPr id="4" name="Rectangle 3"/>
          <p:cNvSpPr/>
          <p:nvPr/>
        </p:nvSpPr>
        <p:spPr>
          <a:xfrm>
            <a:off x="3705070" y="3657600"/>
            <a:ext cx="4099810" cy="533400"/>
          </a:xfrm>
          <a:prstGeom prst="rect">
            <a:avLst/>
          </a:prstGeom>
          <a:solidFill>
            <a:schemeClr val="accent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Calibri" panose="020F0502020204030204" pitchFamily="34" charset="0"/>
              </a:rPr>
              <a:t>Exposure of sin</a:t>
            </a:r>
            <a:endParaRPr lang="en-US" sz="3200" dirty="0">
              <a:solidFill>
                <a:schemeClr val="tx1"/>
              </a:solidFill>
              <a:latin typeface="Calibri" panose="020F0502020204030204" pitchFamily="34" charset="0"/>
            </a:endParaRPr>
          </a:p>
        </p:txBody>
      </p:sp>
      <p:sp>
        <p:nvSpPr>
          <p:cNvPr id="10" name="Rectangle 9"/>
          <p:cNvSpPr/>
          <p:nvPr/>
        </p:nvSpPr>
        <p:spPr>
          <a:xfrm>
            <a:off x="3705070" y="4267200"/>
            <a:ext cx="4099810" cy="533400"/>
          </a:xfrm>
          <a:prstGeom prst="rect">
            <a:avLst/>
          </a:prstGeom>
          <a:solidFill>
            <a:schemeClr val="accent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Calibri" panose="020F0502020204030204" pitchFamily="34" charset="0"/>
              </a:rPr>
              <a:t>Embarrassment of sin</a:t>
            </a:r>
            <a:endParaRPr lang="en-US" sz="3200" dirty="0">
              <a:solidFill>
                <a:schemeClr val="tx1"/>
              </a:solidFill>
              <a:latin typeface="Calibri" panose="020F0502020204030204" pitchFamily="34" charset="0"/>
            </a:endParaRPr>
          </a:p>
        </p:txBody>
      </p:sp>
      <p:sp>
        <p:nvSpPr>
          <p:cNvPr id="11" name="Rectangle 10"/>
          <p:cNvSpPr/>
          <p:nvPr/>
        </p:nvSpPr>
        <p:spPr>
          <a:xfrm>
            <a:off x="3705070" y="4876800"/>
            <a:ext cx="4099810" cy="533400"/>
          </a:xfrm>
          <a:prstGeom prst="rect">
            <a:avLst/>
          </a:prstGeom>
          <a:solidFill>
            <a:schemeClr val="accent1"/>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Calibri" panose="020F0502020204030204" pitchFamily="34" charset="0"/>
              </a:rPr>
              <a:t>Expense of sin</a:t>
            </a:r>
            <a:endParaRPr lang="en-US" sz="3200" dirty="0">
              <a:solidFill>
                <a:schemeClr val="tx1"/>
              </a:solidFill>
              <a:latin typeface="Calibri" panose="020F0502020204030204" pitchFamily="34" charset="0"/>
            </a:endParaRPr>
          </a:p>
        </p:txBody>
      </p:sp>
    </p:spTree>
    <p:extLst>
      <p:ext uri="{BB962C8B-B14F-4D97-AF65-F5344CB8AC3E}">
        <p14:creationId xmlns:p14="http://schemas.microsoft.com/office/powerpoint/2010/main" xmlns="" val="262478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lstStyle/>
          <a:p>
            <a:r>
              <a:rPr lang="en-US" sz="3600" dirty="0" smtClean="0">
                <a:solidFill>
                  <a:schemeClr val="bg1"/>
                </a:solidFill>
              </a:rPr>
              <a:t>Repentance is not .  .  .</a:t>
            </a:r>
            <a:endParaRPr lang="en-US" sz="3600" dirty="0">
              <a:solidFill>
                <a:schemeClr val="bg1"/>
              </a:solidFill>
            </a:endParaRPr>
          </a:p>
        </p:txBody>
      </p:sp>
      <p:sp>
        <p:nvSpPr>
          <p:cNvPr id="3" name="Content Placeholder 2"/>
          <p:cNvSpPr>
            <a:spLocks noGrp="1"/>
          </p:cNvSpPr>
          <p:nvPr>
            <p:ph idx="1"/>
          </p:nvPr>
        </p:nvSpPr>
        <p:spPr>
          <a:xfrm>
            <a:off x="457200" y="762000"/>
            <a:ext cx="8229600" cy="586740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txBody>
          <a:bodyPr/>
          <a:lstStyle/>
          <a:p>
            <a:pPr>
              <a:spcBef>
                <a:spcPts val="600"/>
              </a:spcBef>
            </a:pPr>
            <a:r>
              <a:rPr lang="en-US" dirty="0" smtClean="0">
                <a:solidFill>
                  <a:srgbClr val="333399"/>
                </a:solidFill>
              </a:rPr>
              <a:t>Excuses.  Gn.3:12-13.</a:t>
            </a:r>
          </a:p>
          <a:p>
            <a:pPr>
              <a:spcBef>
                <a:spcPts val="600"/>
              </a:spcBef>
            </a:pPr>
            <a:r>
              <a:rPr lang="en-US" dirty="0" smtClean="0">
                <a:solidFill>
                  <a:srgbClr val="333399"/>
                </a:solidFill>
              </a:rPr>
              <a:t>Promises.  Ex.9:27-35.</a:t>
            </a:r>
          </a:p>
          <a:p>
            <a:pPr>
              <a:spcBef>
                <a:spcPts val="600"/>
              </a:spcBef>
            </a:pPr>
            <a:r>
              <a:rPr lang="en-US" dirty="0" smtClean="0">
                <a:solidFill>
                  <a:srgbClr val="333399"/>
                </a:solidFill>
              </a:rPr>
              <a:t>Reformation.  Jer.3:…10.</a:t>
            </a:r>
          </a:p>
          <a:p>
            <a:pPr>
              <a:spcBef>
                <a:spcPts val="600"/>
              </a:spcBef>
            </a:pPr>
            <a:r>
              <a:rPr lang="en-US" dirty="0" smtClean="0">
                <a:solidFill>
                  <a:srgbClr val="333399"/>
                </a:solidFill>
              </a:rPr>
              <a:t>Fear.  Dn.5; Ac.24.</a:t>
            </a:r>
          </a:p>
          <a:p>
            <a:pPr>
              <a:spcBef>
                <a:spcPts val="600"/>
              </a:spcBef>
            </a:pPr>
            <a:r>
              <a:rPr lang="en-US" dirty="0" smtClean="0">
                <a:solidFill>
                  <a:srgbClr val="333399"/>
                </a:solidFill>
              </a:rPr>
              <a:t>Prayer.  Pr.28:9; 1 Pt.3:12.</a:t>
            </a:r>
          </a:p>
          <a:p>
            <a:pPr>
              <a:spcBef>
                <a:spcPts val="600"/>
              </a:spcBef>
            </a:pPr>
            <a:r>
              <a:rPr lang="en-US" dirty="0" smtClean="0">
                <a:solidFill>
                  <a:srgbClr val="333399"/>
                </a:solidFill>
              </a:rPr>
              <a:t>Regret.  Mt.27.</a:t>
            </a:r>
          </a:p>
          <a:p>
            <a:pPr>
              <a:spcBef>
                <a:spcPts val="600"/>
              </a:spcBef>
            </a:pPr>
            <a:r>
              <a:rPr lang="en-US" dirty="0" smtClean="0"/>
              <a:t>Conviction.  Ac.2:37.</a:t>
            </a:r>
          </a:p>
          <a:p>
            <a:pPr>
              <a:spcBef>
                <a:spcPts val="600"/>
              </a:spcBef>
            </a:pPr>
            <a:r>
              <a:rPr lang="en-US" dirty="0" smtClean="0"/>
              <a:t>Sorrow.  2 Co.7:8-10.</a:t>
            </a:r>
          </a:p>
          <a:p>
            <a:pPr>
              <a:spcBef>
                <a:spcPts val="600"/>
              </a:spcBef>
            </a:pPr>
            <a:r>
              <a:rPr lang="en-US" dirty="0" smtClean="0"/>
              <a:t>Nature.  2 Pt.2:14.</a:t>
            </a:r>
          </a:p>
          <a:p>
            <a:pPr>
              <a:spcBef>
                <a:spcPts val="600"/>
              </a:spcBef>
            </a:pPr>
            <a:r>
              <a:rPr lang="en-US" dirty="0" smtClean="0"/>
              <a:t>Determination.  Rv.9:20-21.</a:t>
            </a:r>
            <a:endParaRPr lang="en-US" dirty="0"/>
          </a:p>
        </p:txBody>
      </p:sp>
    </p:spTree>
    <p:extLst>
      <p:ext uri="{BB962C8B-B14F-4D97-AF65-F5344CB8AC3E}">
        <p14:creationId xmlns:p14="http://schemas.microsoft.com/office/powerpoint/2010/main" xmlns="" val="278714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z="3600" b="1" dirty="0" smtClean="0">
                <a:solidFill>
                  <a:schemeClr val="bg1"/>
                </a:solidFill>
              </a:rPr>
              <a:t>Revelation 9:20-21</a:t>
            </a:r>
            <a:endParaRPr lang="en-US" sz="3600" b="1" dirty="0">
              <a:solidFill>
                <a:schemeClr val="bg1"/>
              </a:solidFill>
            </a:endParaRPr>
          </a:p>
        </p:txBody>
      </p:sp>
      <p:sp>
        <p:nvSpPr>
          <p:cNvPr id="3" name="Content Placeholder 2"/>
          <p:cNvSpPr>
            <a:spLocks noGrp="1"/>
          </p:cNvSpPr>
          <p:nvPr>
            <p:ph idx="1"/>
          </p:nvPr>
        </p:nvSpPr>
        <p:spPr>
          <a:xfrm>
            <a:off x="442210" y="914400"/>
            <a:ext cx="8229600" cy="5410200"/>
          </a:xfrm>
        </p:spPr>
        <p:txBody>
          <a:bodyPr/>
          <a:lstStyle/>
          <a:p>
            <a:pPr marL="0" indent="0">
              <a:spcAft>
                <a:spcPts val="600"/>
              </a:spcAft>
              <a:buNone/>
            </a:pPr>
            <a:endParaRPr lang="en-US" sz="3400" dirty="0" smtClean="0">
              <a:solidFill>
                <a:schemeClr val="bg1"/>
              </a:solidFill>
              <a:latin typeface="Century Gothic" panose="020B0502020202020204" pitchFamily="34" charset="0"/>
            </a:endParaRPr>
          </a:p>
          <a:p>
            <a:pPr marL="0" indent="0">
              <a:spcAft>
                <a:spcPts val="600"/>
              </a:spcAft>
              <a:buNone/>
            </a:pPr>
            <a:endParaRPr lang="en-US" sz="3400" dirty="0">
              <a:solidFill>
                <a:schemeClr val="bg1"/>
              </a:solidFill>
              <a:latin typeface="Century Gothic" panose="020B0502020202020204" pitchFamily="34" charset="0"/>
            </a:endParaRPr>
          </a:p>
          <a:p>
            <a:pPr marL="0" indent="0">
              <a:spcAft>
                <a:spcPts val="600"/>
              </a:spcAft>
              <a:buNone/>
            </a:pPr>
            <a:endParaRPr lang="en-US" sz="3400" dirty="0" smtClean="0">
              <a:solidFill>
                <a:schemeClr val="bg1"/>
              </a:solidFill>
              <a:latin typeface="Century Gothic" panose="020B0502020202020204" pitchFamily="34" charset="0"/>
            </a:endParaRPr>
          </a:p>
          <a:p>
            <a:pPr marL="0" indent="0">
              <a:spcAft>
                <a:spcPts val="600"/>
              </a:spcAft>
              <a:buNone/>
            </a:pPr>
            <a:endParaRPr lang="en-US" sz="3400" dirty="0">
              <a:solidFill>
                <a:schemeClr val="bg1"/>
              </a:solidFill>
              <a:latin typeface="Century Gothic" panose="020B0502020202020204" pitchFamily="34" charset="0"/>
            </a:endParaRPr>
          </a:p>
          <a:p>
            <a:pPr marL="0" indent="0">
              <a:spcAft>
                <a:spcPts val="600"/>
              </a:spcAft>
              <a:buNone/>
            </a:pPr>
            <a:endParaRPr lang="en-US" sz="3400" dirty="0" smtClean="0">
              <a:solidFill>
                <a:schemeClr val="bg1"/>
              </a:solidFill>
              <a:latin typeface="Century Gothic" panose="020B0502020202020204" pitchFamily="34" charset="0"/>
            </a:endParaRPr>
          </a:p>
          <a:p>
            <a:pPr marL="0" indent="0">
              <a:spcAft>
                <a:spcPts val="600"/>
              </a:spcAft>
              <a:buNone/>
            </a:pPr>
            <a:endParaRPr lang="en-US" sz="3400" dirty="0" smtClean="0">
              <a:solidFill>
                <a:schemeClr val="bg1"/>
              </a:solidFill>
              <a:latin typeface="Century Gothic" panose="020B0502020202020204" pitchFamily="34" charset="0"/>
            </a:endParaRPr>
          </a:p>
          <a:p>
            <a:pPr marL="284163" indent="-284163">
              <a:spcAft>
                <a:spcPts val="0"/>
              </a:spcAft>
              <a:buFont typeface="Wingdings" panose="05000000000000000000" pitchFamily="2" charset="2"/>
              <a:buChar char="§"/>
            </a:pPr>
            <a:r>
              <a:rPr lang="en-US" sz="3400" dirty="0" smtClean="0">
                <a:solidFill>
                  <a:schemeClr val="bg1"/>
                </a:solidFill>
                <a:latin typeface="Century Gothic" panose="020B0502020202020204" pitchFamily="34" charset="0"/>
              </a:rPr>
              <a:t>“Not repent” = live in, Col.3:5-7</a:t>
            </a:r>
          </a:p>
          <a:p>
            <a:pPr marL="284163" indent="-284163">
              <a:spcAft>
                <a:spcPts val="600"/>
              </a:spcAft>
              <a:buFont typeface="Wingdings" panose="05000000000000000000" pitchFamily="2" charset="2"/>
              <a:buChar char="§"/>
            </a:pPr>
            <a:r>
              <a:rPr lang="en-US" sz="3400" dirty="0" smtClean="0">
                <a:solidFill>
                  <a:schemeClr val="bg1"/>
                </a:solidFill>
                <a:latin typeface="Century Gothic" panose="020B0502020202020204" pitchFamily="34" charset="0"/>
              </a:rPr>
              <a:t>Lk.19:…8, </a:t>
            </a:r>
            <a:r>
              <a:rPr lang="en-US" sz="3400" dirty="0" smtClean="0">
                <a:solidFill>
                  <a:srgbClr val="FFFF00"/>
                </a:solidFill>
                <a:latin typeface="Century Gothic" panose="020B0502020202020204" pitchFamily="34" charset="0"/>
              </a:rPr>
              <a:t>true</a:t>
            </a:r>
            <a:r>
              <a:rPr lang="en-US" sz="3400" dirty="0" smtClean="0">
                <a:solidFill>
                  <a:schemeClr val="bg1"/>
                </a:solidFill>
                <a:latin typeface="Century Gothic" panose="020B0502020202020204" pitchFamily="34" charset="0"/>
              </a:rPr>
              <a:t> </a:t>
            </a:r>
            <a:r>
              <a:rPr lang="en-US" sz="3400" dirty="0" smtClean="0">
                <a:solidFill>
                  <a:srgbClr val="FFFF00"/>
                </a:solidFill>
                <a:latin typeface="Century Gothic" panose="020B0502020202020204" pitchFamily="34" charset="0"/>
              </a:rPr>
              <a:t>repentance</a:t>
            </a:r>
          </a:p>
        </p:txBody>
      </p:sp>
      <p:sp>
        <p:nvSpPr>
          <p:cNvPr id="4" name="Rectangle 3"/>
          <p:cNvSpPr/>
          <p:nvPr/>
        </p:nvSpPr>
        <p:spPr>
          <a:xfrm>
            <a:off x="442210" y="914400"/>
            <a:ext cx="82296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smtClean="0">
                <a:solidFill>
                  <a:srgbClr val="800000"/>
                </a:solidFill>
              </a:rPr>
              <a:t>20</a:t>
            </a:r>
            <a:r>
              <a:rPr lang="en-US" sz="3200" dirty="0" smtClean="0">
                <a:solidFill>
                  <a:schemeClr val="tx1"/>
                </a:solidFill>
              </a:rPr>
              <a:t>But </a:t>
            </a:r>
            <a:r>
              <a:rPr lang="en-US" sz="3200" dirty="0">
                <a:solidFill>
                  <a:schemeClr val="tx1"/>
                </a:solidFill>
              </a:rPr>
              <a:t>the rest of mankind, who were not killed by these plagues, did not repent of the works of their hands, that they should not worship demons, and idols of gold, silver, brass, stone, and wood, which can neither see nor hear nor walk.  </a:t>
            </a:r>
            <a:r>
              <a:rPr lang="en-US" sz="3200" b="1" baseline="30000" dirty="0" smtClean="0">
                <a:solidFill>
                  <a:srgbClr val="800000"/>
                </a:solidFill>
              </a:rPr>
              <a:t>21</a:t>
            </a:r>
            <a:r>
              <a:rPr lang="en-US" sz="3200" dirty="0" smtClean="0">
                <a:solidFill>
                  <a:schemeClr val="tx1"/>
                </a:solidFill>
              </a:rPr>
              <a:t>And </a:t>
            </a:r>
            <a:r>
              <a:rPr lang="en-US" sz="3200" dirty="0">
                <a:solidFill>
                  <a:schemeClr val="tx1"/>
                </a:solidFill>
              </a:rPr>
              <a:t>they did not repent of their murders or their sorceries or their sexual immorality or their thefts</a:t>
            </a:r>
          </a:p>
        </p:txBody>
      </p:sp>
      <p:cxnSp>
        <p:nvCxnSpPr>
          <p:cNvPr id="6" name="Straight Connector 5"/>
          <p:cNvCxnSpPr/>
          <p:nvPr/>
        </p:nvCxnSpPr>
        <p:spPr>
          <a:xfrm>
            <a:off x="4800600" y="1875020"/>
            <a:ext cx="2623590" cy="0"/>
          </a:xfrm>
          <a:prstGeom prst="line">
            <a:avLst/>
          </a:prstGeom>
          <a:ln w="7620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762655" y="3826240"/>
            <a:ext cx="1268325" cy="0"/>
          </a:xfrm>
          <a:prstGeom prst="line">
            <a:avLst/>
          </a:prstGeom>
          <a:ln w="7620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5075" y="4298430"/>
            <a:ext cx="1257300" cy="0"/>
          </a:xfrm>
          <a:prstGeom prst="line">
            <a:avLst/>
          </a:prstGeom>
          <a:ln w="762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4706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6977</TotalTime>
  <Words>620</Words>
  <Application>Microsoft Office PowerPoint</Application>
  <PresentationFormat>On-screen Show (4:3)</PresentationFormat>
  <Paragraphs>127</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Pixel</vt:lpstr>
      <vt:lpstr>Default Design</vt:lpstr>
      <vt:lpstr>Repentance – Keep The Change</vt:lpstr>
      <vt:lpstr>Slide 2</vt:lpstr>
      <vt:lpstr>In honest hearts . . .</vt:lpstr>
      <vt:lpstr>Repentance requires changes . . .</vt:lpstr>
      <vt:lpstr>Slide 5</vt:lpstr>
      <vt:lpstr>Repentance is not .  .  .</vt:lpstr>
      <vt:lpstr>Repentance is not .  .  .</vt:lpstr>
      <vt:lpstr>Repentance is not .  .  .</vt:lpstr>
      <vt:lpstr>Revelation 9:20-21</vt:lpstr>
      <vt:lpstr>Slide 10</vt:lpstr>
      <vt:lpstr>Repentance is</vt:lpstr>
      <vt:lpstr>Slide 12</vt:lpstr>
      <vt:lpstr>Mystical act of God?</vt:lpstr>
      <vt:lpstr>Godly sorrow is based on two divine considerations</vt:lpstr>
      <vt:lpstr>Godly sorrow is based on two divine considerations</vt:lpstr>
      <vt:lpstr>Godly sorrow is based on two divine considerations</vt:lpstr>
      <vt:lpstr>Repentance</vt:lpstr>
      <vt:lpstr>1 Th.1:9</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753</cp:revision>
  <dcterms:created xsi:type="dcterms:W3CDTF">2011-08-18T15:42:19Z</dcterms:created>
  <dcterms:modified xsi:type="dcterms:W3CDTF">2015-06-01T03:59:29Z</dcterms:modified>
</cp:coreProperties>
</file>