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7" r:id="rId2"/>
  </p:sldMasterIdLst>
  <p:notesMasterIdLst>
    <p:notesMasterId r:id="rId21"/>
  </p:notesMasterIdLst>
  <p:sldIdLst>
    <p:sldId id="294" r:id="rId3"/>
    <p:sldId id="367" r:id="rId4"/>
    <p:sldId id="394" r:id="rId5"/>
    <p:sldId id="368" r:id="rId6"/>
    <p:sldId id="373" r:id="rId7"/>
    <p:sldId id="395" r:id="rId8"/>
    <p:sldId id="396" r:id="rId9"/>
    <p:sldId id="397" r:id="rId10"/>
    <p:sldId id="398" r:id="rId11"/>
    <p:sldId id="380" r:id="rId12"/>
    <p:sldId id="399" r:id="rId13"/>
    <p:sldId id="400" r:id="rId14"/>
    <p:sldId id="408" r:id="rId15"/>
    <p:sldId id="403" r:id="rId16"/>
    <p:sldId id="406" r:id="rId17"/>
    <p:sldId id="407" r:id="rId18"/>
    <p:sldId id="404" r:id="rId19"/>
    <p:sldId id="40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66"/>
    <a:srgbClr val="800000"/>
    <a:srgbClr val="CCFFFF"/>
    <a:srgbClr val="99FFCC"/>
    <a:srgbClr val="A50021"/>
    <a:srgbClr val="FFFFCC"/>
    <a:srgbClr val="66FFFF"/>
    <a:srgbClr val="333399"/>
    <a:srgbClr val="77777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8" autoAdjust="0"/>
    <p:restoredTop sz="94671" autoAdjust="0"/>
  </p:normalViewPr>
  <p:slideViewPr>
    <p:cSldViewPr>
      <p:cViewPr>
        <p:scale>
          <a:sx n="64" d="100"/>
          <a:sy n="64" d="100"/>
        </p:scale>
        <p:origin x="-996" y="-9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E9E70AF-BC8A-4A54-90C0-CD734811CCF5}" type="slidenum">
              <a:rPr lang="en-US"/>
              <a:pPr>
                <a:defRPr/>
              </a:pPr>
              <a:t>‹#›</a:t>
            </a:fld>
            <a:endParaRPr lang="en-US"/>
          </a:p>
        </p:txBody>
      </p:sp>
    </p:spTree>
    <p:extLst>
      <p:ext uri="{BB962C8B-B14F-4D97-AF65-F5344CB8AC3E}">
        <p14:creationId xmlns="" xmlns:p14="http://schemas.microsoft.com/office/powerpoint/2010/main" val="101806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A36B5FF-4981-4C8D-B06E-5C6C22D61BE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258310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41EC3B0-AB1F-4899-80FB-4B7F21F364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829638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05D9B6A-1167-4F08-8951-C4D898C0690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759892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6F4BFE-7903-487A-A12E-1A4B81E76F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235688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8A3394-770A-45CE-AB76-4BEFA7E0876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1498791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37B709-6E41-44D8-956C-28B4FF378F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1088971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CAF96C-FDA1-4E9A-8E1E-7B2B657C37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938947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505D064-D006-4AEA-86AB-CFDA0E900C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3372844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14E04C0-49CC-4300-8814-1B89E75A812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3661378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864F193-A078-45A7-9093-9F62E1EEAB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49816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C5F126-461E-49E6-AE94-CDF3DF7BA1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2263889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BADD9A-2DB4-4EA7-AFC7-6DE485609C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1380676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756808-F84A-429A-8CBC-A15277D2317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3474383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BFE0E4-D815-4EFF-BBA1-92C4E0C9A81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38848506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048A5C-70FA-4CC4-AA42-05EC263E8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 xmlns:p14="http://schemas.microsoft.com/office/powerpoint/2010/main" val="338182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86FF35-9743-4AAD-BF8F-230A478A307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2551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9A0127-9779-4FC3-BAE8-00589BFA2CD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144446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E71DFA2-68AD-4200-8B65-E8A5BBCA7B7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278286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84B8071-A805-4CEB-8321-AB17884FBE9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280936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C8BA3A4-54F8-401A-9C7E-BF1C461BF537}"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7885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F5F2837-7D79-4800-98FB-0027BC6051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67089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6C5CCD-90A3-46FE-A3AE-045134D4085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65497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C55C633-53A6-4291-8E43-6125112571B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eaLnBrk="1" hangingPunct="1">
              <a:defRPr/>
            </a:pPr>
            <a:endParaRPr lang="en-US" altLang="en-US">
              <a:solidFill>
                <a:srgbClr val="000000"/>
              </a:solidFill>
            </a:endParaRPr>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eaLnBrk="1" hangingPunct="1">
              <a:defRPr/>
            </a:pPr>
            <a:endParaRPr lang="en-US" altLang="en-US">
              <a:solidFill>
                <a:srgbClr val="000000"/>
              </a:solidFill>
            </a:endParaRP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eaLnBrk="1" hangingPunct="1">
              <a:defRPr/>
            </a:pPr>
            <a:fld id="{C0A760F7-B896-49D7-9E95-AD9009F7EAC8}" type="slidenum">
              <a:rPr lang="en-US" altLang="en-US">
                <a:solidFill>
                  <a:srgbClr val="000000"/>
                </a:solidFill>
              </a:rPr>
              <a:pPr eaLnBrk="1" hangingPunct="1">
                <a:defRPr/>
              </a:pPr>
              <a:t>‹#›</a:t>
            </a:fld>
            <a:endParaRPr lang="en-US" altLang="en-US">
              <a:solidFill>
                <a:srgbClr val="000000"/>
              </a:solidFill>
            </a:endParaRPr>
          </a:p>
        </p:txBody>
      </p:sp>
    </p:spTree>
    <p:extLst>
      <p:ext uri="{BB962C8B-B14F-4D97-AF65-F5344CB8AC3E}">
        <p14:creationId xmlns="" xmlns:p14="http://schemas.microsoft.com/office/powerpoint/2010/main" val="249290962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FF00"/>
                </a:solidFill>
              </a:rPr>
              <a:t>The Good Confession</a:t>
            </a:r>
            <a:endParaRPr lang="en-US" dirty="0">
              <a:solidFill>
                <a:srgbClr val="FFFF00"/>
              </a:solidFill>
            </a:endParaRPr>
          </a:p>
        </p:txBody>
      </p:sp>
    </p:spTree>
    <p:extLst>
      <p:ext uri="{BB962C8B-B14F-4D97-AF65-F5344CB8AC3E}">
        <p14:creationId xmlns="" xmlns:p14="http://schemas.microsoft.com/office/powerpoint/2010/main" val="1937052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800" b="1" dirty="0" smtClean="0">
                <a:solidFill>
                  <a:schemeClr val="tx1"/>
                </a:solidFill>
              </a:rPr>
              <a:t>Jn.12:9-11</a:t>
            </a:r>
            <a:endParaRPr lang="en-US" sz="3800" b="1" dirty="0">
              <a:solidFill>
                <a:schemeClr val="tx1"/>
              </a:solidFill>
            </a:endParaRPr>
          </a:p>
        </p:txBody>
      </p:sp>
      <p:sp>
        <p:nvSpPr>
          <p:cNvPr id="3" name="Content Placeholder 2"/>
          <p:cNvSpPr>
            <a:spLocks noGrp="1"/>
          </p:cNvSpPr>
          <p:nvPr>
            <p:ph idx="1"/>
          </p:nvPr>
        </p:nvSpPr>
        <p:spPr>
          <a:xfrm>
            <a:off x="457200" y="990600"/>
            <a:ext cx="8229600" cy="5181600"/>
          </a:xfrm>
        </p:spPr>
        <p:txBody>
          <a:bodyPr/>
          <a:lstStyle/>
          <a:p>
            <a:pPr>
              <a:buFont typeface="Arial" panose="020B0604020202020204" pitchFamily="34" charset="0"/>
              <a:buChar char="•"/>
            </a:pPr>
            <a:r>
              <a:rPr lang="en-US" sz="3400" b="1" dirty="0" smtClean="0">
                <a:latin typeface="Century Gothic" panose="020B0502020202020204" pitchFamily="34" charset="0"/>
              </a:rPr>
              <a:t>Presence of Lazarus praises Jesus</a:t>
            </a:r>
          </a:p>
          <a:p>
            <a:pPr>
              <a:buFont typeface="Arial" panose="020B0604020202020204" pitchFamily="34" charset="0"/>
              <a:buChar char="•"/>
            </a:pPr>
            <a:r>
              <a:rPr lang="en-US" sz="3400" b="1" dirty="0" smtClean="0">
                <a:latin typeface="Century Gothic" panose="020B0502020202020204" pitchFamily="34" charset="0"/>
              </a:rPr>
              <a:t>Ro.6:4</a:t>
            </a:r>
          </a:p>
        </p:txBody>
      </p:sp>
      <p:sp>
        <p:nvSpPr>
          <p:cNvPr id="4" name="Rounded Rectangle 3"/>
          <p:cNvSpPr/>
          <p:nvPr/>
        </p:nvSpPr>
        <p:spPr>
          <a:xfrm>
            <a:off x="457200" y="2286000"/>
            <a:ext cx="7726180" cy="2819400"/>
          </a:xfrm>
          <a:prstGeom prst="roundRect">
            <a:avLst/>
          </a:prstGeom>
          <a:solidFill>
            <a:srgbClr val="FFFFCC"/>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Therefore </a:t>
            </a:r>
            <a:r>
              <a:rPr lang="en-US" sz="3200" b="1" dirty="0">
                <a:solidFill>
                  <a:schemeClr val="tx1"/>
                </a:solidFill>
              </a:rPr>
              <a:t>we were buried with Him through baptism into death, that just as Christ was raised from the dead by the glory of the Father, even so we also should walk in newness of life</a:t>
            </a:r>
            <a:r>
              <a:rPr lang="en-US" sz="3200" b="1" dirty="0" smtClean="0">
                <a:solidFill>
                  <a:schemeClr val="tx1"/>
                </a:solidFill>
              </a:rPr>
              <a:t>.</a:t>
            </a:r>
            <a:endParaRPr lang="en-US" sz="3200" b="1" dirty="0">
              <a:solidFill>
                <a:schemeClr val="tx1"/>
              </a:solidFill>
            </a:endParaRPr>
          </a:p>
        </p:txBody>
      </p:sp>
      <p:sp>
        <p:nvSpPr>
          <p:cNvPr id="5" name="Rectangle 4"/>
          <p:cNvSpPr/>
          <p:nvPr/>
        </p:nvSpPr>
        <p:spPr>
          <a:xfrm>
            <a:off x="900488" y="3458980"/>
            <a:ext cx="1870364" cy="457200"/>
          </a:xfrm>
          <a:prstGeom prst="rect">
            <a:avLst/>
          </a:prstGeom>
          <a:solidFill>
            <a:srgbClr val="7030A0">
              <a:alpha val="2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07880" y="3962400"/>
            <a:ext cx="2263140" cy="457200"/>
          </a:xfrm>
          <a:prstGeom prst="rect">
            <a:avLst/>
          </a:prstGeom>
          <a:solidFill>
            <a:srgbClr val="7030A0">
              <a:alpha val="2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6090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800" b="1" dirty="0" smtClean="0">
                <a:solidFill>
                  <a:schemeClr val="tx1"/>
                </a:solidFill>
              </a:rPr>
              <a:t>Jn.12:9-11</a:t>
            </a:r>
            <a:endParaRPr lang="en-US" sz="3800" b="1" dirty="0">
              <a:solidFill>
                <a:schemeClr val="tx1"/>
              </a:solidFill>
            </a:endParaRPr>
          </a:p>
        </p:txBody>
      </p:sp>
      <p:sp>
        <p:nvSpPr>
          <p:cNvPr id="3" name="Content Placeholder 2"/>
          <p:cNvSpPr>
            <a:spLocks noGrp="1"/>
          </p:cNvSpPr>
          <p:nvPr>
            <p:ph idx="1"/>
          </p:nvPr>
        </p:nvSpPr>
        <p:spPr>
          <a:xfrm>
            <a:off x="457200" y="990600"/>
            <a:ext cx="8229600" cy="5181600"/>
          </a:xfrm>
        </p:spPr>
        <p:txBody>
          <a:bodyPr/>
          <a:lstStyle/>
          <a:p>
            <a:pPr>
              <a:buFont typeface="Arial" panose="020B0604020202020204" pitchFamily="34" charset="0"/>
              <a:buChar char="•"/>
            </a:pPr>
            <a:r>
              <a:rPr lang="en-US" sz="3400" b="1" dirty="0" smtClean="0">
                <a:latin typeface="Century Gothic" panose="020B0502020202020204" pitchFamily="34" charset="0"/>
              </a:rPr>
              <a:t>Presence of Lazarus praises Jesus</a:t>
            </a:r>
          </a:p>
          <a:p>
            <a:pPr>
              <a:buFont typeface="Arial" panose="020B0604020202020204" pitchFamily="34" charset="0"/>
              <a:buChar char="•"/>
            </a:pPr>
            <a:r>
              <a:rPr lang="en-US" sz="3400" b="1" dirty="0" smtClean="0">
                <a:latin typeface="Century Gothic" panose="020B0502020202020204" pitchFamily="34" charset="0"/>
              </a:rPr>
              <a:t>Ro.6:4</a:t>
            </a:r>
          </a:p>
          <a:p>
            <a:pPr marL="457200" lvl="1" indent="-457200" algn="ctr">
              <a:spcBef>
                <a:spcPts val="0"/>
              </a:spcBef>
              <a:buNone/>
            </a:pPr>
            <a:r>
              <a:rPr lang="en-US" sz="3600" b="1" dirty="0" smtClean="0">
                <a:solidFill>
                  <a:srgbClr val="000066"/>
                </a:solidFill>
                <a:latin typeface="Century Gothic" panose="020B0502020202020204" pitchFamily="34" charset="0"/>
              </a:rPr>
              <a:t>Confession:</a:t>
            </a:r>
          </a:p>
          <a:p>
            <a:pPr marL="509588" lvl="2" indent="-284163">
              <a:buFont typeface="Arial" panose="020B0604020202020204" pitchFamily="34" charset="0"/>
              <a:buChar char="•"/>
            </a:pPr>
            <a:r>
              <a:rPr lang="en-US" sz="3400" b="1" dirty="0" smtClean="0">
                <a:latin typeface="Calibri" panose="020F0502020204030204" pitchFamily="34" charset="0"/>
              </a:rPr>
              <a:t>Ac.19:18-20, authenticity extends gospel. </a:t>
            </a:r>
          </a:p>
          <a:p>
            <a:pPr marL="509588" lvl="2" indent="-284163">
              <a:buFont typeface="Arial" panose="020B0604020202020204" pitchFamily="34" charset="0"/>
              <a:buChar char="•"/>
            </a:pPr>
            <a:r>
              <a:rPr lang="en-US" sz="3400" b="1" dirty="0" smtClean="0">
                <a:latin typeface="Calibri" panose="020F0502020204030204" pitchFamily="34" charset="0"/>
              </a:rPr>
              <a:t>Josh.7:19-20, admission extols God. </a:t>
            </a:r>
          </a:p>
        </p:txBody>
      </p:sp>
      <p:sp>
        <p:nvSpPr>
          <p:cNvPr id="7" name="Rectangle 6"/>
          <p:cNvSpPr/>
          <p:nvPr/>
        </p:nvSpPr>
        <p:spPr>
          <a:xfrm>
            <a:off x="1600200" y="4069830"/>
            <a:ext cx="5943600" cy="609600"/>
          </a:xfrm>
          <a:prstGeom prst="rect">
            <a:avLst/>
          </a:prstGeom>
          <a:solidFill>
            <a:schemeClr val="bg1"/>
          </a:solid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rgbClr val="000066"/>
                </a:solidFill>
                <a:latin typeface="Calibri" panose="020F0502020204030204" pitchFamily="34" charset="0"/>
              </a:rPr>
              <a:t>Adjuration to speak truth</a:t>
            </a:r>
            <a:endParaRPr lang="en-US" sz="3400" b="1" dirty="0">
              <a:solidFill>
                <a:srgbClr val="000066"/>
              </a:solidFill>
              <a:latin typeface="Calibri" panose="020F0502020204030204" pitchFamily="34" charset="0"/>
            </a:endParaRPr>
          </a:p>
        </p:txBody>
      </p:sp>
      <p:sp>
        <p:nvSpPr>
          <p:cNvPr id="8" name="Rectangle 7"/>
          <p:cNvSpPr/>
          <p:nvPr/>
        </p:nvSpPr>
        <p:spPr>
          <a:xfrm>
            <a:off x="1600200" y="4800600"/>
            <a:ext cx="5943600" cy="609600"/>
          </a:xfrm>
          <a:prstGeom prst="rect">
            <a:avLst/>
          </a:prstGeom>
          <a:solidFill>
            <a:schemeClr val="bg1"/>
          </a:solid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rgbClr val="000066"/>
                </a:solidFill>
                <a:latin typeface="Calibri" panose="020F0502020204030204" pitchFamily="34" charset="0"/>
              </a:rPr>
              <a:t>Ai is not God’s fault</a:t>
            </a:r>
            <a:endParaRPr lang="en-US" sz="3400" b="1" dirty="0">
              <a:solidFill>
                <a:srgbClr val="000066"/>
              </a:solidFill>
              <a:latin typeface="Calibri" panose="020F0502020204030204" pitchFamily="34" charset="0"/>
            </a:endParaRPr>
          </a:p>
        </p:txBody>
      </p:sp>
    </p:spTree>
    <p:extLst>
      <p:ext uri="{BB962C8B-B14F-4D97-AF65-F5344CB8AC3E}">
        <p14:creationId xmlns="" xmlns:p14="http://schemas.microsoft.com/office/powerpoint/2010/main" val="249917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800" b="1" dirty="0" smtClean="0">
                <a:solidFill>
                  <a:schemeClr val="tx1"/>
                </a:solidFill>
              </a:rPr>
              <a:t>Jn.12:9-11</a:t>
            </a:r>
            <a:endParaRPr lang="en-US" sz="3800" b="1" dirty="0">
              <a:solidFill>
                <a:schemeClr val="tx1"/>
              </a:solidFill>
            </a:endParaRPr>
          </a:p>
        </p:txBody>
      </p:sp>
      <p:sp>
        <p:nvSpPr>
          <p:cNvPr id="3" name="Content Placeholder 2"/>
          <p:cNvSpPr>
            <a:spLocks noGrp="1"/>
          </p:cNvSpPr>
          <p:nvPr>
            <p:ph idx="1"/>
          </p:nvPr>
        </p:nvSpPr>
        <p:spPr>
          <a:xfrm>
            <a:off x="457200" y="990600"/>
            <a:ext cx="8229600" cy="5181600"/>
          </a:xfrm>
        </p:spPr>
        <p:txBody>
          <a:bodyPr/>
          <a:lstStyle/>
          <a:p>
            <a:pPr>
              <a:buFont typeface="Arial" panose="020B0604020202020204" pitchFamily="34" charset="0"/>
              <a:buChar char="•"/>
            </a:pPr>
            <a:r>
              <a:rPr lang="en-US" sz="3400" b="1" dirty="0" smtClean="0">
                <a:latin typeface="Century Gothic" panose="020B0502020202020204" pitchFamily="34" charset="0"/>
              </a:rPr>
              <a:t>Presence of Lazarus praises Jesus</a:t>
            </a:r>
          </a:p>
          <a:p>
            <a:pPr>
              <a:buFont typeface="Arial" panose="020B0604020202020204" pitchFamily="34" charset="0"/>
              <a:buChar char="•"/>
            </a:pPr>
            <a:r>
              <a:rPr lang="en-US" sz="3400" b="1" dirty="0" smtClean="0">
                <a:latin typeface="Century Gothic" panose="020B0502020202020204" pitchFamily="34" charset="0"/>
              </a:rPr>
              <a:t>Ro.6:4</a:t>
            </a:r>
          </a:p>
          <a:p>
            <a:pPr marL="457200" lvl="1" indent="-457200" algn="ctr">
              <a:spcBef>
                <a:spcPts val="0"/>
              </a:spcBef>
              <a:buNone/>
            </a:pPr>
            <a:r>
              <a:rPr lang="en-US" sz="3600" b="1" dirty="0" smtClean="0">
                <a:solidFill>
                  <a:srgbClr val="000066"/>
                </a:solidFill>
                <a:latin typeface="Century Gothic" panose="020B0502020202020204" pitchFamily="34" charset="0"/>
              </a:rPr>
              <a:t>Confession:</a:t>
            </a:r>
          </a:p>
          <a:p>
            <a:pPr marL="509588" lvl="2" indent="-284163">
              <a:buFont typeface="Arial" panose="020B0604020202020204" pitchFamily="34" charset="0"/>
              <a:buChar char="•"/>
            </a:pPr>
            <a:r>
              <a:rPr lang="en-US" sz="3400" b="1" dirty="0" smtClean="0">
                <a:latin typeface="Calibri" panose="020F0502020204030204" pitchFamily="34" charset="0"/>
              </a:rPr>
              <a:t>Ac.19:18-20, authenticity extends gospel. </a:t>
            </a:r>
          </a:p>
          <a:p>
            <a:pPr marL="509588" lvl="2" indent="-284163">
              <a:buFont typeface="Arial" panose="020B0604020202020204" pitchFamily="34" charset="0"/>
              <a:buChar char="•"/>
            </a:pPr>
            <a:r>
              <a:rPr lang="en-US" sz="3400" b="1" dirty="0" smtClean="0">
                <a:latin typeface="Calibri" panose="020F0502020204030204" pitchFamily="34" charset="0"/>
              </a:rPr>
              <a:t>Josh.7:19-20, admission extols God. </a:t>
            </a:r>
          </a:p>
          <a:p>
            <a:pPr marL="509588" lvl="2" indent="-284163">
              <a:buFont typeface="Arial" panose="020B0604020202020204" pitchFamily="34" charset="0"/>
              <a:buChar char="•"/>
            </a:pPr>
            <a:r>
              <a:rPr lang="en-US" sz="3400" b="1" dirty="0" smtClean="0">
                <a:latin typeface="Calibri" panose="020F0502020204030204" pitchFamily="34" charset="0"/>
              </a:rPr>
              <a:t>Jn.9:24, answer exposes guile.</a:t>
            </a:r>
          </a:p>
        </p:txBody>
      </p:sp>
      <p:sp>
        <p:nvSpPr>
          <p:cNvPr id="4" name="Rectangle 3"/>
          <p:cNvSpPr/>
          <p:nvPr/>
        </p:nvSpPr>
        <p:spPr>
          <a:xfrm>
            <a:off x="1020580" y="4800600"/>
            <a:ext cx="3429000" cy="1143000"/>
          </a:xfrm>
          <a:prstGeom prst="rect">
            <a:avLst/>
          </a:prstGeom>
          <a:ln w="6350">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800000"/>
                </a:solidFill>
              </a:rPr>
              <a:t>A common Jewish oath</a:t>
            </a:r>
            <a:endParaRPr lang="en-US" sz="3200" b="1" dirty="0">
              <a:solidFill>
                <a:srgbClr val="800000"/>
              </a:solidFill>
            </a:endParaRPr>
          </a:p>
        </p:txBody>
      </p:sp>
      <p:sp>
        <p:nvSpPr>
          <p:cNvPr id="5" name="Rectangle 4"/>
          <p:cNvSpPr/>
          <p:nvPr/>
        </p:nvSpPr>
        <p:spPr>
          <a:xfrm>
            <a:off x="4678180" y="4800600"/>
            <a:ext cx="3429000" cy="1143000"/>
          </a:xfrm>
          <a:prstGeom prst="rect">
            <a:avLst/>
          </a:prstGeom>
          <a:ln w="6350">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800000"/>
                </a:solidFill>
              </a:rPr>
              <a:t>A call to tell</a:t>
            </a:r>
            <a:br>
              <a:rPr lang="en-US" sz="3200" b="1" dirty="0" smtClean="0">
                <a:solidFill>
                  <a:srgbClr val="800000"/>
                </a:solidFill>
              </a:rPr>
            </a:br>
            <a:r>
              <a:rPr lang="en-US" sz="3200" b="1" dirty="0" smtClean="0">
                <a:solidFill>
                  <a:srgbClr val="800000"/>
                </a:solidFill>
              </a:rPr>
              <a:t>the truth</a:t>
            </a:r>
            <a:endParaRPr lang="en-US" sz="3200" b="1" dirty="0">
              <a:solidFill>
                <a:srgbClr val="800000"/>
              </a:solidFill>
            </a:endParaRPr>
          </a:p>
        </p:txBody>
      </p:sp>
    </p:spTree>
    <p:extLst>
      <p:ext uri="{BB962C8B-B14F-4D97-AF65-F5344CB8AC3E}">
        <p14:creationId xmlns="" xmlns:p14="http://schemas.microsoft.com/office/powerpoint/2010/main" val="76032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800" b="1" dirty="0" smtClean="0">
                <a:solidFill>
                  <a:schemeClr val="tx1"/>
                </a:solidFill>
              </a:rPr>
              <a:t>Jn.12:9-11</a:t>
            </a:r>
            <a:endParaRPr lang="en-US" sz="3800" b="1" dirty="0">
              <a:solidFill>
                <a:schemeClr val="tx1"/>
              </a:solidFill>
            </a:endParaRPr>
          </a:p>
        </p:txBody>
      </p:sp>
      <p:sp>
        <p:nvSpPr>
          <p:cNvPr id="3" name="Content Placeholder 2"/>
          <p:cNvSpPr>
            <a:spLocks noGrp="1"/>
          </p:cNvSpPr>
          <p:nvPr>
            <p:ph idx="1"/>
          </p:nvPr>
        </p:nvSpPr>
        <p:spPr>
          <a:xfrm>
            <a:off x="457200" y="990600"/>
            <a:ext cx="8229600" cy="5562600"/>
          </a:xfrm>
        </p:spPr>
        <p:txBody>
          <a:bodyPr/>
          <a:lstStyle/>
          <a:p>
            <a:pPr>
              <a:buFont typeface="Arial" panose="020B0604020202020204" pitchFamily="34" charset="0"/>
              <a:buChar char="•"/>
            </a:pPr>
            <a:r>
              <a:rPr lang="en-US" sz="3400" b="1" dirty="0" smtClean="0">
                <a:latin typeface="Century Gothic" panose="020B0502020202020204" pitchFamily="34" charset="0"/>
              </a:rPr>
              <a:t>Presence of Lazarus praises Jesus</a:t>
            </a:r>
          </a:p>
          <a:p>
            <a:pPr>
              <a:buFont typeface="Arial" panose="020B0604020202020204" pitchFamily="34" charset="0"/>
              <a:buChar char="•"/>
            </a:pPr>
            <a:r>
              <a:rPr lang="en-US" sz="3400" b="1" dirty="0" smtClean="0">
                <a:latin typeface="Century Gothic" panose="020B0502020202020204" pitchFamily="34" charset="0"/>
              </a:rPr>
              <a:t>Ro.6:4</a:t>
            </a:r>
          </a:p>
          <a:p>
            <a:pPr marL="509588" lvl="2" indent="-284163">
              <a:buFont typeface="Arial" panose="020B0604020202020204" pitchFamily="34" charset="0"/>
              <a:buChar char="•"/>
            </a:pPr>
            <a:r>
              <a:rPr lang="en-US" sz="3400" b="1" dirty="0" smtClean="0">
                <a:latin typeface="Calibri" panose="020F0502020204030204" pitchFamily="34" charset="0"/>
              </a:rPr>
              <a:t>Ac.19:18-20, authenticity extends gospel. </a:t>
            </a:r>
          </a:p>
          <a:p>
            <a:pPr marL="509588" lvl="2" indent="-284163">
              <a:buFont typeface="Arial" panose="020B0604020202020204" pitchFamily="34" charset="0"/>
              <a:buChar char="•"/>
            </a:pPr>
            <a:r>
              <a:rPr lang="en-US" sz="3400" b="1" dirty="0" smtClean="0">
                <a:latin typeface="Calibri" panose="020F0502020204030204" pitchFamily="34" charset="0"/>
              </a:rPr>
              <a:t>Josh.7:19-20, admission extols God. </a:t>
            </a:r>
          </a:p>
          <a:p>
            <a:pPr marL="509588" lvl="2" indent="-284163">
              <a:buFont typeface="Arial" panose="020B0604020202020204" pitchFamily="34" charset="0"/>
              <a:buChar char="•"/>
            </a:pPr>
            <a:r>
              <a:rPr lang="en-US" sz="3400" b="1" dirty="0" smtClean="0">
                <a:latin typeface="Calibri" panose="020F0502020204030204" pitchFamily="34" charset="0"/>
              </a:rPr>
              <a:t>Jn.9:24, answer exposes guile.</a:t>
            </a:r>
          </a:p>
          <a:p>
            <a:pPr marL="344488" lvl="2" indent="-344488">
              <a:buFont typeface="Arial" panose="020B0604020202020204" pitchFamily="34" charset="0"/>
              <a:buChar char="•"/>
            </a:pPr>
            <a:r>
              <a:rPr lang="en-US" sz="3400" b="1" dirty="0" smtClean="0">
                <a:latin typeface="Calibri" panose="020F0502020204030204" pitchFamily="34" charset="0"/>
              </a:rPr>
              <a:t>Tit.1:16</a:t>
            </a:r>
          </a:p>
        </p:txBody>
      </p:sp>
      <p:sp>
        <p:nvSpPr>
          <p:cNvPr id="4" name="Rectangle 3"/>
          <p:cNvSpPr/>
          <p:nvPr/>
        </p:nvSpPr>
        <p:spPr>
          <a:xfrm>
            <a:off x="592110" y="4800600"/>
            <a:ext cx="7939789" cy="1676400"/>
          </a:xfrm>
          <a:prstGeom prst="rect">
            <a:avLst/>
          </a:prstGeom>
          <a:solidFill>
            <a:schemeClr val="bg1">
              <a:lumMod val="95000"/>
            </a:schemeClr>
          </a:solidFill>
          <a:ln w="3175">
            <a:solidFill>
              <a:srgbClr val="A5002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Calibri" panose="020F0502020204030204" pitchFamily="34" charset="0"/>
              </a:rPr>
              <a:t>They profess </a:t>
            </a:r>
            <a:r>
              <a:rPr lang="en-US" sz="3200" b="1" dirty="0" smtClean="0">
                <a:solidFill>
                  <a:srgbClr val="000066"/>
                </a:solidFill>
                <a:latin typeface="Calibri" panose="020F0502020204030204" pitchFamily="34" charset="0"/>
              </a:rPr>
              <a:t> </a:t>
            </a:r>
            <a:r>
              <a:rPr lang="en-US" sz="3200" b="1" dirty="0">
                <a:solidFill>
                  <a:srgbClr val="000066"/>
                </a:solidFill>
                <a:latin typeface="Calibri" panose="020F0502020204030204" pitchFamily="34" charset="0"/>
              </a:rPr>
              <a:t>to know God, but in works they deny Him, being abominable, disobedient, and disqualified for every good work</a:t>
            </a:r>
          </a:p>
        </p:txBody>
      </p:sp>
      <p:cxnSp>
        <p:nvCxnSpPr>
          <p:cNvPr id="6" name="Straight Connector 5"/>
          <p:cNvCxnSpPr/>
          <p:nvPr/>
        </p:nvCxnSpPr>
        <p:spPr>
          <a:xfrm>
            <a:off x="1571470" y="5319010"/>
            <a:ext cx="1371600" cy="0"/>
          </a:xfrm>
          <a:prstGeom prst="line">
            <a:avLst/>
          </a:prstGeom>
          <a:ln w="57150">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36327" y="5821180"/>
            <a:ext cx="936822" cy="0"/>
          </a:xfrm>
          <a:prstGeom prst="line">
            <a:avLst/>
          </a:prstGeom>
          <a:ln w="57150">
            <a:solidFill>
              <a:srgbClr val="A50021"/>
            </a:solidFill>
          </a:ln>
        </p:spPr>
        <p:style>
          <a:lnRef idx="1">
            <a:schemeClr val="accent1"/>
          </a:lnRef>
          <a:fillRef idx="0">
            <a:schemeClr val="accent1"/>
          </a:fillRef>
          <a:effectRef idx="0">
            <a:schemeClr val="accent1"/>
          </a:effectRef>
          <a:fontRef idx="minor">
            <a:schemeClr val="tx1"/>
          </a:fontRef>
        </p:style>
      </p:cxnSp>
      <p:sp>
        <p:nvSpPr>
          <p:cNvPr id="9" name="Rounded Rectangular Callout 8"/>
          <p:cNvSpPr/>
          <p:nvPr/>
        </p:nvSpPr>
        <p:spPr>
          <a:xfrm>
            <a:off x="823210" y="838200"/>
            <a:ext cx="3733800" cy="1676400"/>
          </a:xfrm>
          <a:prstGeom prst="wedgeRoundRectCallout">
            <a:avLst>
              <a:gd name="adj1" fmla="val -33002"/>
              <a:gd name="adj2" fmla="val 234184"/>
              <a:gd name="adj3" fmla="val 16667"/>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rPr>
              <a:t>IN WORD: </a:t>
            </a:r>
            <a:r>
              <a:rPr lang="en-US" sz="3200" b="1" dirty="0" smtClean="0">
                <a:solidFill>
                  <a:srgbClr val="FFFF99"/>
                </a:solidFill>
              </a:rPr>
              <a:t>disown, reject (Peter) </a:t>
            </a:r>
            <a:endParaRPr lang="en-US" sz="3200" b="1" dirty="0">
              <a:solidFill>
                <a:srgbClr val="FFFF99"/>
              </a:solidFill>
            </a:endParaRPr>
          </a:p>
        </p:txBody>
      </p:sp>
      <p:sp>
        <p:nvSpPr>
          <p:cNvPr id="11" name="Rounded Rectangular Callout 10"/>
          <p:cNvSpPr/>
          <p:nvPr/>
        </p:nvSpPr>
        <p:spPr>
          <a:xfrm>
            <a:off x="4603230" y="838200"/>
            <a:ext cx="3733800" cy="1676400"/>
          </a:xfrm>
          <a:prstGeom prst="wedgeRoundRectCallout">
            <a:avLst>
              <a:gd name="adj1" fmla="val 11561"/>
              <a:gd name="adj2" fmla="val 206464"/>
              <a:gd name="adj3" fmla="val 16667"/>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rPr>
              <a:t>IN WORKS: </a:t>
            </a:r>
            <a:r>
              <a:rPr lang="en-US" sz="3200" b="1" dirty="0" smtClean="0">
                <a:solidFill>
                  <a:srgbClr val="FFFF99"/>
                </a:solidFill>
              </a:rPr>
              <a:t>conduct vs profession</a:t>
            </a:r>
            <a:endParaRPr lang="en-US" sz="3200" b="1" dirty="0">
              <a:solidFill>
                <a:srgbClr val="FFFF99"/>
              </a:solidFill>
            </a:endParaRPr>
          </a:p>
        </p:txBody>
      </p:sp>
    </p:spTree>
    <p:extLst>
      <p:ext uri="{BB962C8B-B14F-4D97-AF65-F5344CB8AC3E}">
        <p14:creationId xmlns="" xmlns:p14="http://schemas.microsoft.com/office/powerpoint/2010/main" val="301354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3800" b="1" dirty="0" smtClean="0">
                <a:solidFill>
                  <a:schemeClr val="tx1"/>
                </a:solidFill>
              </a:rPr>
              <a:t>Ja.5:16</a:t>
            </a:r>
            <a:endParaRPr lang="en-US" sz="3800" b="1" dirty="0">
              <a:solidFill>
                <a:schemeClr val="tx1"/>
              </a:solidFill>
            </a:endParaRPr>
          </a:p>
        </p:txBody>
      </p:sp>
      <p:sp>
        <p:nvSpPr>
          <p:cNvPr id="3" name="Content Placeholder 2"/>
          <p:cNvSpPr>
            <a:spLocks noGrp="1"/>
          </p:cNvSpPr>
          <p:nvPr>
            <p:ph idx="1"/>
          </p:nvPr>
        </p:nvSpPr>
        <p:spPr>
          <a:xfrm>
            <a:off x="457200" y="990600"/>
            <a:ext cx="8229600" cy="5562600"/>
          </a:xfrm>
        </p:spPr>
        <p:txBody>
          <a:bodyPr/>
          <a:lstStyle/>
          <a:p>
            <a:pPr marL="344488" lvl="2" indent="-344488">
              <a:buFont typeface="Arial" panose="020B0604020202020204" pitchFamily="34" charset="0"/>
              <a:buChar char="•"/>
            </a:pPr>
            <a:r>
              <a:rPr lang="en-US" sz="3400" b="1" dirty="0" smtClean="0">
                <a:latin typeface="Calibri" panose="020F0502020204030204" pitchFamily="34" charset="0"/>
              </a:rPr>
              <a:t>NOT Roman Catholic auricular confession</a:t>
            </a:r>
          </a:p>
          <a:p>
            <a:pPr marL="344488" lvl="2" indent="-344488">
              <a:buFont typeface="Arial" panose="020B0604020202020204" pitchFamily="34" charset="0"/>
              <a:buChar char="•"/>
            </a:pPr>
            <a:r>
              <a:rPr lang="en-US" sz="3400" b="1" dirty="0" smtClean="0">
                <a:latin typeface="Calibri" panose="020F0502020204030204" pitchFamily="34" charset="0"/>
              </a:rPr>
              <a:t>NOT Crossroads ‘prayer-partner’ </a:t>
            </a:r>
          </a:p>
          <a:p>
            <a:pPr marL="344488" lvl="2" indent="-344488">
              <a:buFont typeface="Arial" panose="020B0604020202020204" pitchFamily="34" charset="0"/>
              <a:buChar char="•"/>
            </a:pPr>
            <a:r>
              <a:rPr lang="en-US" sz="3400" b="1" dirty="0" smtClean="0">
                <a:latin typeface="Calibri" panose="020F0502020204030204" pitchFamily="34" charset="0"/>
              </a:rPr>
              <a:t>NOT limited to assembly</a:t>
            </a:r>
          </a:p>
          <a:p>
            <a:pPr marL="344488" lvl="2" indent="-344488">
              <a:buFont typeface="Arial" panose="020B0604020202020204" pitchFamily="34" charset="0"/>
              <a:buChar char="•"/>
            </a:pPr>
            <a:r>
              <a:rPr lang="en-US" sz="3400" b="1" dirty="0" smtClean="0">
                <a:latin typeface="Calibri" panose="020F0502020204030204" pitchFamily="34" charset="0"/>
              </a:rPr>
              <a:t>NOT limited to public confession of sins</a:t>
            </a:r>
          </a:p>
          <a:p>
            <a:pPr marL="0" lvl="2" indent="0" algn="ctr">
              <a:buNone/>
            </a:pPr>
            <a:r>
              <a:rPr lang="en-US" sz="3600" b="1" dirty="0" smtClean="0">
                <a:solidFill>
                  <a:srgbClr val="000066"/>
                </a:solidFill>
                <a:latin typeface="Calibri" panose="020F0502020204030204" pitchFamily="34" charset="0"/>
              </a:rPr>
              <a:t>Principle: </a:t>
            </a:r>
            <a:br>
              <a:rPr lang="en-US" sz="3600" b="1" dirty="0" smtClean="0">
                <a:solidFill>
                  <a:srgbClr val="000066"/>
                </a:solidFill>
                <a:latin typeface="Calibri" panose="020F0502020204030204" pitchFamily="34" charset="0"/>
              </a:rPr>
            </a:br>
            <a:r>
              <a:rPr lang="en-US" sz="3600" b="1" dirty="0" smtClean="0">
                <a:solidFill>
                  <a:srgbClr val="000066"/>
                </a:solidFill>
                <a:latin typeface="Calibri" panose="020F0502020204030204" pitchFamily="34" charset="0"/>
              </a:rPr>
              <a:t>make it as right as you made it wrong</a:t>
            </a:r>
          </a:p>
          <a:p>
            <a:pPr marL="0" lvl="2" indent="0">
              <a:buNone/>
            </a:pPr>
            <a:r>
              <a:rPr lang="en-US" sz="3600" b="1" dirty="0" smtClean="0">
                <a:latin typeface="Calibri" panose="020F0502020204030204" pitchFamily="34" charset="0"/>
              </a:rPr>
              <a:t>Lk.17:3-4, confession to one (victim)</a:t>
            </a:r>
          </a:p>
        </p:txBody>
      </p:sp>
    </p:spTree>
    <p:extLst>
      <p:ext uri="{BB962C8B-B14F-4D97-AF65-F5344CB8AC3E}">
        <p14:creationId xmlns="" xmlns:p14="http://schemas.microsoft.com/office/powerpoint/2010/main" val="56186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1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3800" b="1" dirty="0" smtClean="0">
                <a:solidFill>
                  <a:schemeClr val="tx1"/>
                </a:solidFill>
              </a:rPr>
              <a:t>Lk.17:3-4</a:t>
            </a:r>
            <a:endParaRPr lang="en-US" sz="3800" b="1" dirty="0">
              <a:solidFill>
                <a:schemeClr val="tx1"/>
              </a:solidFill>
            </a:endParaRPr>
          </a:p>
        </p:txBody>
      </p:sp>
      <p:sp>
        <p:nvSpPr>
          <p:cNvPr id="3" name="Content Placeholder 2"/>
          <p:cNvSpPr>
            <a:spLocks noGrp="1"/>
          </p:cNvSpPr>
          <p:nvPr>
            <p:ph idx="1"/>
          </p:nvPr>
        </p:nvSpPr>
        <p:spPr>
          <a:xfrm>
            <a:off x="457200" y="990600"/>
            <a:ext cx="8229600" cy="5562600"/>
          </a:xfrm>
        </p:spPr>
        <p:txBody>
          <a:bodyPr/>
          <a:lstStyle/>
          <a:p>
            <a:pPr marL="0" lvl="2" indent="0">
              <a:buNone/>
            </a:pPr>
            <a:endParaRPr lang="en-US" sz="3600" b="1" dirty="0" smtClean="0">
              <a:latin typeface="Calibri" panose="020F0502020204030204" pitchFamily="34" charset="0"/>
            </a:endParaRPr>
          </a:p>
        </p:txBody>
      </p:sp>
      <p:sp>
        <p:nvSpPr>
          <p:cNvPr id="4" name="Rectangle 3"/>
          <p:cNvSpPr/>
          <p:nvPr/>
        </p:nvSpPr>
        <p:spPr>
          <a:xfrm>
            <a:off x="442210" y="1036820"/>
            <a:ext cx="8229600" cy="3535180"/>
          </a:xfrm>
          <a:prstGeom prst="rect">
            <a:avLst/>
          </a:prstGeom>
          <a:blipFill>
            <a:blip r:embed="rId2" cstate="print"/>
            <a:tile tx="0" ty="0" sx="100000" sy="100000" flip="none" algn="tl"/>
          </a:blipFill>
          <a:ln w="6350">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smtClean="0">
                <a:solidFill>
                  <a:srgbClr val="800000"/>
                </a:solidFill>
              </a:rPr>
              <a:t>3</a:t>
            </a:r>
            <a:r>
              <a:rPr lang="en-US" sz="3200" b="1" baseline="30000" dirty="0" smtClean="0">
                <a:solidFill>
                  <a:schemeClr val="tx1"/>
                </a:solidFill>
              </a:rPr>
              <a:t> </a:t>
            </a:r>
            <a:r>
              <a:rPr lang="en-US" sz="3200" b="1" dirty="0" smtClean="0">
                <a:solidFill>
                  <a:srgbClr val="000066"/>
                </a:solidFill>
              </a:rPr>
              <a:t>“…Take heed to yourselves.  If your brother sins against you, rebuke him, and if he repents, forgive him. </a:t>
            </a:r>
            <a:r>
              <a:rPr lang="en-US" sz="3200" b="1" dirty="0" smtClean="0">
                <a:solidFill>
                  <a:schemeClr val="tx1"/>
                </a:solidFill>
              </a:rPr>
              <a:t> </a:t>
            </a:r>
          </a:p>
          <a:p>
            <a:r>
              <a:rPr lang="en-US" sz="3200" b="1" baseline="30000" dirty="0" smtClean="0">
                <a:solidFill>
                  <a:srgbClr val="800000"/>
                </a:solidFill>
              </a:rPr>
              <a:t>4</a:t>
            </a:r>
            <a:r>
              <a:rPr lang="en-US" sz="3200" b="1" baseline="30000" dirty="0" smtClean="0">
                <a:solidFill>
                  <a:schemeClr val="tx1"/>
                </a:solidFill>
              </a:rPr>
              <a:t> </a:t>
            </a:r>
            <a:r>
              <a:rPr lang="en-US" sz="3200" b="1" dirty="0" smtClean="0">
                <a:solidFill>
                  <a:srgbClr val="000066"/>
                </a:solidFill>
              </a:rPr>
              <a:t>And if he sins against you seven times in a day, and seven times in a day returns to you, saying, ‘I repent,’ you shall forgive him.”</a:t>
            </a:r>
            <a:endParaRPr lang="en-US" sz="3200" b="1" dirty="0">
              <a:solidFill>
                <a:srgbClr val="000066"/>
              </a:solidFill>
            </a:endParaRPr>
          </a:p>
        </p:txBody>
      </p:sp>
      <p:sp>
        <p:nvSpPr>
          <p:cNvPr id="5" name="Oval 4"/>
          <p:cNvSpPr/>
          <p:nvPr/>
        </p:nvSpPr>
        <p:spPr>
          <a:xfrm>
            <a:off x="427220" y="3505200"/>
            <a:ext cx="1462790" cy="533400"/>
          </a:xfrm>
          <a:prstGeom prst="ellipse">
            <a:avLst/>
          </a:prstGeom>
          <a:solidFill>
            <a:srgbClr val="FFFF00">
              <a:alpha val="22000"/>
            </a:srgb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8582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3800" b="1" dirty="0" smtClean="0">
                <a:solidFill>
                  <a:schemeClr val="tx1"/>
                </a:solidFill>
              </a:rPr>
              <a:t>Ja.5:16</a:t>
            </a:r>
            <a:endParaRPr lang="en-US" sz="3800" b="1" dirty="0">
              <a:solidFill>
                <a:schemeClr val="tx1"/>
              </a:solidFill>
            </a:endParaRPr>
          </a:p>
        </p:txBody>
      </p:sp>
      <p:sp>
        <p:nvSpPr>
          <p:cNvPr id="3" name="Content Placeholder 2"/>
          <p:cNvSpPr>
            <a:spLocks noGrp="1"/>
          </p:cNvSpPr>
          <p:nvPr>
            <p:ph idx="1"/>
          </p:nvPr>
        </p:nvSpPr>
        <p:spPr>
          <a:xfrm>
            <a:off x="457200" y="990600"/>
            <a:ext cx="8229600" cy="5562600"/>
          </a:xfrm>
        </p:spPr>
        <p:txBody>
          <a:bodyPr/>
          <a:lstStyle/>
          <a:p>
            <a:pPr marL="344488" lvl="2" indent="-344488">
              <a:buFont typeface="Arial" panose="020B0604020202020204" pitchFamily="34" charset="0"/>
              <a:buChar char="•"/>
            </a:pPr>
            <a:r>
              <a:rPr lang="en-US" sz="3400" b="1" dirty="0" smtClean="0">
                <a:latin typeface="Calibri" panose="020F0502020204030204" pitchFamily="34" charset="0"/>
              </a:rPr>
              <a:t>NOT Roman Catholic auricular confession</a:t>
            </a:r>
          </a:p>
          <a:p>
            <a:pPr marL="344488" lvl="2" indent="-344488">
              <a:buFont typeface="Arial" panose="020B0604020202020204" pitchFamily="34" charset="0"/>
              <a:buChar char="•"/>
            </a:pPr>
            <a:r>
              <a:rPr lang="en-US" sz="3400" b="1" dirty="0" smtClean="0">
                <a:latin typeface="Calibri" panose="020F0502020204030204" pitchFamily="34" charset="0"/>
              </a:rPr>
              <a:t>NOT Crossroads ‘prayer-partner’ </a:t>
            </a:r>
          </a:p>
          <a:p>
            <a:pPr marL="344488" lvl="2" indent="-344488">
              <a:buFont typeface="Arial" panose="020B0604020202020204" pitchFamily="34" charset="0"/>
              <a:buChar char="•"/>
            </a:pPr>
            <a:r>
              <a:rPr lang="en-US" sz="3400" b="1" dirty="0" smtClean="0">
                <a:latin typeface="Calibri" panose="020F0502020204030204" pitchFamily="34" charset="0"/>
              </a:rPr>
              <a:t>NOT limited to assembly</a:t>
            </a:r>
          </a:p>
          <a:p>
            <a:pPr marL="344488" lvl="2" indent="-344488">
              <a:buFont typeface="Arial" panose="020B0604020202020204" pitchFamily="34" charset="0"/>
              <a:buChar char="•"/>
            </a:pPr>
            <a:r>
              <a:rPr lang="en-US" sz="3400" b="1" dirty="0" smtClean="0">
                <a:latin typeface="Calibri" panose="020F0502020204030204" pitchFamily="34" charset="0"/>
              </a:rPr>
              <a:t>NOT limited to public confession of sins</a:t>
            </a:r>
          </a:p>
          <a:p>
            <a:pPr marL="0" lvl="2" indent="0" algn="ctr">
              <a:buNone/>
            </a:pPr>
            <a:r>
              <a:rPr lang="en-US" sz="3600" b="1" dirty="0" smtClean="0">
                <a:latin typeface="Calibri" panose="020F0502020204030204" pitchFamily="34" charset="0"/>
              </a:rPr>
              <a:t>Principle: </a:t>
            </a:r>
            <a:br>
              <a:rPr lang="en-US" sz="3600" b="1" dirty="0" smtClean="0">
                <a:latin typeface="Calibri" panose="020F0502020204030204" pitchFamily="34" charset="0"/>
              </a:rPr>
            </a:br>
            <a:r>
              <a:rPr lang="en-US" sz="3600" b="1" dirty="0" smtClean="0">
                <a:latin typeface="Calibri" panose="020F0502020204030204" pitchFamily="34" charset="0"/>
              </a:rPr>
              <a:t>make it as right as you made it wrong</a:t>
            </a:r>
          </a:p>
          <a:p>
            <a:pPr marL="0" lvl="2" indent="0">
              <a:buNone/>
            </a:pPr>
            <a:r>
              <a:rPr lang="en-US" sz="3600" b="1" dirty="0" smtClean="0">
                <a:latin typeface="Calibri" panose="020F0502020204030204" pitchFamily="34" charset="0"/>
              </a:rPr>
              <a:t>Lk.17:3-4, confession to one (victim)</a:t>
            </a:r>
          </a:p>
          <a:p>
            <a:pPr marL="0" lvl="2" indent="0">
              <a:buNone/>
            </a:pPr>
            <a:r>
              <a:rPr lang="en-US" sz="3600" b="1" dirty="0" smtClean="0">
                <a:latin typeface="Calibri" panose="020F0502020204030204" pitchFamily="34" charset="0"/>
              </a:rPr>
              <a:t>Ga.2:11-13, as public as the sin</a:t>
            </a:r>
          </a:p>
        </p:txBody>
      </p:sp>
    </p:spTree>
    <p:extLst>
      <p:ext uri="{BB962C8B-B14F-4D97-AF65-F5344CB8AC3E}">
        <p14:creationId xmlns="" xmlns:p14="http://schemas.microsoft.com/office/powerpoint/2010/main" val="2795246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800" b="1" dirty="0" smtClean="0">
                <a:solidFill>
                  <a:schemeClr val="tx1"/>
                </a:solidFill>
              </a:rPr>
              <a:t>1 Jn.1:9</a:t>
            </a:r>
            <a:endParaRPr lang="en-US" sz="3800" b="1" dirty="0">
              <a:solidFill>
                <a:schemeClr val="tx1"/>
              </a:solidFill>
            </a:endParaRPr>
          </a:p>
        </p:txBody>
      </p:sp>
      <p:sp>
        <p:nvSpPr>
          <p:cNvPr id="3" name="Content Placeholder 2"/>
          <p:cNvSpPr>
            <a:spLocks noGrp="1"/>
          </p:cNvSpPr>
          <p:nvPr>
            <p:ph idx="1"/>
          </p:nvPr>
        </p:nvSpPr>
        <p:spPr>
          <a:xfrm>
            <a:off x="457200" y="990600"/>
            <a:ext cx="8229600" cy="5562600"/>
          </a:xfrm>
        </p:spPr>
        <p:txBody>
          <a:bodyPr/>
          <a:lstStyle/>
          <a:p>
            <a:pPr marL="344488" lvl="2" indent="-344488">
              <a:buFont typeface="Arial" panose="020B0604020202020204" pitchFamily="34" charset="0"/>
              <a:buChar char="•"/>
            </a:pPr>
            <a:endParaRPr lang="en-US" sz="3400" b="1" dirty="0" smtClean="0">
              <a:latin typeface="Century Gothic" panose="020B0502020202020204" pitchFamily="34" charset="0"/>
            </a:endParaRPr>
          </a:p>
          <a:p>
            <a:pPr marL="344488" lvl="2" indent="-344488">
              <a:buFont typeface="Arial" panose="020B0604020202020204" pitchFamily="34" charset="0"/>
              <a:buChar char="•"/>
            </a:pPr>
            <a:endParaRPr lang="en-US" sz="3400" b="1" dirty="0">
              <a:latin typeface="Century Gothic" panose="020B0502020202020204" pitchFamily="34" charset="0"/>
            </a:endParaRPr>
          </a:p>
          <a:p>
            <a:pPr marL="344488" lvl="2" indent="-344488">
              <a:buFont typeface="Arial" panose="020B0604020202020204" pitchFamily="34" charset="0"/>
              <a:buChar char="•"/>
            </a:pPr>
            <a:endParaRPr lang="en-US" sz="3400" b="1" dirty="0" smtClean="0">
              <a:latin typeface="Century Gothic" panose="020B0502020202020204" pitchFamily="34" charset="0"/>
            </a:endParaRPr>
          </a:p>
          <a:p>
            <a:pPr marL="344488" lvl="2" indent="-344488">
              <a:buFont typeface="Arial" panose="020B0604020202020204" pitchFamily="34" charset="0"/>
              <a:buChar char="•"/>
            </a:pPr>
            <a:r>
              <a:rPr lang="en-US" sz="3400" b="1" dirty="0" smtClean="0">
                <a:latin typeface="Century Gothic" panose="020B0502020202020204" pitchFamily="34" charset="0"/>
              </a:rPr>
              <a:t>Christians</a:t>
            </a:r>
          </a:p>
          <a:p>
            <a:pPr marL="344488" lvl="2" indent="-344488">
              <a:buFont typeface="Arial" panose="020B0604020202020204" pitchFamily="34" charset="0"/>
              <a:buChar char="•"/>
            </a:pPr>
            <a:r>
              <a:rPr lang="en-US" sz="3400" b="1" dirty="0" smtClean="0">
                <a:latin typeface="Century Gothic" panose="020B0502020202020204" pitchFamily="34" charset="0"/>
              </a:rPr>
              <a:t>Confess sins to God</a:t>
            </a:r>
          </a:p>
          <a:p>
            <a:pPr marL="344488" lvl="2" indent="-344488">
              <a:buFont typeface="Arial" panose="020B0604020202020204" pitchFamily="34" charset="0"/>
              <a:buChar char="•"/>
            </a:pPr>
            <a:r>
              <a:rPr lang="en-US" sz="3400" b="1" dirty="0" smtClean="0">
                <a:latin typeface="Century Gothic" panose="020B0502020202020204" pitchFamily="34" charset="0"/>
              </a:rPr>
              <a:t>Includes admitting specific sins</a:t>
            </a:r>
          </a:p>
          <a:p>
            <a:pPr marL="344488" lvl="2" indent="-344488">
              <a:buFont typeface="Arial" panose="020B0604020202020204" pitchFamily="34" charset="0"/>
              <a:buChar char="•"/>
            </a:pPr>
            <a:r>
              <a:rPr lang="en-US" sz="3400" b="1" dirty="0" smtClean="0">
                <a:latin typeface="Century Gothic" panose="020B0502020202020204" pitchFamily="34" charset="0"/>
              </a:rPr>
              <a:t>Implies repentance (Ac.8:22-23)</a:t>
            </a:r>
          </a:p>
          <a:p>
            <a:pPr marL="344488" lvl="2" indent="-344488">
              <a:buFont typeface="Arial" panose="020B0604020202020204" pitchFamily="34" charset="0"/>
              <a:buChar char="•"/>
            </a:pPr>
            <a:r>
              <a:rPr lang="en-US" sz="3400" b="1" dirty="0" smtClean="0">
                <a:latin typeface="Century Gothic" panose="020B0502020202020204" pitchFamily="34" charset="0"/>
              </a:rPr>
              <a:t>God forgives</a:t>
            </a:r>
          </a:p>
        </p:txBody>
      </p:sp>
      <p:sp>
        <p:nvSpPr>
          <p:cNvPr id="4" name="Rectangle 3"/>
          <p:cNvSpPr/>
          <p:nvPr/>
        </p:nvSpPr>
        <p:spPr>
          <a:xfrm>
            <a:off x="609600" y="1066800"/>
            <a:ext cx="7924800" cy="1676400"/>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smtClean="0">
                <a:solidFill>
                  <a:schemeClr val="bg1"/>
                </a:solidFill>
                <a:latin typeface="Calibri" panose="020F0502020204030204" pitchFamily="34" charset="0"/>
              </a:rPr>
              <a:t>If </a:t>
            </a:r>
            <a:r>
              <a:rPr lang="en-US" sz="3400" dirty="0">
                <a:solidFill>
                  <a:schemeClr val="bg1"/>
                </a:solidFill>
                <a:latin typeface="Calibri" panose="020F0502020204030204" pitchFamily="34" charset="0"/>
              </a:rPr>
              <a:t>we confess our sins, He is faithful and just to forgive us our sins and to cleanse us from all </a:t>
            </a:r>
            <a:r>
              <a:rPr lang="en-US" sz="3400" dirty="0" smtClean="0">
                <a:solidFill>
                  <a:schemeClr val="bg1"/>
                </a:solidFill>
                <a:latin typeface="Calibri" panose="020F0502020204030204" pitchFamily="34" charset="0"/>
              </a:rPr>
              <a:t>unrighteousness</a:t>
            </a:r>
            <a:endParaRPr lang="en-US" dirty="0">
              <a:solidFill>
                <a:schemeClr val="bg1"/>
              </a:solidFill>
            </a:endParaRPr>
          </a:p>
        </p:txBody>
      </p:sp>
    </p:spTree>
    <p:extLst>
      <p:ext uri="{BB962C8B-B14F-4D97-AF65-F5344CB8AC3E}">
        <p14:creationId xmlns="" xmlns:p14="http://schemas.microsoft.com/office/powerpoint/2010/main" val="57384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800" b="1" dirty="0" smtClean="0">
                <a:solidFill>
                  <a:schemeClr val="tx1"/>
                </a:solidFill>
              </a:rPr>
              <a:t>Ph.2:10-11</a:t>
            </a:r>
            <a:endParaRPr lang="en-US" sz="3800" b="1" dirty="0">
              <a:solidFill>
                <a:schemeClr val="tx1"/>
              </a:solidFill>
            </a:endParaRPr>
          </a:p>
        </p:txBody>
      </p:sp>
      <p:sp>
        <p:nvSpPr>
          <p:cNvPr id="3" name="Content Placeholder 2"/>
          <p:cNvSpPr>
            <a:spLocks noGrp="1"/>
          </p:cNvSpPr>
          <p:nvPr>
            <p:ph idx="1"/>
          </p:nvPr>
        </p:nvSpPr>
        <p:spPr>
          <a:xfrm>
            <a:off x="457200" y="685800"/>
            <a:ext cx="8229600" cy="5867400"/>
          </a:xfrm>
        </p:spPr>
        <p:txBody>
          <a:bodyPr/>
          <a:lstStyle/>
          <a:p>
            <a:pPr marL="344488" lvl="2" indent="-344488">
              <a:buFont typeface="Arial" panose="020B0604020202020204" pitchFamily="34" charset="0"/>
              <a:buChar char="•"/>
            </a:pPr>
            <a:endParaRPr lang="en-US" sz="3400" b="1" dirty="0" smtClean="0">
              <a:latin typeface="Century Gothic" panose="020B0502020202020204" pitchFamily="34" charset="0"/>
            </a:endParaRPr>
          </a:p>
          <a:p>
            <a:pPr marL="344488" lvl="2" indent="-344488">
              <a:buFont typeface="Arial" panose="020B0604020202020204" pitchFamily="34" charset="0"/>
              <a:buChar char="•"/>
            </a:pPr>
            <a:endParaRPr lang="en-US" sz="3400" b="1" dirty="0">
              <a:latin typeface="Century Gothic" panose="020B0502020202020204" pitchFamily="34" charset="0"/>
            </a:endParaRPr>
          </a:p>
          <a:p>
            <a:pPr marL="344488" lvl="2" indent="-344488">
              <a:buFont typeface="Arial" panose="020B0604020202020204" pitchFamily="34" charset="0"/>
              <a:buChar char="•"/>
            </a:pPr>
            <a:endParaRPr lang="en-US" sz="3400" b="1" dirty="0" smtClean="0">
              <a:latin typeface="Century Gothic" panose="020B0502020202020204" pitchFamily="34" charset="0"/>
            </a:endParaRPr>
          </a:p>
          <a:p>
            <a:pPr marL="344488" lvl="2" indent="-344488">
              <a:buFont typeface="Arial" panose="020B0604020202020204" pitchFamily="34" charset="0"/>
              <a:buChar char="•"/>
            </a:pPr>
            <a:endParaRPr lang="en-US" sz="3400" b="1" dirty="0" smtClean="0">
              <a:latin typeface="Century Gothic" panose="020B0502020202020204" pitchFamily="34" charset="0"/>
            </a:endParaRPr>
          </a:p>
          <a:p>
            <a:pPr marL="344488" lvl="2" indent="-344488">
              <a:buFont typeface="Arial" panose="020B0604020202020204" pitchFamily="34" charset="0"/>
              <a:buChar char="•"/>
            </a:pPr>
            <a:endParaRPr lang="en-US" sz="3400" b="1" dirty="0">
              <a:latin typeface="Century Gothic" panose="020B0502020202020204" pitchFamily="34" charset="0"/>
            </a:endParaRPr>
          </a:p>
          <a:p>
            <a:pPr marL="344488" lvl="2" indent="-344488">
              <a:spcBef>
                <a:spcPts val="0"/>
              </a:spcBef>
              <a:buFont typeface="Arial" panose="020B0604020202020204" pitchFamily="34" charset="0"/>
              <a:buChar char="•"/>
            </a:pPr>
            <a:r>
              <a:rPr lang="en-US" sz="3400" b="1" dirty="0" smtClean="0">
                <a:latin typeface="Calibri" panose="020F0502020204030204" pitchFamily="34" charset="0"/>
              </a:rPr>
              <a:t>Jesus, not pagan gods</a:t>
            </a:r>
          </a:p>
          <a:p>
            <a:pPr marL="344488" lvl="2" indent="-344488">
              <a:buFont typeface="Arial" panose="020B0604020202020204" pitchFamily="34" charset="0"/>
              <a:buChar char="•"/>
            </a:pPr>
            <a:r>
              <a:rPr lang="en-US" sz="3400" b="1" dirty="0" smtClean="0">
                <a:latin typeface="Calibri" panose="020F0502020204030204" pitchFamily="34" charset="0"/>
              </a:rPr>
              <a:t>Every power will confess / honor Him</a:t>
            </a:r>
          </a:p>
          <a:p>
            <a:pPr marL="0" lvl="2" indent="0" algn="ctr">
              <a:buNone/>
            </a:pPr>
            <a:r>
              <a:rPr lang="en-US" sz="3400" b="1" dirty="0" smtClean="0">
                <a:latin typeface="Calibri" panose="020F0502020204030204" pitchFamily="34" charset="0"/>
              </a:rPr>
              <a:t>NOW: SOME DO NOT CONFESS HIM…</a:t>
            </a:r>
          </a:p>
          <a:p>
            <a:pPr marL="0" lvl="2" indent="0" algn="ctr">
              <a:buNone/>
            </a:pPr>
            <a:endParaRPr lang="en-US" sz="3400" b="1" dirty="0" smtClean="0">
              <a:latin typeface="Calibri" panose="020F0502020204030204" pitchFamily="34" charset="0"/>
            </a:endParaRPr>
          </a:p>
          <a:p>
            <a:pPr marL="344488" lvl="2" indent="-344488">
              <a:buFont typeface="Arial" panose="020B0604020202020204" pitchFamily="34" charset="0"/>
              <a:buChar char="•"/>
            </a:pPr>
            <a:endParaRPr lang="en-US" sz="3400" b="1" dirty="0" smtClean="0">
              <a:latin typeface="Century Gothic" panose="020B0502020202020204" pitchFamily="34" charset="0"/>
            </a:endParaRPr>
          </a:p>
        </p:txBody>
      </p:sp>
      <p:sp>
        <p:nvSpPr>
          <p:cNvPr id="4" name="Rectangle 3"/>
          <p:cNvSpPr/>
          <p:nvPr/>
        </p:nvSpPr>
        <p:spPr>
          <a:xfrm>
            <a:off x="609600" y="806970"/>
            <a:ext cx="7924800" cy="2819400"/>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smtClean="0">
                <a:solidFill>
                  <a:schemeClr val="bg1"/>
                </a:solidFill>
                <a:latin typeface="Calibri" panose="020F0502020204030204" pitchFamily="34" charset="0"/>
              </a:rPr>
              <a:t>so </a:t>
            </a:r>
            <a:r>
              <a:rPr lang="en-US" sz="3400" dirty="0">
                <a:solidFill>
                  <a:schemeClr val="bg1"/>
                </a:solidFill>
                <a:latin typeface="Calibri" panose="020F0502020204030204" pitchFamily="34" charset="0"/>
              </a:rPr>
              <a:t>that at the name of Jesus every knee should bow, in heaven and on earth and under the earth, </a:t>
            </a:r>
            <a:r>
              <a:rPr lang="en-US" sz="3400" dirty="0" smtClean="0">
                <a:solidFill>
                  <a:schemeClr val="bg1"/>
                </a:solidFill>
                <a:latin typeface="Calibri" panose="020F0502020204030204" pitchFamily="34" charset="0"/>
              </a:rPr>
              <a:t>  and </a:t>
            </a:r>
            <a:r>
              <a:rPr lang="en-US" sz="3400" dirty="0">
                <a:solidFill>
                  <a:schemeClr val="bg1"/>
                </a:solidFill>
                <a:latin typeface="Calibri" panose="020F0502020204030204" pitchFamily="34" charset="0"/>
              </a:rPr>
              <a:t>every tongue confess that Jesus Christ is Lord, to the glory of God the Father</a:t>
            </a:r>
            <a:r>
              <a:rPr lang="en-US" sz="3400" dirty="0" smtClean="0">
                <a:solidFill>
                  <a:schemeClr val="bg1"/>
                </a:solidFill>
                <a:latin typeface="Calibri" panose="020F0502020204030204" pitchFamily="34" charset="0"/>
              </a:rPr>
              <a:t>.</a:t>
            </a:r>
            <a:endParaRPr lang="en-US" sz="3400" dirty="0">
              <a:solidFill>
                <a:schemeClr val="bg1"/>
              </a:solidFill>
              <a:latin typeface="Calibri" panose="020F0502020204030204" pitchFamily="34" charset="0"/>
            </a:endParaRPr>
          </a:p>
        </p:txBody>
      </p:sp>
      <p:sp>
        <p:nvSpPr>
          <p:cNvPr id="5" name="Rectangle 4"/>
          <p:cNvSpPr/>
          <p:nvPr/>
        </p:nvSpPr>
        <p:spPr>
          <a:xfrm>
            <a:off x="685800" y="5638800"/>
            <a:ext cx="2438400" cy="914400"/>
          </a:xfrm>
          <a:prstGeom prst="rect">
            <a:avLst/>
          </a:prstGeom>
          <a:solidFill>
            <a:schemeClr val="tx1"/>
          </a:solidFill>
          <a:ln w="3175">
            <a:solidFill>
              <a:srgbClr val="A5002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rPr>
              <a:t>AT ALL</a:t>
            </a:r>
            <a:endParaRPr lang="en-US" sz="3200" b="1" dirty="0">
              <a:solidFill>
                <a:srgbClr val="FFFF00"/>
              </a:solidFill>
            </a:endParaRPr>
          </a:p>
        </p:txBody>
      </p:sp>
      <p:sp>
        <p:nvSpPr>
          <p:cNvPr id="6" name="Rectangle 5"/>
          <p:cNvSpPr/>
          <p:nvPr/>
        </p:nvSpPr>
        <p:spPr>
          <a:xfrm>
            <a:off x="3337810" y="5638800"/>
            <a:ext cx="2438400" cy="914400"/>
          </a:xfrm>
          <a:prstGeom prst="rect">
            <a:avLst/>
          </a:prstGeom>
          <a:solidFill>
            <a:schemeClr val="tx1"/>
          </a:solidFill>
          <a:ln w="3175">
            <a:solidFill>
              <a:srgbClr val="A5002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rPr>
              <a:t>OPENLY</a:t>
            </a:r>
            <a:endParaRPr lang="en-US" sz="3200" b="1" dirty="0">
              <a:solidFill>
                <a:srgbClr val="FFFF00"/>
              </a:solidFill>
            </a:endParaRPr>
          </a:p>
        </p:txBody>
      </p:sp>
      <p:sp>
        <p:nvSpPr>
          <p:cNvPr id="7" name="Rectangle 6"/>
          <p:cNvSpPr/>
          <p:nvPr/>
        </p:nvSpPr>
        <p:spPr>
          <a:xfrm>
            <a:off x="6019800" y="5638800"/>
            <a:ext cx="2438400" cy="914400"/>
          </a:xfrm>
          <a:prstGeom prst="rect">
            <a:avLst/>
          </a:prstGeom>
          <a:solidFill>
            <a:schemeClr val="tx1"/>
          </a:solidFill>
          <a:ln w="3175">
            <a:solidFill>
              <a:srgbClr val="A5002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rPr>
              <a:t>IN LIFE</a:t>
            </a:r>
            <a:endParaRPr lang="en-US" sz="3200" b="1" dirty="0">
              <a:solidFill>
                <a:srgbClr val="FFFF00"/>
              </a:solidFill>
            </a:endParaRPr>
          </a:p>
        </p:txBody>
      </p:sp>
    </p:spTree>
    <p:extLst>
      <p:ext uri="{BB962C8B-B14F-4D97-AF65-F5344CB8AC3E}">
        <p14:creationId xmlns="" xmlns:p14="http://schemas.microsoft.com/office/powerpoint/2010/main" val="205993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sz="3600" b="1" dirty="0" err="1" smtClean="0">
                <a:solidFill>
                  <a:schemeClr val="bg1"/>
                </a:solidFill>
              </a:rPr>
              <a:t>Con</a:t>
            </a:r>
            <a:r>
              <a:rPr lang="en-US" sz="3200" b="1" dirty="0" err="1" smtClean="0">
                <a:solidFill>
                  <a:srgbClr val="FFFF99"/>
                </a:solidFill>
                <a:latin typeface="Arial"/>
                <a:cs typeface="Arial"/>
              </a:rPr>
              <a:t>▪</a:t>
            </a:r>
            <a:r>
              <a:rPr lang="en-US" sz="3600" b="1" dirty="0" err="1" smtClean="0">
                <a:solidFill>
                  <a:schemeClr val="bg1"/>
                </a:solidFill>
                <a:latin typeface="Arial"/>
                <a:cs typeface="Arial"/>
              </a:rPr>
              <a:t>fess</a:t>
            </a:r>
            <a:endParaRPr lang="en-US" sz="3600" b="1" dirty="0">
              <a:solidFill>
                <a:schemeClr val="bg1"/>
              </a:solidFill>
            </a:endParaRPr>
          </a:p>
        </p:txBody>
      </p:sp>
      <p:sp>
        <p:nvSpPr>
          <p:cNvPr id="3" name="Content Placeholder 2"/>
          <p:cNvSpPr>
            <a:spLocks noGrp="1"/>
          </p:cNvSpPr>
          <p:nvPr>
            <p:ph idx="1"/>
          </p:nvPr>
        </p:nvSpPr>
        <p:spPr>
          <a:xfrm>
            <a:off x="457200" y="1066800"/>
            <a:ext cx="8229600" cy="5334000"/>
          </a:xfrm>
        </p:spPr>
        <p:txBody>
          <a:bodyPr/>
          <a:lstStyle/>
          <a:p>
            <a:pPr marL="404813" indent="-404813" algn="ctr">
              <a:spcAft>
                <a:spcPts val="1200"/>
              </a:spcAft>
              <a:buNone/>
            </a:pPr>
            <a:r>
              <a:rPr lang="en-US" sz="3400" b="1" dirty="0" smtClean="0">
                <a:solidFill>
                  <a:srgbClr val="FFFF99"/>
                </a:solidFill>
                <a:latin typeface="Century Gothic" panose="020B0502020202020204" pitchFamily="34" charset="0"/>
              </a:rPr>
              <a:t>To speak the same thing;</a:t>
            </a:r>
            <a:br>
              <a:rPr lang="en-US" sz="3400" b="1" dirty="0" smtClean="0">
                <a:solidFill>
                  <a:srgbClr val="FFFF99"/>
                </a:solidFill>
                <a:latin typeface="Century Gothic" panose="020B0502020202020204" pitchFamily="34" charset="0"/>
              </a:rPr>
            </a:br>
            <a:r>
              <a:rPr lang="en-US" sz="3400" b="1" dirty="0" smtClean="0">
                <a:solidFill>
                  <a:srgbClr val="FFFF99"/>
                </a:solidFill>
                <a:latin typeface="Century Gothic" panose="020B0502020202020204" pitchFamily="34" charset="0"/>
              </a:rPr>
              <a:t>agree with; admit</a:t>
            </a:r>
          </a:p>
          <a:p>
            <a:pPr marL="404813" indent="-404813">
              <a:spcAft>
                <a:spcPts val="1200"/>
              </a:spcAft>
              <a:buNone/>
            </a:pPr>
            <a:r>
              <a:rPr lang="en-US" sz="2800" b="1" dirty="0" smtClean="0">
                <a:solidFill>
                  <a:srgbClr val="FFFF00"/>
                </a:solidFill>
                <a:latin typeface="Century Gothic" panose="020B0502020202020204" pitchFamily="34" charset="0"/>
              </a:rPr>
              <a:t>1. </a:t>
            </a:r>
            <a:r>
              <a:rPr lang="en-US" sz="3400" b="1" dirty="0" smtClean="0">
                <a:solidFill>
                  <a:schemeClr val="bg1"/>
                </a:solidFill>
                <a:latin typeface="Century Gothic" panose="020B0502020202020204" pitchFamily="34" charset="0"/>
              </a:rPr>
              <a:t>OT: mainly . . . Give thanks, glory, confess with praise (usually follow acknowledgement or confession of benefits received</a:t>
            </a:r>
          </a:p>
          <a:p>
            <a:pPr marL="0" indent="0">
              <a:spcAft>
                <a:spcPts val="1200"/>
              </a:spcAft>
              <a:buNone/>
            </a:pPr>
            <a:r>
              <a:rPr lang="en-US" sz="2800" b="1" dirty="0" smtClean="0">
                <a:solidFill>
                  <a:srgbClr val="FFFF00"/>
                </a:solidFill>
                <a:latin typeface="Century Gothic" panose="020B0502020202020204" pitchFamily="34" charset="0"/>
              </a:rPr>
              <a:t>2. </a:t>
            </a:r>
            <a:r>
              <a:rPr lang="en-US" sz="3400" b="1" dirty="0" smtClean="0">
                <a:solidFill>
                  <a:schemeClr val="bg1"/>
                </a:solidFill>
                <a:latin typeface="Century Gothic" panose="020B0502020202020204" pitchFamily="34" charset="0"/>
              </a:rPr>
              <a:t>NT: both ideas</a:t>
            </a:r>
          </a:p>
        </p:txBody>
      </p:sp>
    </p:spTree>
    <p:extLst>
      <p:ext uri="{BB962C8B-B14F-4D97-AF65-F5344CB8AC3E}">
        <p14:creationId xmlns="" xmlns:p14="http://schemas.microsoft.com/office/powerpoint/2010/main" val="163781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t>Matthew 11:25</a:t>
            </a:r>
            <a:endParaRPr lang="en-US" sz="3600" b="1" dirty="0"/>
          </a:p>
        </p:txBody>
      </p:sp>
      <p:sp>
        <p:nvSpPr>
          <p:cNvPr id="2051" name="Rectangle 3"/>
          <p:cNvSpPr>
            <a:spLocks noGrp="1" noChangeArrowheads="1"/>
          </p:cNvSpPr>
          <p:nvPr>
            <p:ph idx="1"/>
          </p:nvPr>
        </p:nvSpPr>
        <p:spPr>
          <a:xfrm>
            <a:off x="821960" y="990600"/>
            <a:ext cx="7467600" cy="5059363"/>
          </a:xfrm>
        </p:spPr>
        <p:txBody>
          <a:bodyPr/>
          <a:lstStyle/>
          <a:p>
            <a:pPr marL="0" indent="0">
              <a:buNone/>
            </a:pPr>
            <a:r>
              <a:rPr lang="en-US" dirty="0" smtClean="0">
                <a:solidFill>
                  <a:srgbClr val="000066"/>
                </a:solidFill>
                <a:ea typeface="Times New Roman"/>
              </a:rPr>
              <a:t>At </a:t>
            </a:r>
            <a:r>
              <a:rPr lang="en-US" dirty="0">
                <a:solidFill>
                  <a:srgbClr val="000066"/>
                </a:solidFill>
                <a:ea typeface="Times New Roman"/>
              </a:rPr>
              <a:t>that time Jesus answered and said, </a:t>
            </a:r>
            <a:r>
              <a:rPr lang="en-US" dirty="0" smtClean="0">
                <a:solidFill>
                  <a:srgbClr val="000066"/>
                </a:solidFill>
                <a:ea typeface="Times New Roman"/>
              </a:rPr>
              <a:t/>
            </a:r>
            <a:br>
              <a:rPr lang="en-US" dirty="0" smtClean="0">
                <a:solidFill>
                  <a:srgbClr val="000066"/>
                </a:solidFill>
                <a:ea typeface="Times New Roman"/>
              </a:rPr>
            </a:br>
            <a:r>
              <a:rPr lang="en-US" dirty="0" smtClean="0">
                <a:solidFill>
                  <a:srgbClr val="000066"/>
                </a:solidFill>
                <a:ea typeface="Times New Roman"/>
              </a:rPr>
              <a:t>“</a:t>
            </a:r>
            <a:r>
              <a:rPr lang="en-US" sz="3500" u="sng" dirty="0">
                <a:solidFill>
                  <a:srgbClr val="000066"/>
                </a:solidFill>
                <a:effectLst>
                  <a:outerShdw blurRad="38100" dist="38100" dir="2700000" algn="tl">
                    <a:srgbClr val="000000">
                      <a:alpha val="43137"/>
                    </a:srgbClr>
                  </a:outerShdw>
                </a:effectLst>
                <a:ea typeface="Times New Roman"/>
              </a:rPr>
              <a:t>I thank You</a:t>
            </a:r>
            <a:r>
              <a:rPr lang="en-US" dirty="0">
                <a:solidFill>
                  <a:srgbClr val="000066"/>
                </a:solidFill>
                <a:ea typeface="Times New Roman"/>
              </a:rPr>
              <a:t>, Father, Lord of heaven &amp; earth, that You have hidden these things </a:t>
            </a:r>
            <a:r>
              <a:rPr lang="en-US" dirty="0" smtClean="0">
                <a:solidFill>
                  <a:srgbClr val="000066"/>
                </a:solidFill>
                <a:ea typeface="Times New Roman"/>
              </a:rPr>
              <a:t>from </a:t>
            </a:r>
            <a:r>
              <a:rPr lang="en-US" dirty="0">
                <a:solidFill>
                  <a:srgbClr val="000066"/>
                </a:solidFill>
                <a:ea typeface="Times New Roman"/>
              </a:rPr>
              <a:t>the wise </a:t>
            </a:r>
            <a:r>
              <a:rPr lang="en-US" dirty="0" smtClean="0">
                <a:solidFill>
                  <a:srgbClr val="000066"/>
                </a:solidFill>
                <a:ea typeface="Times New Roman"/>
              </a:rPr>
              <a:t>and </a:t>
            </a:r>
            <a:r>
              <a:rPr lang="en-US" dirty="0">
                <a:solidFill>
                  <a:srgbClr val="000066"/>
                </a:solidFill>
                <a:ea typeface="Times New Roman"/>
              </a:rPr>
              <a:t>prudent </a:t>
            </a:r>
            <a:r>
              <a:rPr lang="en-US" dirty="0" smtClean="0">
                <a:solidFill>
                  <a:srgbClr val="000066"/>
                </a:solidFill>
                <a:ea typeface="Times New Roman"/>
              </a:rPr>
              <a:t>and </a:t>
            </a:r>
            <a:r>
              <a:rPr lang="en-US" dirty="0">
                <a:solidFill>
                  <a:srgbClr val="000066"/>
                </a:solidFill>
                <a:ea typeface="Times New Roman"/>
              </a:rPr>
              <a:t>have revealed them to babes</a:t>
            </a:r>
            <a:r>
              <a:rPr lang="en-US" dirty="0" smtClean="0">
                <a:solidFill>
                  <a:srgbClr val="000066"/>
                </a:solidFill>
                <a:ea typeface="Times New Roman"/>
              </a:rPr>
              <a:t>.” </a:t>
            </a:r>
            <a:endParaRPr lang="en-US" dirty="0">
              <a:solidFill>
                <a:srgbClr val="000066"/>
              </a:solidFill>
              <a:ea typeface="Times New Roman"/>
            </a:endParaRPr>
          </a:p>
        </p:txBody>
      </p:sp>
      <p:sp>
        <p:nvSpPr>
          <p:cNvPr id="3" name="Rounded Rectangle 2"/>
          <p:cNvSpPr/>
          <p:nvPr/>
        </p:nvSpPr>
        <p:spPr>
          <a:xfrm>
            <a:off x="990600" y="3810000"/>
            <a:ext cx="7162800" cy="838200"/>
          </a:xfrm>
          <a:prstGeom prst="roundRect">
            <a:avLst/>
          </a:prstGeom>
          <a:solidFill>
            <a:srgbClr val="000066"/>
          </a:solidFill>
          <a:ln w="127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Say same thing as; agree; admit</a:t>
            </a:r>
            <a:endParaRPr lang="en-US" sz="3200" b="1" dirty="0">
              <a:solidFill>
                <a:schemeClr val="bg1"/>
              </a:solidFill>
            </a:endParaRPr>
          </a:p>
        </p:txBody>
      </p:sp>
      <p:cxnSp>
        <p:nvCxnSpPr>
          <p:cNvPr id="5" name="Straight Arrow Connector 4"/>
          <p:cNvCxnSpPr/>
          <p:nvPr/>
        </p:nvCxnSpPr>
        <p:spPr>
          <a:xfrm>
            <a:off x="1524000" y="2011180"/>
            <a:ext cx="2590800" cy="1798820"/>
          </a:xfrm>
          <a:prstGeom prst="straightConnector1">
            <a:avLst/>
          </a:prstGeom>
          <a:ln w="3810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990600" y="4876800"/>
            <a:ext cx="7162800" cy="838200"/>
          </a:xfrm>
          <a:prstGeom prst="roundRect">
            <a:avLst/>
          </a:prstGeom>
          <a:solidFill>
            <a:srgbClr val="000066"/>
          </a:solidFill>
          <a:ln w="127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Praise; give thanks</a:t>
            </a:r>
            <a:endParaRPr lang="en-US" sz="3200" b="1" dirty="0">
              <a:solidFill>
                <a:schemeClr val="bg1"/>
              </a:solidFill>
            </a:endParaRPr>
          </a:p>
        </p:txBody>
      </p:sp>
      <p:cxnSp>
        <p:nvCxnSpPr>
          <p:cNvPr id="9" name="Straight Arrow Connector 8"/>
          <p:cNvCxnSpPr/>
          <p:nvPr/>
        </p:nvCxnSpPr>
        <p:spPr>
          <a:xfrm>
            <a:off x="1490272" y="1981200"/>
            <a:ext cx="2819400" cy="2895600"/>
          </a:xfrm>
          <a:prstGeom prst="straightConnector1">
            <a:avLst/>
          </a:prstGeom>
          <a:ln w="38100">
            <a:solidFill>
              <a:srgbClr val="8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1219166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alpha val="51000"/>
          </a:schemeClr>
        </a:solidFill>
        <a:effectLst/>
      </p:bgPr>
    </p:bg>
    <p:spTree>
      <p:nvGrpSpPr>
        <p:cNvPr id="1" name=""/>
        <p:cNvGrpSpPr/>
        <p:nvPr/>
      </p:nvGrpSpPr>
      <p:grpSpPr>
        <a:xfrm>
          <a:off x="0" y="0"/>
          <a:ext cx="0" cy="0"/>
          <a:chOff x="0" y="0"/>
          <a:chExt cx="0" cy="0"/>
        </a:xfrm>
      </p:grpSpPr>
      <p:sp>
        <p:nvSpPr>
          <p:cNvPr id="4" name="Rectangle 3"/>
          <p:cNvSpPr/>
          <p:nvPr/>
        </p:nvSpPr>
        <p:spPr>
          <a:xfrm>
            <a:off x="609600" y="685800"/>
            <a:ext cx="7924800" cy="1143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6350">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Algerian" panose="04020705040A02060702" pitchFamily="82" charset="0"/>
              </a:rPr>
              <a:t>I</a:t>
            </a:r>
            <a:r>
              <a:rPr lang="en-US" sz="3600" b="1" dirty="0" smtClean="0">
                <a:solidFill>
                  <a:srgbClr val="000066"/>
                </a:solidFill>
              </a:rPr>
              <a:t>.  The Confession Of Christ</a:t>
            </a:r>
            <a:endParaRPr lang="en-US" sz="3600" b="1" dirty="0">
              <a:solidFill>
                <a:srgbClr val="000066"/>
              </a:solidFill>
            </a:endParaRPr>
          </a:p>
        </p:txBody>
      </p:sp>
    </p:spTree>
    <p:extLst>
      <p:ext uri="{BB962C8B-B14F-4D97-AF65-F5344CB8AC3E}">
        <p14:creationId xmlns="" xmlns:p14="http://schemas.microsoft.com/office/powerpoint/2010/main" val="760993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210" y="274638"/>
            <a:ext cx="8229600" cy="1143000"/>
          </a:xfrm>
        </p:spPr>
        <p:txBody>
          <a:bodyPr/>
          <a:lstStyle/>
          <a:p>
            <a:r>
              <a:rPr lang="en-US" sz="3600" b="1" u="sng" dirty="0" smtClean="0">
                <a:solidFill>
                  <a:srgbClr val="CCFFFF"/>
                </a:solidFill>
              </a:rPr>
              <a:t>Mt.3:17</a:t>
            </a:r>
            <a:r>
              <a:rPr lang="en-US" sz="3600" b="1" dirty="0" smtClean="0">
                <a:solidFill>
                  <a:srgbClr val="CCFFFF"/>
                </a:solidFill>
              </a:rPr>
              <a:t>, Father confesses Son</a:t>
            </a:r>
            <a:endParaRPr lang="en-US" sz="3600" b="1" dirty="0">
              <a:solidFill>
                <a:srgbClr val="CCFFFF"/>
              </a:solidFill>
            </a:endParaRPr>
          </a:p>
        </p:txBody>
      </p:sp>
      <p:sp>
        <p:nvSpPr>
          <p:cNvPr id="5" name="Content Placeholder 4"/>
          <p:cNvSpPr>
            <a:spLocks noGrp="1"/>
          </p:cNvSpPr>
          <p:nvPr>
            <p:ph idx="1"/>
          </p:nvPr>
        </p:nvSpPr>
        <p:spPr>
          <a:xfrm>
            <a:off x="442210" y="1600200"/>
            <a:ext cx="8229600" cy="4525963"/>
          </a:xfrm>
        </p:spPr>
        <p:txBody>
          <a:bodyPr/>
          <a:lstStyle/>
          <a:p>
            <a:pPr marL="457200" lvl="1" indent="-457200">
              <a:spcAft>
                <a:spcPts val="600"/>
              </a:spcAft>
              <a:buFont typeface="Wingdings" panose="05000000000000000000" pitchFamily="2" charset="2"/>
              <a:buChar char="§"/>
            </a:pPr>
            <a:r>
              <a:rPr lang="en-US" sz="3400" b="1" dirty="0" smtClean="0">
                <a:solidFill>
                  <a:schemeClr val="bg1"/>
                </a:solidFill>
              </a:rPr>
              <a:t>When we confess Christ, we agree with Father – Mt.16:13-17</a:t>
            </a:r>
          </a:p>
          <a:p>
            <a:pPr marL="0" lvl="1" indent="0" algn="ctr">
              <a:spcAft>
                <a:spcPts val="600"/>
              </a:spcAft>
              <a:buNone/>
            </a:pPr>
            <a:r>
              <a:rPr lang="en-US" sz="3600" b="1" u="sng" dirty="0" smtClean="0">
                <a:solidFill>
                  <a:srgbClr val="CCFFFF"/>
                </a:solidFill>
                <a:latin typeface="+mj-lt"/>
              </a:rPr>
              <a:t>Mt.10:32-33</a:t>
            </a:r>
            <a:r>
              <a:rPr lang="en-US" sz="3600" b="1" dirty="0" smtClean="0">
                <a:solidFill>
                  <a:srgbClr val="CCFFFF"/>
                </a:solidFill>
                <a:latin typeface="+mj-lt"/>
              </a:rPr>
              <a:t>, the separator </a:t>
            </a:r>
          </a:p>
          <a:p>
            <a:pPr marL="457200" lvl="1" indent="-457200">
              <a:spcAft>
                <a:spcPts val="600"/>
              </a:spcAft>
              <a:buFont typeface="Wingdings" panose="05000000000000000000" pitchFamily="2" charset="2"/>
              <a:buChar char="§"/>
            </a:pPr>
            <a:r>
              <a:rPr lang="en-US" sz="3400" b="1" dirty="0" smtClean="0">
                <a:solidFill>
                  <a:srgbClr val="FFFF99"/>
                </a:solidFill>
              </a:rPr>
              <a:t>Courage</a:t>
            </a:r>
            <a:r>
              <a:rPr lang="en-US" sz="3400" b="1" dirty="0" smtClean="0">
                <a:solidFill>
                  <a:schemeClr val="bg1"/>
                </a:solidFill>
              </a:rPr>
              <a:t>, 16-25 / </a:t>
            </a:r>
            <a:r>
              <a:rPr lang="en-US" sz="3400" b="1" dirty="0" smtClean="0">
                <a:solidFill>
                  <a:srgbClr val="FFFF99"/>
                </a:solidFill>
              </a:rPr>
              <a:t>persecution</a:t>
            </a:r>
            <a:r>
              <a:rPr lang="en-US" sz="3400" b="1" dirty="0" smtClean="0">
                <a:solidFill>
                  <a:schemeClr val="bg1"/>
                </a:solidFill>
              </a:rPr>
              <a:t>, 26-31</a:t>
            </a:r>
          </a:p>
          <a:p>
            <a:pPr marL="457200" lvl="1" indent="-457200">
              <a:spcAft>
                <a:spcPts val="600"/>
              </a:spcAft>
              <a:buFont typeface="Wingdings" panose="05000000000000000000" pitchFamily="2" charset="2"/>
              <a:buChar char="§"/>
            </a:pPr>
            <a:r>
              <a:rPr lang="en-US" sz="3400" b="1" dirty="0" smtClean="0">
                <a:solidFill>
                  <a:srgbClr val="FFFF99"/>
                </a:solidFill>
              </a:rPr>
              <a:t>Confess</a:t>
            </a:r>
            <a:r>
              <a:rPr lang="en-US" sz="3400" b="1" dirty="0" smtClean="0">
                <a:solidFill>
                  <a:schemeClr val="bg1"/>
                </a:solidFill>
              </a:rPr>
              <a:t>, 32-33</a:t>
            </a:r>
          </a:p>
          <a:p>
            <a:pPr marL="457200" lvl="1" indent="-457200">
              <a:spcAft>
                <a:spcPts val="600"/>
              </a:spcAft>
              <a:buFont typeface="Wingdings" panose="05000000000000000000" pitchFamily="2" charset="2"/>
              <a:buChar char="§"/>
            </a:pPr>
            <a:r>
              <a:rPr lang="en-US" sz="3400" b="1" dirty="0" smtClean="0">
                <a:solidFill>
                  <a:srgbClr val="FFFF99"/>
                </a:solidFill>
              </a:rPr>
              <a:t>Count cost</a:t>
            </a:r>
            <a:r>
              <a:rPr lang="en-US" sz="3400" b="1" dirty="0" smtClean="0">
                <a:solidFill>
                  <a:schemeClr val="bg1"/>
                </a:solidFill>
              </a:rPr>
              <a:t>, 34-35</a:t>
            </a:r>
            <a:endParaRPr lang="en-US" sz="3400" b="1" dirty="0">
              <a:solidFill>
                <a:schemeClr val="bg1"/>
              </a:solidFill>
            </a:endParaRPr>
          </a:p>
        </p:txBody>
      </p:sp>
    </p:spTree>
    <p:extLst>
      <p:ext uri="{BB962C8B-B14F-4D97-AF65-F5344CB8AC3E}">
        <p14:creationId xmlns="" xmlns:p14="http://schemas.microsoft.com/office/powerpoint/2010/main" val="399203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210" y="274638"/>
            <a:ext cx="8229600" cy="1143000"/>
          </a:xfrm>
        </p:spPr>
        <p:txBody>
          <a:bodyPr/>
          <a:lstStyle/>
          <a:p>
            <a:r>
              <a:rPr lang="en-US" sz="3600" b="1" u="sng" dirty="0" smtClean="0">
                <a:solidFill>
                  <a:srgbClr val="CCFFFF"/>
                </a:solidFill>
              </a:rPr>
              <a:t>Jn.1:20</a:t>
            </a:r>
            <a:r>
              <a:rPr lang="en-US" sz="3600" b="1" dirty="0" smtClean="0">
                <a:solidFill>
                  <a:srgbClr val="CCFFFF"/>
                </a:solidFill>
              </a:rPr>
              <a:t>, confession requires </a:t>
            </a:r>
            <a:r>
              <a:rPr lang="en-US" sz="3600" b="1" u="sng" dirty="0" smtClean="0">
                <a:solidFill>
                  <a:srgbClr val="CCFFFF"/>
                </a:solidFill>
              </a:rPr>
              <a:t>humility</a:t>
            </a:r>
            <a:endParaRPr lang="en-US" sz="3600" b="1" u="sng" dirty="0">
              <a:solidFill>
                <a:srgbClr val="CCFFFF"/>
              </a:solidFill>
            </a:endParaRPr>
          </a:p>
        </p:txBody>
      </p:sp>
      <p:sp>
        <p:nvSpPr>
          <p:cNvPr id="5" name="Content Placeholder 4"/>
          <p:cNvSpPr>
            <a:spLocks noGrp="1"/>
          </p:cNvSpPr>
          <p:nvPr>
            <p:ph idx="1"/>
          </p:nvPr>
        </p:nvSpPr>
        <p:spPr>
          <a:xfrm>
            <a:off x="442210" y="1600200"/>
            <a:ext cx="8229600" cy="4525963"/>
          </a:xfrm>
        </p:spPr>
        <p:txBody>
          <a:bodyPr/>
          <a:lstStyle/>
          <a:p>
            <a:pPr marL="457200" lvl="1" indent="-457200">
              <a:spcAft>
                <a:spcPts val="600"/>
              </a:spcAft>
              <a:buFont typeface="Wingdings" panose="05000000000000000000" pitchFamily="2" charset="2"/>
              <a:buChar char="§"/>
            </a:pPr>
            <a:r>
              <a:rPr lang="en-US" sz="3400" b="1" dirty="0" smtClean="0">
                <a:solidFill>
                  <a:schemeClr val="bg1"/>
                </a:solidFill>
              </a:rPr>
              <a:t>John also confessed himself</a:t>
            </a:r>
          </a:p>
          <a:p>
            <a:pPr marL="0" lvl="1" indent="0" algn="ctr">
              <a:spcAft>
                <a:spcPts val="600"/>
              </a:spcAft>
              <a:buNone/>
            </a:pPr>
            <a:r>
              <a:rPr lang="en-US" sz="3600" b="1" u="sng" dirty="0" smtClean="0">
                <a:solidFill>
                  <a:srgbClr val="CCFFFF"/>
                </a:solidFill>
                <a:latin typeface="+mj-lt"/>
              </a:rPr>
              <a:t>Jn.9:22-33</a:t>
            </a:r>
            <a:r>
              <a:rPr lang="en-US" sz="3600" b="1" dirty="0" smtClean="0">
                <a:solidFill>
                  <a:srgbClr val="CCFFFF"/>
                </a:solidFill>
                <a:latin typeface="+mj-lt"/>
              </a:rPr>
              <a:t>, confession requires </a:t>
            </a:r>
            <a:r>
              <a:rPr lang="en-US" sz="3600" b="1" u="sng" dirty="0" smtClean="0">
                <a:solidFill>
                  <a:srgbClr val="CCFFFF"/>
                </a:solidFill>
                <a:latin typeface="+mj-lt"/>
              </a:rPr>
              <a:t>courage</a:t>
            </a:r>
          </a:p>
          <a:p>
            <a:pPr marL="457200" lvl="1" indent="-457200">
              <a:spcAft>
                <a:spcPts val="600"/>
              </a:spcAft>
              <a:buFont typeface="Wingdings" panose="05000000000000000000" pitchFamily="2" charset="2"/>
              <a:buChar char="§"/>
            </a:pPr>
            <a:r>
              <a:rPr lang="en-US" sz="3400" b="1" dirty="0" smtClean="0">
                <a:solidFill>
                  <a:schemeClr val="bg1"/>
                </a:solidFill>
              </a:rPr>
              <a:t>Scared parents</a:t>
            </a:r>
          </a:p>
          <a:p>
            <a:pPr marL="457200" lvl="1" indent="-457200">
              <a:spcAft>
                <a:spcPts val="600"/>
              </a:spcAft>
              <a:buFont typeface="Wingdings" panose="05000000000000000000" pitchFamily="2" charset="2"/>
              <a:buChar char="§"/>
            </a:pPr>
            <a:r>
              <a:rPr lang="en-US" sz="3400" b="1" dirty="0" smtClean="0">
                <a:solidFill>
                  <a:schemeClr val="bg1"/>
                </a:solidFill>
              </a:rPr>
              <a:t>Strengthened son</a:t>
            </a:r>
          </a:p>
          <a:p>
            <a:pPr marL="457200" lvl="1" indent="-457200">
              <a:spcAft>
                <a:spcPts val="600"/>
              </a:spcAft>
              <a:buFont typeface="Wingdings" panose="05000000000000000000" pitchFamily="2" charset="2"/>
              <a:buChar char="§"/>
            </a:pPr>
            <a:r>
              <a:rPr lang="en-US" sz="3400" b="1" dirty="0" smtClean="0">
                <a:solidFill>
                  <a:schemeClr val="bg1"/>
                </a:solidFill>
              </a:rPr>
              <a:t>Silence is not golden</a:t>
            </a:r>
          </a:p>
          <a:p>
            <a:pPr marL="457200" lvl="1" indent="-457200">
              <a:spcAft>
                <a:spcPts val="600"/>
              </a:spcAft>
              <a:buFont typeface="Wingdings" panose="05000000000000000000" pitchFamily="2" charset="2"/>
              <a:buChar char="§"/>
            </a:pPr>
            <a:endParaRPr lang="en-US" sz="3400" b="1" dirty="0">
              <a:solidFill>
                <a:schemeClr val="bg1"/>
              </a:solidFill>
            </a:endParaRPr>
          </a:p>
        </p:txBody>
      </p:sp>
    </p:spTree>
    <p:extLst>
      <p:ext uri="{BB962C8B-B14F-4D97-AF65-F5344CB8AC3E}">
        <p14:creationId xmlns="" xmlns:p14="http://schemas.microsoft.com/office/powerpoint/2010/main" val="303075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210" y="274638"/>
            <a:ext cx="8229600" cy="1143000"/>
          </a:xfrm>
        </p:spPr>
        <p:txBody>
          <a:bodyPr/>
          <a:lstStyle/>
          <a:p>
            <a:r>
              <a:rPr lang="en-US" sz="3600" b="1" u="sng" dirty="0" smtClean="0">
                <a:solidFill>
                  <a:srgbClr val="CCFFFF"/>
                </a:solidFill>
              </a:rPr>
              <a:t>Ro.10:9-10</a:t>
            </a:r>
            <a:r>
              <a:rPr lang="en-US" sz="3600" b="1" dirty="0" smtClean="0">
                <a:solidFill>
                  <a:srgbClr val="CCFFFF"/>
                </a:solidFill>
              </a:rPr>
              <a:t>, ‘Jesus is Lord…’</a:t>
            </a:r>
            <a:endParaRPr lang="en-US" sz="3600" b="1" dirty="0">
              <a:solidFill>
                <a:srgbClr val="CCFFFF"/>
              </a:solidFill>
            </a:endParaRPr>
          </a:p>
        </p:txBody>
      </p:sp>
      <p:sp>
        <p:nvSpPr>
          <p:cNvPr id="5" name="Content Placeholder 4"/>
          <p:cNvSpPr>
            <a:spLocks noGrp="1"/>
          </p:cNvSpPr>
          <p:nvPr>
            <p:ph idx="1"/>
          </p:nvPr>
        </p:nvSpPr>
        <p:spPr>
          <a:xfrm>
            <a:off x="442210" y="1371600"/>
            <a:ext cx="8229600" cy="4953000"/>
          </a:xfrm>
        </p:spPr>
        <p:txBody>
          <a:bodyPr/>
          <a:lstStyle/>
          <a:p>
            <a:pPr marL="457200" lvl="1" indent="-457200">
              <a:spcAft>
                <a:spcPts val="600"/>
              </a:spcAft>
              <a:buFont typeface="Wingdings" panose="05000000000000000000" pitchFamily="2" charset="2"/>
              <a:buChar char="§"/>
            </a:pPr>
            <a:r>
              <a:rPr lang="en-US" sz="3400" b="1" dirty="0" smtClean="0">
                <a:solidFill>
                  <a:srgbClr val="FFFF99"/>
                </a:solidFill>
              </a:rPr>
              <a:t>OT: </a:t>
            </a:r>
            <a:r>
              <a:rPr lang="en-US" sz="3400" b="1" dirty="0" smtClean="0">
                <a:solidFill>
                  <a:schemeClr val="bg1"/>
                </a:solidFill>
              </a:rPr>
              <a:t>8000+x of </a:t>
            </a:r>
            <a:r>
              <a:rPr lang="en-US" sz="3400" b="1" dirty="0" smtClean="0">
                <a:solidFill>
                  <a:srgbClr val="FFFF99"/>
                </a:solidFill>
              </a:rPr>
              <a:t>Jehovah.</a:t>
            </a:r>
          </a:p>
          <a:p>
            <a:pPr marL="457200" lvl="1" indent="-457200">
              <a:spcAft>
                <a:spcPts val="600"/>
              </a:spcAft>
              <a:buFont typeface="Wingdings" panose="05000000000000000000" pitchFamily="2" charset="2"/>
              <a:buChar char="§"/>
            </a:pPr>
            <a:r>
              <a:rPr lang="en-US" sz="3400" b="1" dirty="0" smtClean="0">
                <a:solidFill>
                  <a:srgbClr val="FFFF99"/>
                </a:solidFill>
              </a:rPr>
              <a:t>NT: </a:t>
            </a:r>
            <a:r>
              <a:rPr lang="en-US" sz="3400" b="1" dirty="0" smtClean="0">
                <a:solidFill>
                  <a:schemeClr val="bg1"/>
                </a:solidFill>
              </a:rPr>
              <a:t>regularly of </a:t>
            </a:r>
            <a:r>
              <a:rPr lang="en-US" sz="3400" b="1" dirty="0" smtClean="0">
                <a:solidFill>
                  <a:srgbClr val="FFFF99"/>
                </a:solidFill>
              </a:rPr>
              <a:t>Jesus.</a:t>
            </a:r>
            <a:r>
              <a:rPr lang="en-US" sz="3400" b="1" dirty="0" smtClean="0">
                <a:solidFill>
                  <a:schemeClr val="bg1"/>
                </a:solidFill>
              </a:rPr>
              <a:t>  Ac.10:36</a:t>
            </a:r>
          </a:p>
          <a:p>
            <a:pPr marL="0" lvl="1" indent="0" algn="ctr">
              <a:spcAft>
                <a:spcPts val="600"/>
              </a:spcAft>
              <a:buNone/>
            </a:pPr>
            <a:r>
              <a:rPr lang="en-US" sz="3600" b="1" dirty="0" smtClean="0">
                <a:solidFill>
                  <a:srgbClr val="CCFFFF"/>
                </a:solidFill>
                <a:latin typeface="+mj-lt"/>
              </a:rPr>
              <a:t>The confession</a:t>
            </a:r>
          </a:p>
          <a:p>
            <a:pPr marL="457200" lvl="1" indent="-457200">
              <a:spcAft>
                <a:spcPts val="600"/>
              </a:spcAft>
              <a:buFont typeface="Wingdings" panose="05000000000000000000" pitchFamily="2" charset="2"/>
              <a:buChar char="§"/>
            </a:pPr>
            <a:r>
              <a:rPr lang="en-US" sz="3400" b="1" dirty="0" smtClean="0">
                <a:solidFill>
                  <a:srgbClr val="FFFF00"/>
                </a:solidFill>
              </a:rPr>
              <a:t>Way?</a:t>
            </a:r>
            <a:r>
              <a:rPr lang="en-US" sz="3400" b="1" dirty="0" smtClean="0">
                <a:solidFill>
                  <a:schemeClr val="bg1"/>
                </a:solidFill>
              </a:rPr>
              <a:t>  Mouth.   Peter denied…</a:t>
            </a:r>
          </a:p>
          <a:p>
            <a:pPr marL="457200" lvl="1" indent="-457200">
              <a:spcAft>
                <a:spcPts val="600"/>
              </a:spcAft>
              <a:buFont typeface="Wingdings" panose="05000000000000000000" pitchFamily="2" charset="2"/>
              <a:buChar char="§"/>
            </a:pPr>
            <a:r>
              <a:rPr lang="en-US" sz="3400" b="1" dirty="0" smtClean="0">
                <a:solidFill>
                  <a:srgbClr val="FFFF00"/>
                </a:solidFill>
              </a:rPr>
              <a:t>Who?</a:t>
            </a:r>
            <a:r>
              <a:rPr lang="en-US" sz="3400" b="1" dirty="0" smtClean="0">
                <a:solidFill>
                  <a:schemeClr val="bg1"/>
                </a:solidFill>
              </a:rPr>
              <a:t>  Lord Jesus.   No rivals</a:t>
            </a:r>
          </a:p>
          <a:p>
            <a:pPr marL="457200" lvl="1" indent="-457200">
              <a:spcAft>
                <a:spcPts val="600"/>
              </a:spcAft>
              <a:buFont typeface="Wingdings" panose="05000000000000000000" pitchFamily="2" charset="2"/>
              <a:buChar char="§"/>
            </a:pPr>
            <a:r>
              <a:rPr lang="en-US" sz="3400" b="1" dirty="0" smtClean="0">
                <a:solidFill>
                  <a:srgbClr val="FFFF00"/>
                </a:solidFill>
              </a:rPr>
              <a:t>Why?</a:t>
            </a:r>
            <a:r>
              <a:rPr lang="en-US" sz="3400" b="1" dirty="0" smtClean="0">
                <a:solidFill>
                  <a:schemeClr val="bg1"/>
                </a:solidFill>
              </a:rPr>
              <a:t> 10</a:t>
            </a:r>
          </a:p>
          <a:p>
            <a:pPr marL="457200" lvl="1" indent="-457200">
              <a:spcAft>
                <a:spcPts val="600"/>
              </a:spcAft>
              <a:buFont typeface="Wingdings" panose="05000000000000000000" pitchFamily="2" charset="2"/>
              <a:buChar char="§"/>
            </a:pPr>
            <a:endParaRPr lang="en-US" sz="3400" b="1" dirty="0">
              <a:solidFill>
                <a:schemeClr val="bg1"/>
              </a:solidFill>
            </a:endParaRPr>
          </a:p>
        </p:txBody>
      </p:sp>
      <p:sp>
        <p:nvSpPr>
          <p:cNvPr id="3" name="Rectangle 2"/>
          <p:cNvSpPr/>
          <p:nvPr/>
        </p:nvSpPr>
        <p:spPr>
          <a:xfrm>
            <a:off x="3200400" y="4931390"/>
            <a:ext cx="2514600" cy="502920"/>
          </a:xfrm>
          <a:prstGeom prst="rect">
            <a:avLst/>
          </a:prstGeom>
          <a:blipFill>
            <a:blip r:embed="rId2" cstate="print"/>
            <a:tile tx="0" ty="0" sx="100000" sy="100000" flip="none" algn="tl"/>
          </a:blipFill>
          <a:ln w="952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libri" panose="020F0502020204030204" pitchFamily="34" charset="0"/>
              </a:rPr>
              <a:t>BELIEF</a:t>
            </a:r>
            <a:endParaRPr lang="en-US" sz="3200" b="1" dirty="0">
              <a:solidFill>
                <a:schemeClr val="tx1"/>
              </a:solidFill>
              <a:latin typeface="Calibri" panose="020F0502020204030204" pitchFamily="34" charset="0"/>
            </a:endParaRPr>
          </a:p>
        </p:txBody>
      </p:sp>
      <p:sp>
        <p:nvSpPr>
          <p:cNvPr id="6" name="Rectangle 5"/>
          <p:cNvSpPr/>
          <p:nvPr/>
        </p:nvSpPr>
        <p:spPr>
          <a:xfrm>
            <a:off x="5851160" y="4924270"/>
            <a:ext cx="2514600" cy="502920"/>
          </a:xfrm>
          <a:prstGeom prst="rect">
            <a:avLst/>
          </a:prstGeom>
          <a:blipFill>
            <a:blip r:embed="rId2" cstate="print"/>
            <a:tile tx="0" ty="0" sx="100000" sy="100000" flip="none" algn="tl"/>
          </a:blipFill>
          <a:ln w="952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libri" panose="020F0502020204030204" pitchFamily="34" charset="0"/>
              </a:rPr>
              <a:t>CONFESSION</a:t>
            </a:r>
            <a:endParaRPr lang="en-US" sz="3200" b="1" dirty="0">
              <a:solidFill>
                <a:schemeClr val="tx1"/>
              </a:solidFill>
              <a:latin typeface="Calibri" panose="020F0502020204030204" pitchFamily="34" charset="0"/>
            </a:endParaRPr>
          </a:p>
        </p:txBody>
      </p:sp>
      <p:sp>
        <p:nvSpPr>
          <p:cNvPr id="7" name="Rectangle 6"/>
          <p:cNvSpPr/>
          <p:nvPr/>
        </p:nvSpPr>
        <p:spPr>
          <a:xfrm>
            <a:off x="3200400" y="5593080"/>
            <a:ext cx="2514600" cy="502920"/>
          </a:xfrm>
          <a:prstGeom prst="rect">
            <a:avLst/>
          </a:prstGeom>
          <a:blipFill>
            <a:blip r:embed="rId2" cstate="print"/>
            <a:tile tx="0" ty="0" sx="100000" sy="100000" flip="none" algn="tl"/>
          </a:blipFill>
          <a:ln w="952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libri" panose="020F0502020204030204" pitchFamily="34" charset="0"/>
              </a:rPr>
              <a:t>HEART</a:t>
            </a:r>
            <a:endParaRPr lang="en-US" sz="3200" b="1" dirty="0">
              <a:solidFill>
                <a:schemeClr val="tx1"/>
              </a:solidFill>
              <a:latin typeface="Calibri" panose="020F0502020204030204" pitchFamily="34" charset="0"/>
            </a:endParaRPr>
          </a:p>
        </p:txBody>
      </p:sp>
      <p:sp>
        <p:nvSpPr>
          <p:cNvPr id="8" name="Rectangle 7"/>
          <p:cNvSpPr/>
          <p:nvPr/>
        </p:nvSpPr>
        <p:spPr>
          <a:xfrm>
            <a:off x="5851160" y="5585960"/>
            <a:ext cx="2514600" cy="502920"/>
          </a:xfrm>
          <a:prstGeom prst="rect">
            <a:avLst/>
          </a:prstGeom>
          <a:blipFill>
            <a:blip r:embed="rId2" cstate="print"/>
            <a:tile tx="0" ty="0" sx="100000" sy="100000" flip="none" algn="tl"/>
          </a:blipFill>
          <a:ln w="952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libri" panose="020F0502020204030204" pitchFamily="34" charset="0"/>
              </a:rPr>
              <a:t>MOUTH</a:t>
            </a:r>
            <a:endParaRPr lang="en-US" sz="3200" b="1" dirty="0">
              <a:solidFill>
                <a:schemeClr val="tx1"/>
              </a:solidFill>
              <a:latin typeface="Calibri" panose="020F0502020204030204" pitchFamily="34" charset="0"/>
            </a:endParaRPr>
          </a:p>
        </p:txBody>
      </p:sp>
      <p:sp>
        <p:nvSpPr>
          <p:cNvPr id="9" name="Rectangle 8"/>
          <p:cNvSpPr/>
          <p:nvPr/>
        </p:nvSpPr>
        <p:spPr>
          <a:xfrm>
            <a:off x="563380" y="5593830"/>
            <a:ext cx="2514600" cy="502920"/>
          </a:xfrm>
          <a:prstGeom prst="rect">
            <a:avLst/>
          </a:prstGeom>
          <a:solidFill>
            <a:srgbClr val="FFFF00"/>
          </a:solidFill>
          <a:ln w="952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libri" panose="020F0502020204030204" pitchFamily="34" charset="0"/>
              </a:rPr>
              <a:t>SALVATION</a:t>
            </a:r>
            <a:endParaRPr lang="en-US" sz="3200" b="1" dirty="0">
              <a:solidFill>
                <a:schemeClr val="tx1"/>
              </a:solidFill>
              <a:latin typeface="Calibri" panose="020F0502020204030204" pitchFamily="34" charset="0"/>
            </a:endParaRPr>
          </a:p>
        </p:txBody>
      </p:sp>
    </p:spTree>
    <p:extLst>
      <p:ext uri="{BB962C8B-B14F-4D97-AF65-F5344CB8AC3E}">
        <p14:creationId xmlns="" xmlns:p14="http://schemas.microsoft.com/office/powerpoint/2010/main" val="143351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210" y="228600"/>
            <a:ext cx="8229600" cy="1143000"/>
          </a:xfrm>
        </p:spPr>
        <p:txBody>
          <a:bodyPr/>
          <a:lstStyle/>
          <a:p>
            <a:r>
              <a:rPr lang="en-US" sz="3600" b="1" u="sng" dirty="0" smtClean="0">
                <a:solidFill>
                  <a:srgbClr val="CCFFFF"/>
                </a:solidFill>
              </a:rPr>
              <a:t>1 Tim.6:12-13</a:t>
            </a:r>
            <a:r>
              <a:rPr lang="en-US" sz="3600" b="1" dirty="0" smtClean="0">
                <a:solidFill>
                  <a:srgbClr val="CCFFFF"/>
                </a:solidFill>
              </a:rPr>
              <a:t>, the good confession</a:t>
            </a:r>
            <a:endParaRPr lang="en-US" sz="3600" b="1" dirty="0">
              <a:solidFill>
                <a:srgbClr val="CCFFFF"/>
              </a:solidFill>
            </a:endParaRPr>
          </a:p>
        </p:txBody>
      </p:sp>
      <p:sp>
        <p:nvSpPr>
          <p:cNvPr id="5" name="Content Placeholder 4"/>
          <p:cNvSpPr>
            <a:spLocks noGrp="1"/>
          </p:cNvSpPr>
          <p:nvPr>
            <p:ph idx="1"/>
          </p:nvPr>
        </p:nvSpPr>
        <p:spPr>
          <a:xfrm>
            <a:off x="442210" y="1295400"/>
            <a:ext cx="8229600" cy="5029200"/>
          </a:xfrm>
        </p:spPr>
        <p:txBody>
          <a:bodyPr/>
          <a:lstStyle/>
          <a:p>
            <a:pPr marL="457200" lvl="1" indent="-457200">
              <a:spcBef>
                <a:spcPts val="600"/>
              </a:spcBef>
              <a:spcAft>
                <a:spcPts val="600"/>
              </a:spcAft>
              <a:buFont typeface="Wingdings" panose="05000000000000000000" pitchFamily="2" charset="2"/>
              <a:buChar char="§"/>
            </a:pPr>
            <a:r>
              <a:rPr lang="en-US" sz="3400" b="1" dirty="0" smtClean="0">
                <a:solidFill>
                  <a:schemeClr val="bg1"/>
                </a:solidFill>
              </a:rPr>
              <a:t>At his baptism, Timothy confessed what Christ had confessed</a:t>
            </a:r>
            <a:endParaRPr lang="en-US" sz="3400" b="1" dirty="0">
              <a:solidFill>
                <a:schemeClr val="bg1"/>
              </a:solidFill>
            </a:endParaRPr>
          </a:p>
        </p:txBody>
      </p:sp>
      <p:sp>
        <p:nvSpPr>
          <p:cNvPr id="3" name="Rectangle 2"/>
          <p:cNvSpPr/>
          <p:nvPr/>
        </p:nvSpPr>
        <p:spPr>
          <a:xfrm>
            <a:off x="1568970" y="2637020"/>
            <a:ext cx="5981700" cy="685800"/>
          </a:xfrm>
          <a:prstGeom prst="rect">
            <a:avLst/>
          </a:prstGeom>
          <a:blipFill>
            <a:blip r:embed="rId2" cstate="print"/>
            <a:tile tx="0" ty="0" sx="100000" sy="100000" flip="none" algn="tl"/>
          </a:blipFill>
          <a:ln w="952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alibri" panose="020F0502020204030204" pitchFamily="34" charset="0"/>
              </a:rPr>
              <a:t>“GOOD” CONFESSION</a:t>
            </a:r>
          </a:p>
        </p:txBody>
      </p:sp>
      <p:sp>
        <p:nvSpPr>
          <p:cNvPr id="4" name="Rectangle 3"/>
          <p:cNvSpPr/>
          <p:nvPr/>
        </p:nvSpPr>
        <p:spPr>
          <a:xfrm>
            <a:off x="518410" y="3657600"/>
            <a:ext cx="3950220" cy="1066800"/>
          </a:xfrm>
          <a:prstGeom prst="rect">
            <a:avLst/>
          </a:prstGeom>
          <a:solidFill>
            <a:schemeClr val="bg2">
              <a:lumMod val="40000"/>
              <a:lumOff val="60000"/>
            </a:schemeClr>
          </a:solidFill>
          <a:ln w="6350">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EXALTS JESUS</a:t>
            </a:r>
            <a:endParaRPr lang="en-US" sz="3200" b="1" dirty="0">
              <a:solidFill>
                <a:srgbClr val="000066"/>
              </a:solidFill>
            </a:endParaRPr>
          </a:p>
        </p:txBody>
      </p:sp>
      <p:sp>
        <p:nvSpPr>
          <p:cNvPr id="6" name="Rectangle 5"/>
          <p:cNvSpPr/>
          <p:nvPr/>
        </p:nvSpPr>
        <p:spPr>
          <a:xfrm>
            <a:off x="518410" y="4831830"/>
            <a:ext cx="3950220" cy="1066800"/>
          </a:xfrm>
          <a:prstGeom prst="rect">
            <a:avLst/>
          </a:prstGeom>
          <a:solidFill>
            <a:schemeClr val="bg2">
              <a:lumMod val="40000"/>
              <a:lumOff val="60000"/>
            </a:schemeClr>
          </a:solidFill>
          <a:ln w="6350">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CONDITION OF SALVATION</a:t>
            </a:r>
            <a:endParaRPr lang="en-US" sz="3200" b="1" dirty="0">
              <a:solidFill>
                <a:srgbClr val="000066"/>
              </a:solidFill>
            </a:endParaRPr>
          </a:p>
        </p:txBody>
      </p:sp>
      <p:sp>
        <p:nvSpPr>
          <p:cNvPr id="7" name="Rectangle 6"/>
          <p:cNvSpPr/>
          <p:nvPr/>
        </p:nvSpPr>
        <p:spPr>
          <a:xfrm>
            <a:off x="4660380" y="3657600"/>
            <a:ext cx="3950220" cy="2241030"/>
          </a:xfrm>
          <a:prstGeom prst="rect">
            <a:avLst/>
          </a:prstGeom>
          <a:solidFill>
            <a:schemeClr val="bg2">
              <a:lumMod val="40000"/>
              <a:lumOff val="60000"/>
            </a:schemeClr>
          </a:solidFill>
          <a:ln w="6350">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FOLLOWS JESUS’</a:t>
            </a:r>
            <a:endParaRPr lang="en-US" sz="3200" b="1" dirty="0">
              <a:solidFill>
                <a:srgbClr val="000066"/>
              </a:solidFill>
            </a:endParaRPr>
          </a:p>
          <a:p>
            <a:pPr algn="ctr"/>
            <a:r>
              <a:rPr lang="en-US" sz="3200" b="1" dirty="0" smtClean="0">
                <a:solidFill>
                  <a:srgbClr val="000066"/>
                </a:solidFill>
              </a:rPr>
              <a:t>EXAMPLE Confessed Himself </a:t>
            </a:r>
          </a:p>
          <a:p>
            <a:pPr algn="ctr"/>
            <a:r>
              <a:rPr lang="en-US" sz="3200" b="1" dirty="0" smtClean="0">
                <a:solidFill>
                  <a:schemeClr val="tx1"/>
                </a:solidFill>
              </a:rPr>
              <a:t>Mt.27:11</a:t>
            </a:r>
            <a:endParaRPr lang="en-US" sz="3200" b="1" dirty="0">
              <a:solidFill>
                <a:schemeClr val="tx1"/>
              </a:solidFill>
            </a:endParaRPr>
          </a:p>
        </p:txBody>
      </p:sp>
    </p:spTree>
    <p:extLst>
      <p:ext uri="{BB962C8B-B14F-4D97-AF65-F5344CB8AC3E}">
        <p14:creationId xmlns="" xmlns:p14="http://schemas.microsoft.com/office/powerpoint/2010/main" val="33291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alpha val="51000"/>
          </a:schemeClr>
        </a:solidFill>
        <a:effectLst/>
      </p:bgPr>
    </p:bg>
    <p:spTree>
      <p:nvGrpSpPr>
        <p:cNvPr id="1" name=""/>
        <p:cNvGrpSpPr/>
        <p:nvPr/>
      </p:nvGrpSpPr>
      <p:grpSpPr>
        <a:xfrm>
          <a:off x="0" y="0"/>
          <a:ext cx="0" cy="0"/>
          <a:chOff x="0" y="0"/>
          <a:chExt cx="0" cy="0"/>
        </a:xfrm>
      </p:grpSpPr>
      <p:sp>
        <p:nvSpPr>
          <p:cNvPr id="4" name="Rectangle 3"/>
          <p:cNvSpPr/>
          <p:nvPr/>
        </p:nvSpPr>
        <p:spPr>
          <a:xfrm>
            <a:off x="594610" y="685800"/>
            <a:ext cx="7924800" cy="571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6350">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a:t>
            </a:r>
            <a:r>
              <a:rPr lang="en-US" sz="2400" dirty="0" smtClean="0">
                <a:solidFill>
                  <a:schemeClr val="tx1"/>
                </a:solidFill>
              </a:rPr>
              <a:t>.  The Confession Of Christ</a:t>
            </a:r>
            <a:endParaRPr lang="en-US" sz="2400" dirty="0">
              <a:solidFill>
                <a:schemeClr val="tx1"/>
              </a:solidFill>
            </a:endParaRPr>
          </a:p>
        </p:txBody>
      </p:sp>
      <p:sp>
        <p:nvSpPr>
          <p:cNvPr id="3" name="Rectangle 2"/>
          <p:cNvSpPr/>
          <p:nvPr/>
        </p:nvSpPr>
        <p:spPr>
          <a:xfrm>
            <a:off x="594610" y="1524000"/>
            <a:ext cx="7924800" cy="1143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6350">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Algerian" panose="04020705040A02060702" pitchFamily="82" charset="0"/>
              </a:rPr>
              <a:t>II</a:t>
            </a:r>
            <a:r>
              <a:rPr lang="en-US" sz="3600" b="1" dirty="0" smtClean="0">
                <a:solidFill>
                  <a:srgbClr val="000066"/>
                </a:solidFill>
              </a:rPr>
              <a:t>.  The Confession Of Christians</a:t>
            </a:r>
            <a:endParaRPr lang="en-US" sz="3600" b="1" dirty="0">
              <a:solidFill>
                <a:srgbClr val="000066"/>
              </a:solidFill>
            </a:endParaRPr>
          </a:p>
        </p:txBody>
      </p:sp>
    </p:spTree>
    <p:extLst>
      <p:ext uri="{BB962C8B-B14F-4D97-AF65-F5344CB8AC3E}">
        <p14:creationId xmlns="" xmlns:p14="http://schemas.microsoft.com/office/powerpoint/2010/main" val="2120403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7058</TotalTime>
  <Words>574</Words>
  <Application>Microsoft Office PowerPoint</Application>
  <PresentationFormat>On-screen Show (4:3)</PresentationFormat>
  <Paragraphs>116</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Pixel</vt:lpstr>
      <vt:lpstr>Default Design</vt:lpstr>
      <vt:lpstr>The Good Confession</vt:lpstr>
      <vt:lpstr>Con▪fess</vt:lpstr>
      <vt:lpstr>Matthew 11:25</vt:lpstr>
      <vt:lpstr>Slide 4</vt:lpstr>
      <vt:lpstr>Mt.3:17, Father confesses Son</vt:lpstr>
      <vt:lpstr>Jn.1:20, confession requires humility</vt:lpstr>
      <vt:lpstr>Ro.10:9-10, ‘Jesus is Lord…’</vt:lpstr>
      <vt:lpstr>1 Tim.6:12-13, the good confession</vt:lpstr>
      <vt:lpstr>Slide 9</vt:lpstr>
      <vt:lpstr>Jn.12:9-11</vt:lpstr>
      <vt:lpstr>Jn.12:9-11</vt:lpstr>
      <vt:lpstr>Jn.12:9-11</vt:lpstr>
      <vt:lpstr>Jn.12:9-11</vt:lpstr>
      <vt:lpstr>Ja.5:16</vt:lpstr>
      <vt:lpstr>Lk.17:3-4</vt:lpstr>
      <vt:lpstr>Ja.5:16</vt:lpstr>
      <vt:lpstr>1 Jn.1:9</vt:lpstr>
      <vt:lpstr>Ph.2:10-11</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774</cp:revision>
  <dcterms:created xsi:type="dcterms:W3CDTF">2011-08-18T15:42:19Z</dcterms:created>
  <dcterms:modified xsi:type="dcterms:W3CDTF">2015-06-08T02:04:32Z</dcterms:modified>
</cp:coreProperties>
</file>