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5"/>
  </p:notesMasterIdLst>
  <p:sldIdLst>
    <p:sldId id="294" r:id="rId3"/>
    <p:sldId id="367" r:id="rId4"/>
    <p:sldId id="392" r:id="rId5"/>
    <p:sldId id="399" r:id="rId6"/>
    <p:sldId id="394" r:id="rId7"/>
    <p:sldId id="395" r:id="rId8"/>
    <p:sldId id="396" r:id="rId9"/>
    <p:sldId id="397" r:id="rId10"/>
    <p:sldId id="398" r:id="rId11"/>
    <p:sldId id="393" r:id="rId12"/>
    <p:sldId id="368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CC"/>
    <a:srgbClr val="A50021"/>
    <a:srgbClr val="000066"/>
    <a:srgbClr val="66FFFF"/>
    <a:srgbClr val="800000"/>
    <a:srgbClr val="333399"/>
    <a:srgbClr val="777777"/>
    <a:srgbClr val="FF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1" autoAdjust="0"/>
  </p:normalViewPr>
  <p:slideViewPr>
    <p:cSldViewPr>
      <p:cViewPr>
        <p:scale>
          <a:sx n="64" d="100"/>
          <a:sy n="64" d="100"/>
        </p:scale>
        <p:origin x="-64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Birds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 Feather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Luke 5:27-32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Three views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Pharisees –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“separated ones” – avoid all contact with sinners.  Period!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2.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Disciples –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“run with” sinners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3.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Jesus –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contact sinners to save them</a:t>
            </a:r>
          </a:p>
        </p:txBody>
      </p:sp>
    </p:spTree>
    <p:extLst>
      <p:ext uri="{BB962C8B-B14F-4D97-AF65-F5344CB8AC3E}">
        <p14:creationId xmlns:p14="http://schemas.microsoft.com/office/powerpoint/2010/main" xmlns="" val="428977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9248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Algerian" panose="04020705040A02060702" pitchFamily="82" charset="0"/>
              </a:rPr>
              <a:t>I</a:t>
            </a:r>
            <a:r>
              <a:rPr lang="en-US" sz="3600" b="1" dirty="0" smtClean="0">
                <a:solidFill>
                  <a:srgbClr val="000066"/>
                </a:solidFill>
              </a:rPr>
              <a:t>.  Association With Wrong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Crowd Is Dangerous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9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Association with wrong crowd…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Discourages spirituality.  1 Co.15:33 (10:12)</a:t>
            </a:r>
          </a:p>
          <a:p>
            <a:pPr marL="0" indent="0" defTabSz="509588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a. </a:t>
            </a:r>
            <a:r>
              <a:rPr lang="en-US" sz="3400" b="1" dirty="0" smtClean="0">
                <a:latin typeface="Century Gothic" panose="020B0502020202020204" pitchFamily="34" charset="0"/>
              </a:rPr>
              <a:t>Peter: Lk.22:31-34 . . .</a:t>
            </a:r>
          </a:p>
          <a:p>
            <a:pPr marL="0" indent="0" defTabSz="509588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b. </a:t>
            </a:r>
            <a:r>
              <a:rPr lang="en-US" sz="3400" b="1" dirty="0" smtClean="0">
                <a:latin typeface="Century Gothic" panose="020B0502020202020204" pitchFamily="34" charset="0"/>
              </a:rPr>
              <a:t>1 Co.5:6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66800" y="3429000"/>
            <a:ext cx="6980420" cy="1752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“He </a:t>
            </a:r>
            <a:r>
              <a:rPr lang="en-US" sz="3200" b="1" dirty="0">
                <a:solidFill>
                  <a:schemeClr val="tx1"/>
                </a:solidFill>
              </a:rPr>
              <a:t>who walks with wise men will be wise, But the companion of fools </a:t>
            </a:r>
            <a:r>
              <a:rPr lang="en-US" sz="3200" b="1" dirty="0" smtClean="0">
                <a:solidFill>
                  <a:schemeClr val="tx1"/>
                </a:solidFill>
              </a:rPr>
              <a:t>will </a:t>
            </a:r>
            <a:r>
              <a:rPr lang="en-US" sz="3200" b="1" dirty="0">
                <a:solidFill>
                  <a:schemeClr val="tx1"/>
                </a:solidFill>
              </a:rPr>
              <a:t>be </a:t>
            </a:r>
            <a:r>
              <a:rPr lang="en-US" sz="3200" b="1" dirty="0" smtClean="0">
                <a:solidFill>
                  <a:schemeClr val="tx1"/>
                </a:solidFill>
              </a:rPr>
              <a:t>destroyed” </a:t>
            </a:r>
            <a:r>
              <a:rPr lang="en-US" sz="2000" b="1" dirty="0" smtClean="0">
                <a:solidFill>
                  <a:schemeClr val="tx1"/>
                </a:solidFill>
              </a:rPr>
              <a:t>– Pr.13:20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9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Association with wrong crowd…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Discourages spirituality.  1 Co.15:33 (10:12)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Defiles conscience.</a:t>
            </a: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a. </a:t>
            </a:r>
            <a:r>
              <a:rPr lang="en-US" sz="3400" b="1" dirty="0" smtClean="0">
                <a:latin typeface="Century Gothic" panose="020B0502020202020204" pitchFamily="34" charset="0"/>
              </a:rPr>
              <a:t>Neutrality is impossible</a:t>
            </a:r>
          </a:p>
          <a:p>
            <a:pPr marL="0" indent="0" defTabSz="509588">
              <a:spcBef>
                <a:spcPts val="0"/>
              </a:spcBef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b. </a:t>
            </a:r>
            <a:r>
              <a:rPr lang="en-US" sz="3400" b="1" dirty="0" smtClean="0">
                <a:latin typeface="Century Gothic" panose="020B0502020202020204" pitchFamily="34" charset="0"/>
              </a:rPr>
              <a:t>Even if we do nothing, we choose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209800"/>
            <a:ext cx="7924800" cy="2819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“You </a:t>
            </a:r>
            <a:r>
              <a:rPr lang="en-US" sz="3200" b="1" dirty="0">
                <a:solidFill>
                  <a:schemeClr val="tx1"/>
                </a:solidFill>
              </a:rPr>
              <a:t>adulteresses, do you not </a:t>
            </a:r>
            <a:r>
              <a:rPr lang="en-US" sz="3200" b="1" dirty="0" smtClean="0">
                <a:solidFill>
                  <a:schemeClr val="tx1"/>
                </a:solidFill>
              </a:rPr>
              <a:t>know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that </a:t>
            </a:r>
            <a:r>
              <a:rPr lang="en-US" sz="3200" b="1" dirty="0">
                <a:solidFill>
                  <a:schemeClr val="tx1"/>
                </a:solidFill>
              </a:rPr>
              <a:t>friendship with the world </a:t>
            </a:r>
            <a:r>
              <a:rPr lang="en-US" sz="3200" b="1" dirty="0" smtClean="0">
                <a:solidFill>
                  <a:schemeClr val="tx1"/>
                </a:solidFill>
              </a:rPr>
              <a:t>is hos-</a:t>
            </a:r>
            <a:r>
              <a:rPr lang="en-US" sz="3200" b="1" dirty="0" err="1" smtClean="0">
                <a:solidFill>
                  <a:schemeClr val="tx1"/>
                </a:solidFill>
              </a:rPr>
              <a:t>tility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toward God?  Therefore whoever wishes to be a friend of the world makes himself an enemy of </a:t>
            </a:r>
            <a:r>
              <a:rPr lang="en-US" sz="3200" b="1" dirty="0" smtClean="0">
                <a:solidFill>
                  <a:schemeClr val="tx1"/>
                </a:solidFill>
              </a:rPr>
              <a:t>God” </a:t>
            </a:r>
            <a:r>
              <a:rPr lang="en-US" sz="2000" b="1" dirty="0" smtClean="0">
                <a:solidFill>
                  <a:schemeClr val="tx1"/>
                </a:solidFill>
              </a:rPr>
              <a:t>– Ja.4:4     (Ro.7:3)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64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Association with wrong crowd…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Discourages spirituality.  1 Co.15:33 (10:12)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Defiles conscience.  Ja.4:4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Destroys influence.  1 Pt.4:1-4</a:t>
            </a: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2020" y="2743200"/>
            <a:ext cx="7696200" cy="3124200"/>
          </a:xfrm>
          <a:prstGeom prst="round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The world . . . 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a.  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Knows you turned to God.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b.  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Wants you back.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c.  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Is encouraged if you return to sin.</a:t>
            </a:r>
          </a:p>
          <a:p>
            <a:r>
              <a:rPr lang="en-US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d</a:t>
            </a:r>
            <a:r>
              <a:rPr lang="en-US" sz="28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.  </a:t>
            </a:r>
            <a:r>
              <a:rPr lang="en-US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Knows if you fall from grace.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43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Association with wrong crowd…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Discourages spirituality.  1 Co.15:33 (10:12)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Defiles conscience.  Ja.4:4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Destroys influence.  1 Pt.4:1-4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Distresses family.  2 Pt.2:7-8</a:t>
            </a:r>
          </a:p>
          <a:p>
            <a:pPr marL="514350" indent="-514350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a. </a:t>
            </a:r>
            <a:r>
              <a:rPr lang="en-US" sz="3400" b="1" dirty="0" smtClean="0">
                <a:latin typeface="Century Gothic" panose="020B0502020202020204" pitchFamily="34" charset="0"/>
              </a:rPr>
              <a:t>Mrs. Lot – corrupted</a:t>
            </a:r>
          </a:p>
          <a:p>
            <a:pPr marL="514350" indent="-514350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b. </a:t>
            </a:r>
            <a:r>
              <a:rPr lang="en-US" sz="3400" b="1" dirty="0" smtClean="0">
                <a:latin typeface="Century Gothic" panose="020B0502020202020204" pitchFamily="34" charset="0"/>
              </a:rPr>
              <a:t>Children – shameless</a:t>
            </a:r>
          </a:p>
          <a:p>
            <a:pPr marL="514350" indent="-514350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c. </a:t>
            </a:r>
            <a:r>
              <a:rPr lang="en-US" sz="3400" b="1" dirty="0" smtClean="0">
                <a:latin typeface="Century Gothic" panose="020B0502020202020204" pitchFamily="34" charset="0"/>
              </a:rPr>
              <a:t>Lot – impoverished 	</a:t>
            </a: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6019800" y="3200400"/>
            <a:ext cx="2590800" cy="1905000"/>
          </a:xfrm>
          <a:prstGeom prst="bracePair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3399020"/>
            <a:ext cx="19050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solidFill>
                  <a:srgbClr val="000066"/>
                </a:solidFill>
              </a:rPr>
              <a:t>WORTH</a:t>
            </a:r>
          </a:p>
          <a:p>
            <a:pPr algn="ctr"/>
            <a:r>
              <a:rPr lang="en-US" sz="3400" b="1" dirty="0" smtClean="0">
                <a:solidFill>
                  <a:srgbClr val="000066"/>
                </a:solidFill>
              </a:rPr>
              <a:t>IT?</a:t>
            </a:r>
            <a:endParaRPr lang="en-US" sz="34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35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Association with wrong crowd…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Discourages spirituality.  1 Co.15:33 (10:12)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Defiles conscience.  Ja.4:4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Destroys influence.  1 Pt.4:1-4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entury Gothic" panose="020B0502020202020204" pitchFamily="34" charset="0"/>
              </a:rPr>
              <a:t>Distresses family.  2 Pt.2:7-8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Disregards God’s warnings.</a:t>
            </a:r>
          </a:p>
          <a:p>
            <a:pPr marL="514350" indent="-514350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a. </a:t>
            </a:r>
            <a:r>
              <a:rPr lang="en-US" sz="3400" b="1" dirty="0" smtClean="0">
                <a:latin typeface="Century Gothic" panose="020B0502020202020204" pitchFamily="34" charset="0"/>
              </a:rPr>
              <a:t>Nu.16:…26</a:t>
            </a:r>
          </a:p>
          <a:p>
            <a:pPr marL="514350" indent="-514350">
              <a:spcBef>
                <a:spcPts val="600"/>
              </a:spcBef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3400" b="1" dirty="0" smtClean="0">
                <a:latin typeface="Century Gothic" panose="020B0502020202020204" pitchFamily="34" charset="0"/>
              </a:rPr>
              <a:t>	 </a:t>
            </a:r>
            <a:r>
              <a:rPr lang="en-US" sz="2400" b="1" dirty="0" smtClean="0">
                <a:latin typeface="Arial"/>
                <a:cs typeface="Arial"/>
              </a:rPr>
              <a:t>►</a:t>
            </a:r>
            <a:r>
              <a:rPr lang="en-US" sz="3400" b="1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“How close can I get??”</a:t>
            </a:r>
          </a:p>
          <a:p>
            <a:pPr marL="514350" indent="-514350"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2800" b="1" dirty="0" smtClean="0">
                <a:solidFill>
                  <a:srgbClr val="800000"/>
                </a:solidFill>
                <a:latin typeface="Century Gothic" panose="020B0502020202020204" pitchFamily="34" charset="0"/>
              </a:rPr>
              <a:t>b. </a:t>
            </a:r>
            <a:r>
              <a:rPr lang="en-US" sz="3400" b="1" dirty="0" smtClean="0">
                <a:latin typeface="Century Gothic" panose="020B0502020202020204" pitchFamily="34" charset="0"/>
              </a:rPr>
              <a:t>Ac.9:…26</a:t>
            </a:r>
          </a:p>
          <a:p>
            <a:pPr marL="514350" indent="-514350">
              <a:spcBef>
                <a:spcPts val="600"/>
              </a:spcBef>
              <a:buNone/>
            </a:pPr>
            <a:r>
              <a:rPr lang="en-US" sz="3400" b="1" dirty="0">
                <a:latin typeface="Century Gothic" panose="020B0502020202020204" pitchFamily="34" charset="0"/>
              </a:rPr>
              <a:t>	</a:t>
            </a: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600" b="1" dirty="0">
                <a:cs typeface="Arial"/>
              </a:rPr>
              <a:t> </a:t>
            </a:r>
            <a:r>
              <a:rPr lang="en-US" sz="2400" b="1" dirty="0">
                <a:cs typeface="Arial"/>
              </a:rPr>
              <a:t>►</a:t>
            </a:r>
            <a:r>
              <a:rPr lang="en-US" sz="3600" b="1" dirty="0">
                <a:cs typeface="Arial"/>
              </a:rPr>
              <a:t> </a:t>
            </a:r>
            <a:r>
              <a:rPr lang="en-US" sz="3400" b="1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Demand proof . . .</a:t>
            </a:r>
            <a:r>
              <a:rPr lang="en-US" sz="3400" b="1" dirty="0">
                <a:solidFill>
                  <a:srgbClr val="000066"/>
                </a:solidFill>
                <a:latin typeface="Century Gothic" panose="020B0502020202020204" pitchFamily="34" charset="0"/>
              </a:rPr>
              <a:t>	</a:t>
            </a: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5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924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 Association With Wrong Crowd Is Dangerous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9248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Algerian" panose="04020705040A02060702" pitchFamily="82" charset="0"/>
              </a:rPr>
              <a:t>II</a:t>
            </a:r>
            <a:r>
              <a:rPr lang="en-US" sz="3600" b="1" dirty="0" smtClean="0">
                <a:solidFill>
                  <a:srgbClr val="000066"/>
                </a:solidFill>
              </a:rPr>
              <a:t>.  Association To Save The Lost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Is Discipleship</a:t>
            </a:r>
            <a:endParaRPr lang="en-US" sz="3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5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Discipleship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Where should a physician go?   </a:t>
            </a:r>
            <a:br>
              <a:rPr lang="en-US" sz="3400" b="1" dirty="0" smtClean="0">
                <a:latin typeface="Century Gothic" panose="020B0502020202020204" pitchFamily="34" charset="0"/>
              </a:rPr>
            </a:br>
            <a:r>
              <a:rPr lang="en-US" sz="3400" b="1" dirty="0" smtClean="0">
                <a:latin typeface="Century Gothic" panose="020B0502020202020204" pitchFamily="34" charset="0"/>
              </a:rPr>
              <a:t>. . . Teacher?   . . . Jesus?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Mt.28:19</a:t>
            </a: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430" y="2665750"/>
            <a:ext cx="8153400" cy="21336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0066"/>
                </a:solidFill>
              </a:rPr>
              <a:t>Go </a:t>
            </a:r>
            <a:r>
              <a:rPr lang="en-US" sz="3200" b="1" dirty="0">
                <a:solidFill>
                  <a:srgbClr val="000066"/>
                </a:solidFill>
              </a:rPr>
              <a:t>therefore and make disciples of all the nations, baptizing them in the name of the Father and of the Son and of the Holy </a:t>
            </a:r>
            <a:r>
              <a:rPr lang="en-US" sz="3200" b="1" dirty="0" smtClean="0">
                <a:solidFill>
                  <a:srgbClr val="000066"/>
                </a:solidFill>
              </a:rPr>
              <a:t>Spirit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2420" y="2814090"/>
            <a:ext cx="2971800" cy="419100"/>
          </a:xfrm>
          <a:prstGeom prst="rect">
            <a:avLst/>
          </a:prstGeom>
          <a:solidFill>
            <a:srgbClr val="FFFF00">
              <a:alpha val="42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58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Discipleship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Where should a physician go?   </a:t>
            </a:r>
            <a:br>
              <a:rPr lang="en-US" sz="3400" b="1" dirty="0" smtClean="0">
                <a:latin typeface="Century Gothic" panose="020B0502020202020204" pitchFamily="34" charset="0"/>
              </a:rPr>
            </a:br>
            <a:r>
              <a:rPr lang="en-US" sz="3400" b="1" dirty="0" smtClean="0">
                <a:latin typeface="Century Gothic" panose="020B0502020202020204" pitchFamily="34" charset="0"/>
              </a:rPr>
              <a:t>. . . Teacher?   . . . Jesus?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Mt.28:19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Mt.13:52</a:t>
            </a: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9450" y="3231630"/>
            <a:ext cx="7436370" cy="2178570"/>
          </a:xfrm>
          <a:prstGeom prst="rect">
            <a:avLst/>
          </a:prstGeom>
          <a:solidFill>
            <a:schemeClr val="bg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0066"/>
                </a:solidFill>
              </a:rPr>
              <a:t>Therefore </a:t>
            </a:r>
            <a:r>
              <a:rPr lang="en-US" sz="3200" b="1" dirty="0">
                <a:solidFill>
                  <a:srgbClr val="000066"/>
                </a:solidFill>
              </a:rPr>
              <a:t>every scribe instructed concerning the kingdom of </a:t>
            </a:r>
            <a:r>
              <a:rPr lang="en-US" sz="3200" b="1" dirty="0" smtClean="0">
                <a:solidFill>
                  <a:srgbClr val="000066"/>
                </a:solidFill>
              </a:rPr>
              <a:t>heaven is</a:t>
            </a:r>
            <a:br>
              <a:rPr lang="en-US" sz="3200" b="1" dirty="0" smtClean="0">
                <a:solidFill>
                  <a:srgbClr val="000066"/>
                </a:solidFill>
              </a:rPr>
            </a:br>
            <a:r>
              <a:rPr lang="en-US" sz="3200" b="1" dirty="0" smtClean="0">
                <a:solidFill>
                  <a:srgbClr val="000066"/>
                </a:solidFill>
              </a:rPr>
              <a:t>like </a:t>
            </a:r>
            <a:r>
              <a:rPr lang="en-US" sz="3200" b="1" dirty="0">
                <a:solidFill>
                  <a:srgbClr val="000066"/>
                </a:solidFill>
              </a:rPr>
              <a:t>a householder who </a:t>
            </a:r>
            <a:r>
              <a:rPr lang="en-US" sz="3200" b="1" dirty="0" smtClean="0">
                <a:solidFill>
                  <a:srgbClr val="000066"/>
                </a:solidFill>
              </a:rPr>
              <a:t>brings out of</a:t>
            </a:r>
            <a:br>
              <a:rPr lang="en-US" sz="3200" b="1" dirty="0" smtClean="0">
                <a:solidFill>
                  <a:srgbClr val="000066"/>
                </a:solidFill>
              </a:rPr>
            </a:br>
            <a:r>
              <a:rPr lang="en-US" sz="3200" b="1" dirty="0" smtClean="0">
                <a:solidFill>
                  <a:srgbClr val="000066"/>
                </a:solidFill>
              </a:rPr>
              <a:t>his </a:t>
            </a:r>
            <a:r>
              <a:rPr lang="en-US" sz="3200" b="1" dirty="0">
                <a:solidFill>
                  <a:srgbClr val="000066"/>
                </a:solidFill>
              </a:rPr>
              <a:t>treasure </a:t>
            </a:r>
            <a:r>
              <a:rPr lang="en-US" sz="3200" b="1" i="1" dirty="0">
                <a:solidFill>
                  <a:srgbClr val="000066"/>
                </a:solidFill>
              </a:rPr>
              <a:t>things new and old</a:t>
            </a:r>
            <a:r>
              <a:rPr lang="en-US" sz="3200" b="1" i="1" dirty="0" smtClean="0">
                <a:solidFill>
                  <a:srgbClr val="000066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9010" y="3389822"/>
            <a:ext cx="2133600" cy="415636"/>
          </a:xfrm>
          <a:prstGeom prst="rect">
            <a:avLst/>
          </a:prstGeom>
          <a:solidFill>
            <a:srgbClr val="FFFF00">
              <a:alpha val="42000"/>
            </a:srgb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4724400" y="1981200"/>
            <a:ext cx="3551420" cy="1066800"/>
          </a:xfrm>
          <a:prstGeom prst="borderCallout1">
            <a:avLst>
              <a:gd name="adj1" fmla="val 82544"/>
              <a:gd name="adj2" fmla="val 90496"/>
              <a:gd name="adj3" fmla="val 144818"/>
              <a:gd name="adj4" fmla="val 42928"/>
            </a:avLst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“has become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a disciple”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96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27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Tax office (booth) – </a:t>
            </a:r>
            <a:r>
              <a:rPr lang="en-US" sz="3400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tariff collected  on merchandise that passed on highway between Syria and Egypt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400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8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Discipleship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Where should a physician go?   </a:t>
            </a:r>
            <a:br>
              <a:rPr lang="en-US" sz="3400" b="1" dirty="0" smtClean="0">
                <a:latin typeface="Century Gothic" panose="020B0502020202020204" pitchFamily="34" charset="0"/>
              </a:rPr>
            </a:br>
            <a:r>
              <a:rPr lang="en-US" sz="3400" b="1" dirty="0" smtClean="0">
                <a:latin typeface="Century Gothic" panose="020B0502020202020204" pitchFamily="34" charset="0"/>
              </a:rPr>
              <a:t>. . . Teacher?   . . . Jesus?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Mt.28:19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Mt.13:52</a:t>
            </a:r>
          </a:p>
          <a:p>
            <a:pPr marL="514350" indent="-514350">
              <a:buAutoNum type="arabicPeriod"/>
            </a:pPr>
            <a:r>
              <a:rPr lang="en-US" sz="3400" b="1" dirty="0" smtClean="0">
                <a:latin typeface="Century Gothic" panose="020B0502020202020204" pitchFamily="34" charset="0"/>
              </a:rPr>
              <a:t>Mt.9:13</a:t>
            </a: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1770" y="3886200"/>
            <a:ext cx="7543800" cy="217857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But </a:t>
            </a:r>
            <a:r>
              <a:rPr lang="en-US" sz="3200" b="1" dirty="0">
                <a:solidFill>
                  <a:schemeClr val="bg1"/>
                </a:solidFill>
              </a:rPr>
              <a:t>go and learn what this means: 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‘</a:t>
            </a:r>
            <a:r>
              <a:rPr lang="en-US" sz="3200" b="1" dirty="0">
                <a:solidFill>
                  <a:schemeClr val="bg1"/>
                </a:solidFill>
              </a:rPr>
              <a:t>I desire mercy and not sacrifice.’ 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For </a:t>
            </a:r>
            <a:r>
              <a:rPr lang="en-US" sz="3200" b="1" dirty="0">
                <a:solidFill>
                  <a:schemeClr val="bg1"/>
                </a:solidFill>
              </a:rPr>
              <a:t>I did not come to call the </a:t>
            </a:r>
            <a:r>
              <a:rPr lang="en-US" sz="3200" b="1" dirty="0" smtClean="0">
                <a:solidFill>
                  <a:schemeClr val="bg1"/>
                </a:solidFill>
              </a:rPr>
              <a:t>right-</a:t>
            </a:r>
            <a:r>
              <a:rPr lang="en-US" sz="3200" b="1" dirty="0" err="1" smtClean="0">
                <a:solidFill>
                  <a:schemeClr val="bg1"/>
                </a:solidFill>
              </a:rPr>
              <a:t>eous</a:t>
            </a:r>
            <a:r>
              <a:rPr lang="en-US" sz="3200" b="1" dirty="0">
                <a:solidFill>
                  <a:schemeClr val="bg1"/>
                </a:solidFill>
              </a:rPr>
              <a:t>, but sinners, to repentance</a:t>
            </a:r>
            <a:r>
              <a:rPr lang="en-US" sz="3200" b="1" dirty="0" smtClean="0">
                <a:solidFill>
                  <a:schemeClr val="bg1"/>
                </a:solidFill>
              </a:rPr>
              <a:t>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3970" y="2057400"/>
            <a:ext cx="5181600" cy="1676400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sz="3200" u="sng" dirty="0" smtClean="0">
                <a:solidFill>
                  <a:schemeClr val="tx1"/>
                </a:solidFill>
              </a:rPr>
              <a:t>We</a:t>
            </a:r>
            <a:r>
              <a:rPr lang="en-US" sz="3200" dirty="0" smtClean="0">
                <a:solidFill>
                  <a:schemeClr val="tx1"/>
                </a:solidFill>
              </a:rPr>
              <a:t> must show mercy…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sz="3200" dirty="0" smtClean="0">
                <a:solidFill>
                  <a:schemeClr val="tx1"/>
                </a:solidFill>
              </a:rPr>
              <a:t>Not enough to </a:t>
            </a:r>
            <a:r>
              <a:rPr lang="en-US" sz="3200" u="sng" dirty="0" smtClean="0">
                <a:solidFill>
                  <a:schemeClr val="tx1"/>
                </a:solidFill>
              </a:rPr>
              <a:t>attend</a:t>
            </a:r>
            <a:r>
              <a:rPr lang="en-US" sz="3200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3. </a:t>
            </a:r>
            <a:r>
              <a:rPr lang="en-US" sz="3200" dirty="0" smtClean="0">
                <a:solidFill>
                  <a:schemeClr val="tx1"/>
                </a:solidFill>
              </a:rPr>
              <a:t>Not enough to </a:t>
            </a:r>
            <a:r>
              <a:rPr lang="en-US" sz="3200" u="sng" dirty="0" smtClean="0">
                <a:solidFill>
                  <a:schemeClr val="tx1"/>
                </a:solidFill>
              </a:rPr>
              <a:t>wish</a:t>
            </a:r>
            <a:r>
              <a:rPr lang="en-US" sz="3200" dirty="0" smtClean="0">
                <a:solidFill>
                  <a:schemeClr val="tx1"/>
                </a:solidFill>
              </a:rPr>
              <a:t> it…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20120" y="4951750"/>
            <a:ext cx="2819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4775" y="4951750"/>
            <a:ext cx="256499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13379" y="5425190"/>
            <a:ext cx="1316248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721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924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 Association With Wrong Crowd Is Dangerous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610" y="2514600"/>
            <a:ext cx="79248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Algerian" panose="04020705040A02060702" pitchFamily="82" charset="0"/>
              </a:rPr>
              <a:t>III</a:t>
            </a:r>
            <a:r>
              <a:rPr lang="en-US" sz="3600" b="1" dirty="0" smtClean="0">
                <a:solidFill>
                  <a:srgbClr val="000066"/>
                </a:solidFill>
              </a:rPr>
              <a:t>.  Association With The Godly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Is Delightful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610" y="1600200"/>
            <a:ext cx="7924800" cy="685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II</a:t>
            </a:r>
            <a:r>
              <a:rPr lang="en-US" sz="2400" dirty="0" smtClean="0">
                <a:solidFill>
                  <a:schemeClr val="tx1"/>
                </a:solidFill>
              </a:rPr>
              <a:t>.  Association To Save The Lost Is Discipleship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5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Godly association . . .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465138" indent="-465138"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1. 	</a:t>
            </a:r>
            <a:r>
              <a:rPr lang="en-US" sz="3400" b="1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Edifies, </a:t>
            </a:r>
            <a:r>
              <a:rPr lang="en-US" sz="3400" b="1" dirty="0" smtClean="0">
                <a:latin typeface="Century Gothic" panose="020B0502020202020204" pitchFamily="34" charset="0"/>
              </a:rPr>
              <a:t>Ro.15:2   </a:t>
            </a:r>
            <a:r>
              <a:rPr lang="en-US" sz="3400" dirty="0" smtClean="0">
                <a:latin typeface="Century Gothic" panose="020B0502020202020204" pitchFamily="34" charset="0"/>
              </a:rPr>
              <a:t>(Lv.19:8 / Lk.10)</a:t>
            </a:r>
          </a:p>
          <a:p>
            <a:pPr marL="465138" indent="-465138">
              <a:spcBef>
                <a:spcPts val="120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2. 	</a:t>
            </a:r>
            <a:r>
              <a:rPr lang="en-US" sz="3400" b="1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Enables (in problems), </a:t>
            </a:r>
            <a:r>
              <a:rPr lang="en-US" sz="3400" b="1" dirty="0" smtClean="0">
                <a:latin typeface="Century Gothic" panose="020B0502020202020204" pitchFamily="34" charset="0"/>
              </a:rPr>
              <a:t>Ga.6:2</a:t>
            </a:r>
          </a:p>
          <a:p>
            <a:pPr marL="465138" indent="-465138">
              <a:spcBef>
                <a:spcPts val="120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3. 	</a:t>
            </a:r>
            <a:r>
              <a:rPr lang="en-US" sz="3400" b="1" dirty="0" smtClean="0">
                <a:solidFill>
                  <a:srgbClr val="000066"/>
                </a:solidFill>
                <a:latin typeface="Century Gothic" panose="020B0502020202020204" pitchFamily="34" charset="0"/>
              </a:rPr>
              <a:t>Encourages, </a:t>
            </a:r>
            <a:r>
              <a:rPr lang="en-US" sz="3400" b="1" dirty="0" smtClean="0">
                <a:latin typeface="Century Gothic" panose="020B0502020202020204" pitchFamily="34" charset="0"/>
              </a:rPr>
              <a:t>1 Th.4:18</a:t>
            </a: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 smtClean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en-US" sz="3400" b="1" dirty="0">
              <a:latin typeface="Century Gothic" panose="020B0502020202020204" pitchFamily="34" charset="0"/>
            </a:endParaRPr>
          </a:p>
          <a:p>
            <a:pPr marL="0" indent="0" defTabSz="509588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3400" b="1" dirty="0" smtClean="0">
                <a:latin typeface="Century Gothic" panose="020B0502020202020204" pitchFamily="34" charset="0"/>
              </a:rPr>
              <a:t>	</a:t>
            </a:r>
            <a:r>
              <a:rPr lang="en-US" sz="3400" b="1" dirty="0">
                <a:latin typeface="Century Gothic" panose="020B0502020202020204" pitchFamily="34" charset="0"/>
              </a:rPr>
              <a:t>	</a:t>
            </a:r>
            <a:endParaRPr lang="en-US" sz="34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17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4.mm.bing.net/th?id=JN.63Y1D%2bpamZDTQ5Zpm%2fx2NA&amp;w=232&amp;h=181&amp;c=7&amp;rs=1&amp;qlt=90&amp;o=4&amp;pid=1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1477" y="1470571"/>
            <a:ext cx="3131276" cy="244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8390" y="304800"/>
            <a:ext cx="8014363" cy="838200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Via Maris </a:t>
            </a:r>
            <a:r>
              <a:rPr lang="en-US" sz="3200" dirty="0" smtClean="0">
                <a:solidFill>
                  <a:schemeClr val="tx1"/>
                </a:solidFill>
              </a:rPr>
              <a:t>(Is.9:1)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ts3.mm.bing.net/th?id=JN.u031xGv0zdtTOKBtYEeugw&amp;w=306&amp;h=157&amp;c=7&amp;rs=1&amp;qlt=90&amp;o=4&amp;pid=1.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390" y="1482640"/>
            <a:ext cx="4737862" cy="243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753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27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Tax office (booth)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2.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“Follow Me.”  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Mt.5:46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Associated with Rome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Associated with Gentiles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Reputation for dishonesty (Lk.3:13)</a:t>
            </a:r>
          </a:p>
        </p:txBody>
      </p:sp>
    </p:spTree>
    <p:extLst>
      <p:ext uri="{BB962C8B-B14F-4D97-AF65-F5344CB8AC3E}">
        <p14:creationId xmlns:p14="http://schemas.microsoft.com/office/powerpoint/2010/main" xmlns="" val="38272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28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Hated / despised tax collector left everything to follow Jesus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Took pen to write…</a:t>
            </a:r>
          </a:p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Modesty: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Matthew never mentions his role in the feast</a:t>
            </a:r>
          </a:p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4.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Another would get his job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3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88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29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Feast in Jesus’ honor; thankful for salvation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2.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Unlikely guests.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Mt.21:31-32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3.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Not a mere social occasion.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610" y="3962400"/>
            <a:ext cx="3505200" cy="228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“Many tax collectors… followed Him” (Mk.2:15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3962400"/>
            <a:ext cx="3505200" cy="2286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“Tax collectors… drew near to Him to hear Him” (Lk.15:1)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72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30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Jews thought eating with sinners would defile them.  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Ac.11:3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2. 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Grumbled at His disciples</a:t>
            </a:r>
            <a:endParaRPr lang="en-US" sz="3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62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Jesus’ answer </a:t>
            </a:r>
            <a:r>
              <a:rPr lang="en-US" sz="2800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(part one)</a:t>
            </a: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</a:p>
          <a:p>
            <a:pPr marL="404813" indent="-404813">
              <a:spcAft>
                <a:spcPts val="1200"/>
              </a:spcAft>
              <a:buNone/>
              <a:tabLst>
                <a:tab pos="404813" algn="l"/>
              </a:tabLst>
            </a:pPr>
            <a:r>
              <a:rPr lang="en-US" sz="2800" b="1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does not associate with sinners as a comrade in evil</a:t>
            </a:r>
          </a:p>
          <a:p>
            <a:pPr marL="0" indent="0" defTabSz="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2.</a:t>
            </a:r>
            <a:r>
              <a:rPr lang="en-US" sz="3400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Great Physician  must go to patient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4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Jesus’ answer </a:t>
            </a:r>
            <a:r>
              <a:rPr lang="en-US" sz="2800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(part two)</a:t>
            </a:r>
            <a:r>
              <a:rPr lang="en-US" sz="3400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 </a:t>
            </a:r>
          </a:p>
          <a:p>
            <a:pPr marL="404813" indent="-404813">
              <a:spcAft>
                <a:spcPts val="1200"/>
              </a:spcAft>
              <a:buNone/>
              <a:tabLst>
                <a:tab pos="1319213" algn="l"/>
              </a:tabLst>
            </a:pPr>
            <a:r>
              <a:rPr lang="en-US" sz="2800" b="1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1.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did not come to call those who think they are worthy . . .</a:t>
            </a:r>
          </a:p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2.</a:t>
            </a:r>
            <a:r>
              <a:rPr lang="en-US" sz="3400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 calls those who admit their need.   </a:t>
            </a:r>
            <a:r>
              <a:rPr lang="en-US" sz="3400" u="sng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Mt.5:3</a:t>
            </a:r>
            <a:r>
              <a:rPr lang="en-US" sz="3400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; </a:t>
            </a:r>
            <a:r>
              <a:rPr lang="en-US" sz="3400" u="sng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11:28-30</a:t>
            </a:r>
          </a:p>
          <a:p>
            <a:pPr marL="404813" indent="-404813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99FFCC"/>
                </a:solidFill>
                <a:latin typeface="Century Gothic" panose="020B0502020202020204" pitchFamily="34" charset="0"/>
              </a:rPr>
              <a:t>3. </a:t>
            </a:r>
            <a:r>
              <a:rPr lang="en-US" sz="3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 have sinned; these are self-deceived.   </a:t>
            </a:r>
            <a:r>
              <a:rPr lang="en-US" sz="3400" u="sng" dirty="0" smtClean="0">
                <a:solidFill>
                  <a:srgbClr val="FFFF99"/>
                </a:solidFill>
                <a:latin typeface="Century Gothic" panose="020B0502020202020204" pitchFamily="34" charset="0"/>
              </a:rPr>
              <a:t>Lk.18:9-12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9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6987</TotalTime>
  <Words>600</Words>
  <Application>Microsoft Office PowerPoint</Application>
  <PresentationFormat>On-screen Show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Pixel</vt:lpstr>
      <vt:lpstr>Default Design</vt:lpstr>
      <vt:lpstr>Birds Of A Feather</vt:lpstr>
      <vt:lpstr>27</vt:lpstr>
      <vt:lpstr>Slide 3</vt:lpstr>
      <vt:lpstr>27</vt:lpstr>
      <vt:lpstr>28</vt:lpstr>
      <vt:lpstr>29</vt:lpstr>
      <vt:lpstr>30</vt:lpstr>
      <vt:lpstr>31</vt:lpstr>
      <vt:lpstr>32</vt:lpstr>
      <vt:lpstr>Three views</vt:lpstr>
      <vt:lpstr>Slide 11</vt:lpstr>
      <vt:lpstr>Association with wrong crowd…</vt:lpstr>
      <vt:lpstr>Association with wrong crowd…</vt:lpstr>
      <vt:lpstr>Association with wrong crowd…</vt:lpstr>
      <vt:lpstr>Association with wrong crowd…</vt:lpstr>
      <vt:lpstr>Association with wrong crowd…</vt:lpstr>
      <vt:lpstr>Slide 17</vt:lpstr>
      <vt:lpstr>Discipleship</vt:lpstr>
      <vt:lpstr>Discipleship</vt:lpstr>
      <vt:lpstr>Discipleship</vt:lpstr>
      <vt:lpstr>Slide 21</vt:lpstr>
      <vt:lpstr>Godly association . . .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764</cp:revision>
  <dcterms:created xsi:type="dcterms:W3CDTF">2011-08-18T15:42:19Z</dcterms:created>
  <dcterms:modified xsi:type="dcterms:W3CDTF">2015-06-08T01:42:12Z</dcterms:modified>
</cp:coreProperties>
</file>