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84" r:id="rId3"/>
    <p:sldId id="257" r:id="rId4"/>
    <p:sldId id="277" r:id="rId5"/>
    <p:sldId id="276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74" r:id="rId14"/>
    <p:sldId id="282" r:id="rId15"/>
    <p:sldId id="266" r:id="rId16"/>
    <p:sldId id="270" r:id="rId17"/>
    <p:sldId id="271" r:id="rId18"/>
    <p:sldId id="272" r:id="rId19"/>
    <p:sldId id="267" r:id="rId20"/>
    <p:sldId id="281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800000"/>
    <a:srgbClr val="FFFF99"/>
    <a:srgbClr val="FFFF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67" d="100"/>
          <a:sy n="67" d="100"/>
        </p:scale>
        <p:origin x="-120" y="-9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FC98F-CC1D-4BE3-86FA-C53018B2DA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523979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45488-04CB-4CF2-9953-7555400ACC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627596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AFDE86-AA03-4CF4-ABAB-FBF682D8D9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7328314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3E0ED5-3C3A-4D6F-98A1-7090E6CED3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5463356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718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18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E70AF-BC8A-4A54-90C0-CD734811CC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10445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5F126-461E-49E6-AE94-CDF3DF7BA19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825596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6FF35-9743-4AAD-BF8F-230A478A307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133038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A0127-9779-4FC3-BAE8-00589BFA2CD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800800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1DFA2-68AD-4200-8B65-E8A5BBCA7B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658168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B8071-A805-4CEB-8321-AB17884FBE9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52827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BA3A4-54F8-401A-9C7E-BF1C461BF5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09098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AED4D-C0CA-4E82-96DE-67F7667DCF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41865847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F2837-7D79-4800-98FB-0027BC6051C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664448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C5CCD-90A3-46FE-A3AE-045134D4085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343457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6B5FF-4981-4C8D-B06E-5C6C22D61BE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759450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EC3B0-AB1F-4899-80FB-4B7F21F364A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567493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D9B6A-1167-4F08-8951-C4D898C0690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90619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0E60C9-4C92-48A4-9027-81A9F0D6A8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949945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8A1BB-710A-43F6-B096-5904D5A66D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498631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DDD2D-C70F-4F34-9F4A-18FE205D95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281335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50FE8-D874-484C-BFD6-702F8630DB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4239790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46EC4-89AB-48FF-83B7-9675D8AD8A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130738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CD021-FBDC-4B7F-9890-E7D8AA96FD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674709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72072-335E-4D3F-A670-55B03D5B13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942850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898AD7D9-6B9D-473A-AE69-8D464D41F8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9C55C633-53A6-4291-8E43-6125112571B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666699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666699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9999CC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666699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9999CC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9999CC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72257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The Purpose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Of Baptism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0083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42452" y="2746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Relation To </a:t>
            </a:r>
            <a:r>
              <a:rPr lang="en-US" alt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Sins</a:t>
            </a:r>
            <a:r>
              <a:rPr lang="en-US" altLang="en-US" sz="3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br>
              <a:rPr lang="en-US" altLang="en-US" sz="3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Ac.2:38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2452" y="1371600"/>
            <a:ext cx="8229600" cy="4754563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spcAft>
                <a:spcPts val="400"/>
              </a:spcAft>
              <a:buNone/>
              <a:defRPr/>
            </a:pPr>
            <a:r>
              <a:rPr lang="en-US" altLang="en-US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Forgiveness of sins</a:t>
            </a:r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Mt.26:28, </a:t>
            </a:r>
            <a:r>
              <a:rPr lang="en-US" altLang="en-US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blood</a:t>
            </a:r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Jesus  (alone?)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Lk.3:3, </a:t>
            </a:r>
            <a:r>
              <a:rPr lang="en-US" altLang="en-US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baptism</a:t>
            </a:r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John    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alt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Lk.7:29-30, neglect John’s baptism = reject counsel of God (</a:t>
            </a:r>
            <a:r>
              <a:rPr lang="en-US" altLang="en-US" sz="3200" u="sng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Hb.2:3</a:t>
            </a:r>
            <a:r>
              <a:rPr lang="en-US" alt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Lk.24:47, </a:t>
            </a:r>
            <a:r>
              <a:rPr lang="en-US" altLang="en-US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repentance &amp; forgiveness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Ac.2:38, </a:t>
            </a:r>
            <a:r>
              <a:rPr lang="en-US" altLang="en-US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repentance and baptism</a:t>
            </a:r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Ac.10:43, </a:t>
            </a:r>
            <a:r>
              <a:rPr lang="en-US" altLang="en-US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faith &amp; forgiveness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5304"/>
            <a:ext cx="8229600" cy="86836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Relation To </a:t>
            </a:r>
            <a:r>
              <a:rPr lang="en-US" alt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Sins</a:t>
            </a:r>
            <a:r>
              <a:rPr lang="en-US" altLang="en-US" sz="3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Ac.2:38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7"/>
            <a:ext cx="8229600" cy="4906963"/>
          </a:xfrm>
        </p:spPr>
        <p:txBody>
          <a:bodyPr/>
          <a:lstStyle/>
          <a:p>
            <a:pPr eaLnBrk="1" hangingPunct="1">
              <a:spcAft>
                <a:spcPts val="600"/>
              </a:spcAft>
              <a:defRPr/>
            </a:pPr>
            <a:r>
              <a:rPr lang="en-US" altLang="en-US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</a:t>
            </a:r>
            <a:r>
              <a:rPr lang="en-US" alt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altLang="en-US" i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i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</a:t>
            </a:r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Great </a:t>
            </a:r>
            <a:r>
              <a:rPr lang="en-US" altLang="en-US" u="sng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Physician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US" altLang="en-US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His</a:t>
            </a:r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blood</a:t>
            </a:r>
            <a:r>
              <a:rPr lang="en-US" alt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the great </a:t>
            </a:r>
            <a:r>
              <a:rPr lang="en-US" altLang="en-US" u="sng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cure</a:t>
            </a:r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(Mt.26:28)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US" altLang="en-US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His</a:t>
            </a:r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orders</a:t>
            </a:r>
            <a:r>
              <a:rPr lang="en-US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faith, repentance, baptism…the </a:t>
            </a:r>
            <a:r>
              <a:rPr lang="en-US" altLang="en-US" u="sng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medicine</a:t>
            </a:r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(Ac.2:37-38)</a:t>
            </a:r>
          </a:p>
        </p:txBody>
      </p:sp>
      <p:sp>
        <p:nvSpPr>
          <p:cNvPr id="2" name="Rectangle 1"/>
          <p:cNvSpPr/>
          <p:nvPr/>
        </p:nvSpPr>
        <p:spPr>
          <a:xfrm>
            <a:off x="867696" y="3886200"/>
            <a:ext cx="7391400" cy="1204452"/>
          </a:xfrm>
          <a:prstGeom prst="rect">
            <a:avLst/>
          </a:prstGeom>
          <a:gradFill flip="none" rotWithShape="1">
            <a:gsLst>
              <a:gs pos="0">
                <a:srgbClr val="FFFF99">
                  <a:shade val="30000"/>
                  <a:satMod val="115000"/>
                </a:srgbClr>
              </a:gs>
              <a:gs pos="50000">
                <a:srgbClr val="FFFF99">
                  <a:shade val="67500"/>
                  <a:satMod val="115000"/>
                </a:srgbClr>
              </a:gs>
              <a:gs pos="100000">
                <a:srgbClr val="FFFF99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175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His blood forgives sins </a:t>
            </a:r>
            <a:r>
              <a:rPr lang="en-US" sz="3200" u="sng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when</a:t>
            </a:r>
            <a: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sinners </a:t>
            </a:r>
            <a: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follow the Doctor’s orders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Relation To </a:t>
            </a:r>
            <a:r>
              <a:rPr lang="en-US" alt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Sins</a:t>
            </a:r>
            <a:r>
              <a:rPr lang="en-US" altLang="en-US" sz="3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Ac.2:38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eaLnBrk="1" hangingPunct="1">
              <a:spcAft>
                <a:spcPts val="600"/>
              </a:spcAft>
              <a:defRPr/>
            </a:pPr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Dr. to patient with arthritis:  “Go to Hot Springs, </a:t>
            </a:r>
            <a:r>
              <a:rPr lang="en-US" alt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drink</a:t>
            </a:r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mineral waters and </a:t>
            </a:r>
            <a:r>
              <a:rPr lang="en-US" alt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bathe</a:t>
            </a:r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 them for the removal of your pains and you will enjoy good health.”    Would the patient:</a:t>
            </a:r>
          </a:p>
          <a:p>
            <a:pPr lvl="1" eaLnBrk="1" hangingPunct="1">
              <a:spcAft>
                <a:spcPts val="600"/>
              </a:spcAft>
              <a:defRPr/>
            </a:pPr>
            <a:r>
              <a:rPr lang="en-US" alt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 because  he is </a:t>
            </a:r>
            <a:r>
              <a:rPr lang="en-US" altLang="en-US" sz="32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already cured</a:t>
            </a:r>
            <a:r>
              <a:rPr lang="en-US" alt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     </a:t>
            </a:r>
          </a:p>
          <a:p>
            <a:pPr lvl="1" eaLnBrk="1" hangingPunct="1">
              <a:defRPr/>
            </a:pPr>
            <a:r>
              <a:rPr lang="en-US" alt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Assume cure is in the </a:t>
            </a:r>
            <a:r>
              <a:rPr lang="en-US" altLang="en-US" sz="32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drinking, not </a:t>
            </a:r>
            <a:r>
              <a:rPr lang="en-US" alt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</a:t>
            </a:r>
            <a:r>
              <a:rPr lang="en-US" altLang="en-US" sz="32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bathing</a:t>
            </a:r>
            <a:r>
              <a:rPr lang="en-US" alt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altLang="en-US" sz="32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Forgiveness, Mt.26:28; Ac.2:38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endParaRPr lang="en-US" altLang="en-US" sz="2800" b="1" dirty="0" smtClean="0">
              <a:solidFill>
                <a:schemeClr val="bg1"/>
              </a:solidFill>
            </a:endParaRP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3581400" y="1676400"/>
            <a:ext cx="1143000" cy="412956"/>
          </a:xfrm>
          <a:prstGeom prst="line">
            <a:avLst/>
          </a:prstGeom>
          <a:noFill/>
          <a:ln w="571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457200" y="1295400"/>
            <a:ext cx="3124200" cy="762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BLOOD</a:t>
            </a:r>
            <a:endParaRPr lang="en-US" sz="3600" dirty="0">
              <a:solidFill>
                <a:srgbClr val="8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2133600"/>
            <a:ext cx="3124200" cy="762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BAPTISM</a:t>
            </a:r>
            <a:endParaRPr lang="en-US" sz="360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 flipV="1">
            <a:off x="3581400" y="2089356"/>
            <a:ext cx="1112272" cy="425244"/>
          </a:xfrm>
          <a:prstGeom prst="line">
            <a:avLst/>
          </a:prstGeom>
          <a:noFill/>
          <a:ln w="5715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724400" y="1295400"/>
            <a:ext cx="3962400" cy="16002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“FOR FORGIVENESS OF SINS”</a:t>
            </a:r>
            <a:endParaRPr 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2082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/>
      <p:bldP spid="2" grpId="0" animBg="1"/>
      <p:bldP spid="8" grpId="0" animBg="1"/>
      <p:bldP spid="9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Washing</a:t>
            </a:r>
            <a:r>
              <a:rPr lang="en-US" altLang="en-US" sz="3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away sins, Ac.22:16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2452" y="13716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Saul already believed and repented, but still had sins    </a:t>
            </a:r>
          </a:p>
          <a:p>
            <a:pPr eaLnBrk="1" hangingPunct="1"/>
            <a:r>
              <a:rPr lang="en-US" altLang="en-US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“Washing”</a:t>
            </a:r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recalls water in other cleansings –</a:t>
            </a:r>
          </a:p>
          <a:p>
            <a:pPr lvl="1" eaLnBrk="1" hangingPunct="1"/>
            <a:r>
              <a:rPr lang="en-US" alt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K.5, </a:t>
            </a:r>
            <a:r>
              <a:rPr lang="en-US" altLang="en-US" sz="3200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Naaman</a:t>
            </a:r>
            <a:endParaRPr lang="en-US" altLang="en-US" sz="32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eaLnBrk="1" hangingPunct="1"/>
            <a:r>
              <a:rPr lang="en-US" alt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Jn.9:7,11,15, blind man</a:t>
            </a:r>
          </a:p>
          <a:p>
            <a:pPr lvl="1" eaLnBrk="1" hangingPunct="1"/>
            <a:r>
              <a:rPr lang="en-US" alt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Ep.5:26, 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42452" y="2746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Relation To </a:t>
            </a:r>
            <a:r>
              <a:rPr lang="en-US" alt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Death</a:t>
            </a:r>
            <a:r>
              <a:rPr lang="en-US" altLang="en-US" sz="3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Christ, Ro.6:3-4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724400"/>
          </a:xfrm>
        </p:spPr>
        <p:txBody>
          <a:bodyPr/>
          <a:lstStyle/>
          <a:p>
            <a:pPr eaLnBrk="1" hangingPunct="1">
              <a:spcAft>
                <a:spcPts val="200"/>
              </a:spcAft>
              <a:defRPr/>
            </a:pPr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“To be </a:t>
            </a:r>
            <a:r>
              <a:rPr lang="en-US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baptized</a:t>
            </a:r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[</a:t>
            </a:r>
            <a:r>
              <a:rPr lang="en-US" altLang="en-US" u="sng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into</a:t>
            </a:r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Christ] is for Paul an </a:t>
            </a:r>
            <a:r>
              <a:rPr lang="en-US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involvement in Christ’s death</a:t>
            </a:r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its implications for the believer </a:t>
            </a:r>
            <a:b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. .” </a:t>
            </a:r>
            <a:r>
              <a:rPr lang="en-US" altLang="en-US" sz="2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(Ro.6:3, </a:t>
            </a:r>
            <a:r>
              <a:rPr lang="en-US" altLang="en-US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BDAG)</a:t>
            </a:r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</a:p>
          <a:p>
            <a:pPr eaLnBrk="1" hangingPunct="1">
              <a:spcAft>
                <a:spcPts val="200"/>
              </a:spcAft>
              <a:defRPr/>
            </a:pPr>
            <a:r>
              <a:rPr lang="en-US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Baptism</a:t>
            </a:r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“</a:t>
            </a:r>
            <a:r>
              <a:rPr lang="en-US" altLang="en-US" u="sng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into</a:t>
            </a:r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the death of Christ </a:t>
            </a:r>
            <a:r>
              <a:rPr lang="en-US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the appropriation of its full benefit</a:t>
            </a:r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viz., the remission of sins and recon-</a:t>
            </a:r>
            <a:r>
              <a:rPr lang="en-US" altLang="en-US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ciliation</a:t>
            </a:r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with God” </a:t>
            </a:r>
            <a:r>
              <a:rPr lang="en-US" altLang="en-US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en-US" altLang="en-US" sz="2400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Schaff</a:t>
            </a:r>
            <a:r>
              <a:rPr lang="en-US" altLang="en-US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eaLnBrk="1" hangingPunct="1">
              <a:defRPr/>
            </a:pPr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Many others…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3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V.  Relation To </a:t>
            </a:r>
            <a:r>
              <a:rPr lang="en-US" alt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Works</a:t>
            </a:r>
            <a:r>
              <a:rPr lang="en-US" altLang="en-US" sz="3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br>
              <a:rPr lang="en-US" altLang="en-US" sz="3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Tit.3:5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Aft>
                <a:spcPts val="600"/>
              </a:spcAft>
              <a:defRPr/>
            </a:pPr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Typical charge: </a:t>
            </a:r>
            <a:r>
              <a:rPr lang="en-US" altLang="en-US" dirty="0" smtClean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“baptism is salvation by works”   </a:t>
            </a:r>
          </a:p>
          <a:p>
            <a:pPr eaLnBrk="1" hangingPunct="1">
              <a:defRPr/>
            </a:pPr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There is a difference in works of man’s </a:t>
            </a:r>
            <a:r>
              <a:rPr lang="en-US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own</a:t>
            </a:r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righteousness and works of righteousness that </a:t>
            </a:r>
            <a:r>
              <a:rPr lang="en-US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</a:t>
            </a:r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requires (Tit.3:5)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ChangeArrowheads="1"/>
          </p:cNvSpPr>
          <p:nvPr/>
        </p:nvSpPr>
        <p:spPr bwMode="auto">
          <a:xfrm>
            <a:off x="2470356" y="152400"/>
            <a:ext cx="4191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Which Is True?</a:t>
            </a: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</a:t>
            </a:r>
            <a:endParaRPr lang="en-US" altLang="en-US" sz="5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1515" name="Rectangle 20"/>
          <p:cNvSpPr>
            <a:spLocks noChangeArrowheads="1"/>
          </p:cNvSpPr>
          <p:nvPr/>
        </p:nvSpPr>
        <p:spPr bwMode="auto">
          <a:xfrm>
            <a:off x="1371600" y="43434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594852" y="1447800"/>
            <a:ext cx="3941508" cy="2971800"/>
          </a:xfrm>
          <a:prstGeom prst="rect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</a:t>
            </a:r>
            <a:r>
              <a:rPr 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</a:t>
            </a:r>
          </a:p>
          <a:p>
            <a:pPr algn="ctr"/>
            <a:r>
              <a:rPr 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Works in Righteousness</a:t>
            </a:r>
          </a:p>
          <a:p>
            <a:pPr algn="ctr"/>
            <a:r>
              <a:rPr 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Washing of Regeneration </a:t>
            </a:r>
            <a:r>
              <a:rPr lang="en-US" sz="30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(baptism)</a:t>
            </a:r>
            <a:endParaRPr lang="en-US" sz="30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470356" y="762000"/>
            <a:ext cx="4191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saved us</a:t>
            </a:r>
            <a:endParaRPr lang="en-US" altLang="en-US" sz="5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0" y="1447800"/>
            <a:ext cx="3941508" cy="2971800"/>
          </a:xfrm>
          <a:prstGeom prst="rect">
            <a:avLst/>
          </a:prstGeom>
          <a:solidFill>
            <a:srgbClr val="800000"/>
          </a:solidFill>
          <a:ln w="6350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But by</a:t>
            </a:r>
            <a:r>
              <a:rPr 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. .</a:t>
            </a:r>
          </a:p>
          <a:p>
            <a:pPr algn="ctr"/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en-US" sz="32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 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94852" y="4572000"/>
            <a:ext cx="3932904" cy="1828800"/>
          </a:xfrm>
          <a:prstGeom prst="rect">
            <a:avLst/>
          </a:prstGeom>
          <a:solidFill>
            <a:srgbClr val="000066"/>
          </a:solidFill>
          <a:ln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by</a:t>
            </a:r>
          </a:p>
          <a:p>
            <a:pPr algn="ctr"/>
            <a:r>
              <a:rPr 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Works in Righteousness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601496" y="4572000"/>
            <a:ext cx="3912012" cy="1828800"/>
          </a:xfrm>
          <a:prstGeom prst="rect">
            <a:avLst/>
          </a:prstGeom>
          <a:solidFill>
            <a:srgbClr val="000066"/>
          </a:solidFill>
          <a:ln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But by</a:t>
            </a:r>
            <a:r>
              <a:rPr 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. .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Washing of Regeneration</a:t>
            </a:r>
          </a:p>
          <a:p>
            <a:pPr algn="ctr"/>
            <a:endParaRPr lang="en-US" sz="3200" dirty="0">
              <a:solidFill>
                <a:schemeClr val="bg1"/>
              </a:solidFill>
            </a:endParaRPr>
          </a:p>
          <a:p>
            <a:pPr algn="ctr"/>
            <a:endParaRPr lang="en-US" sz="3200" dirty="0" smtClean="0">
              <a:solidFill>
                <a:schemeClr val="bg1"/>
              </a:solidFill>
            </a:endParaRPr>
          </a:p>
          <a:p>
            <a:pPr algn="ctr"/>
            <a:endParaRPr lang="en-US" sz="3200" dirty="0">
              <a:solidFill>
                <a:schemeClr val="bg1"/>
              </a:solidFill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? ?</a:t>
            </a:r>
          </a:p>
        </p:txBody>
      </p:sp>
      <p:sp>
        <p:nvSpPr>
          <p:cNvPr id="4" name="Oval 3"/>
          <p:cNvSpPr/>
          <p:nvPr/>
        </p:nvSpPr>
        <p:spPr>
          <a:xfrm>
            <a:off x="2635044" y="762000"/>
            <a:ext cx="3841956" cy="649069"/>
          </a:xfrm>
          <a:prstGeom prst="ellipse">
            <a:avLst/>
          </a:prstGeom>
          <a:noFill/>
          <a:ln w="76200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otched Right Arrow 1"/>
          <p:cNvSpPr/>
          <p:nvPr/>
        </p:nvSpPr>
        <p:spPr>
          <a:xfrm rot="3143722">
            <a:off x="2762642" y="2116485"/>
            <a:ext cx="4646363" cy="1493854"/>
          </a:xfrm>
          <a:prstGeom prst="notchedRightArrow">
            <a:avLst/>
          </a:prstGeom>
          <a:solidFill>
            <a:srgbClr val="FFC00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1" grpId="0" animBg="1"/>
      <p:bldP spid="12" grpId="0" animBg="1"/>
      <p:bldP spid="4" grpId="0" animBg="1"/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Laver</a:t>
            </a:r>
            <a:r>
              <a:rPr lang="en-US" altLang="en-US" sz="3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Tit.3:5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562600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Tit.3:5, He saved us through the washing </a:t>
            </a:r>
            <a:r>
              <a:rPr lang="en-US" altLang="en-US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(laver)</a:t>
            </a:r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regeneration            </a:t>
            </a:r>
            <a:r>
              <a:rPr lang="en-US" altLang="en-US" sz="3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(ASV </a:t>
            </a:r>
            <a:r>
              <a:rPr lang="en-US" altLang="en-US" sz="3000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ftnt</a:t>
            </a:r>
            <a:r>
              <a:rPr lang="en-US" altLang="en-US" sz="3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.)  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</a:t>
            </a:r>
            <a:r>
              <a:rPr lang="en-US" altLang="en-US" i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through </a:t>
            </a:r>
            <a:r>
              <a:rPr lang="en-US" altLang="en-US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en-US" altLang="en-US" i="1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water</a:t>
            </a:r>
            <a:r>
              <a:rPr lang="en-US" altLang="en-US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i="1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</a:t>
            </a:r>
            <a:r>
              <a:rPr lang="en-US" altLang="en-US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i="1" u="sng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rebirth</a:t>
            </a:r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 </a:t>
            </a:r>
            <a:r>
              <a:rPr lang="en-US" altLang="en-US" sz="2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(NRSV) </a:t>
            </a:r>
            <a:endParaRPr lang="en-US" altLang="en-US" sz="2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spcAft>
                <a:spcPts val="600"/>
              </a:spcAft>
            </a:pPr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</a:t>
            </a:r>
            <a:r>
              <a:rPr lang="en-US" altLang="en-US" i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through the </a:t>
            </a:r>
            <a:r>
              <a:rPr lang="en-US" altLang="en-US" i="1" u="sng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bath</a:t>
            </a:r>
            <a:r>
              <a:rPr lang="en-US" altLang="en-US" i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i="1" u="sng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</a:t>
            </a:r>
            <a:r>
              <a:rPr lang="en-US" altLang="en-US" i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i="1" u="sng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regeneration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 </a:t>
            </a:r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2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</a:t>
            </a:r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2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Williams; </a:t>
            </a:r>
            <a:r>
              <a:rPr lang="en-US" altLang="en-US" sz="2800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Goodspeed</a:t>
            </a:r>
            <a:r>
              <a:rPr lang="en-US" altLang="en-US" sz="2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en-US" altLang="en-US" sz="2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Baptists)</a:t>
            </a:r>
          </a:p>
          <a:p>
            <a:pPr eaLnBrk="1" hangingPunct="1"/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“the </a:t>
            </a:r>
            <a:r>
              <a:rPr lang="en-US" altLang="en-US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bath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that </a:t>
            </a:r>
            <a:r>
              <a:rPr lang="en-US" altLang="en-US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brings about </a:t>
            </a:r>
            <a:r>
              <a:rPr lang="en-US" altLang="en-US" u="sng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regener-ation</a:t>
            </a:r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Tit </a:t>
            </a:r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3:5” </a:t>
            </a:r>
            <a:r>
              <a:rPr lang="en-US" altLang="en-US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BDAG</a:t>
            </a:r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</a:p>
          <a:p>
            <a:pPr eaLnBrk="1" hangingPunct="1"/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“The father has begotten you by the washing” </a:t>
            </a:r>
            <a:r>
              <a:rPr lang="en-US" altLang="en-US" sz="2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Ambrose (</a:t>
            </a:r>
            <a:r>
              <a:rPr lang="en-US" altLang="en-US" sz="2800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Spicq</a:t>
            </a:r>
            <a:r>
              <a:rPr lang="en-US" altLang="en-US" sz="2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42452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Conclusion</a:t>
            </a:r>
            <a:endParaRPr lang="en-US" altLang="en-US" b="1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Does purpose matter?   </a:t>
            </a:r>
          </a:p>
          <a:p>
            <a:pPr marL="457200" lvl="1" indent="0" eaLnBrk="1" hangingPunct="1">
              <a:lnSpc>
                <a:spcPct val="90000"/>
              </a:lnSpc>
              <a:buNone/>
              <a:defRPr/>
            </a:pPr>
            <a:endParaRPr lang="en-US" altLang="en-US" sz="32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  <a:defRPr/>
            </a:pP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  <a:defRPr/>
            </a:pPr>
            <a:endParaRPr lang="en-US" altLang="en-US" sz="32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  <a:defRPr/>
            </a:pP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  <a:defRPr/>
            </a:pPr>
            <a:r>
              <a:rPr lang="en-US" alt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enough to say, “I was baptized”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en-US" altLang="en-US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Purpose matters </a:t>
            </a:r>
            <a:r>
              <a:rPr lang="en-US" altLang="en-US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the Lord</a:t>
            </a:r>
            <a:endParaRPr lang="en-US" altLang="en-US" dirty="0" smtClean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2057400"/>
            <a:ext cx="4114800" cy="22098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</a:t>
            </a:r>
            <a:r>
              <a:rPr lang="en-US" sz="3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Co.11:20, </a:t>
            </a:r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proper elements, </a:t>
            </a:r>
            <a:r>
              <a:rPr lang="en-US" sz="3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right action, but not  Lord’s supper  </a:t>
            </a:r>
            <a:endParaRPr lang="en-US" sz="3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48200" y="2057400"/>
            <a:ext cx="4114800" cy="22098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Ac.19:1-7, </a:t>
            </a:r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proper </a:t>
            </a:r>
            <a:r>
              <a:rPr lang="en-US" sz="3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element, right action, but not Lord’s baptism</a:t>
            </a:r>
            <a:endParaRPr lang="en-US" sz="3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68379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Baptismal Regeneration </a:t>
            </a:r>
            <a:r>
              <a:rPr lang="en-US" altLang="en-US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(1/2)</a:t>
            </a:r>
            <a:endParaRPr lang="en-US" altLang="en-US" sz="36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Belief that baptism is a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“sacrament” that has a mysterious, innate power to remove the contamination of sin independent of personal faith and a voluntary submission to God’s plan of redemption </a:t>
            </a:r>
            <a:endParaRPr lang="en-US" altLang="en-US" sz="24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533400" y="3370008"/>
            <a:ext cx="6096000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Baptismal Regeneration </a:t>
            </a:r>
            <a:r>
              <a:rPr lang="en-US" altLang="en-US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(2/2)</a:t>
            </a:r>
            <a:endParaRPr lang="en-US" altLang="en-US" sz="36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“A sacrament of the New Law </a:t>
            </a:r>
            <a:r>
              <a:rPr lang="en-US" altLang="en-US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insti-tuted</a:t>
            </a:r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by Jesus Christ, in which, as a result of washing with water </a:t>
            </a:r>
            <a:r>
              <a:rPr lang="en-US" altLang="en-US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accom-panied</a:t>
            </a:r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by the words ‘I baptize thee in the name of the Father and of the Son and of the Holy Ghost,’ a human being is spiritually regenerated, and made capable of receiving the other sacraments” </a:t>
            </a:r>
            <a:r>
              <a:rPr lang="en-US" altLang="en-US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en-US" altLang="en-US" sz="2400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Attwater</a:t>
            </a:r>
            <a:r>
              <a:rPr lang="en-US" altLang="en-US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p.45)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6477000" y="2880852"/>
            <a:ext cx="1524000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33400" y="3367548"/>
            <a:ext cx="4191000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508684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/>
          <a:lstStyle/>
          <a:p>
            <a:pPr eaLnBrk="1" hangingPunct="1"/>
            <a:r>
              <a:rPr lang="en-US" altLang="en-US" sz="3600" b="1" dirty="0" smtClean="0">
                <a:solidFill>
                  <a:schemeClr val="bg1"/>
                </a:solidFill>
              </a:rPr>
              <a:t>Baptism alone . . .</a:t>
            </a:r>
            <a:endParaRPr lang="en-US" altLang="en-US" b="1" dirty="0" smtClean="0">
              <a:solidFill>
                <a:schemeClr val="bg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7244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bg1">
                    <a:lumMod val="8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Baptismal</a:t>
            </a:r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dirty="0" smtClean="0">
                <a:solidFill>
                  <a:schemeClr val="bg1">
                    <a:lumMod val="8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regeneration</a:t>
            </a:r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never saved anyone   </a:t>
            </a:r>
          </a:p>
          <a:p>
            <a:pPr eaLnBrk="1" hangingPunct="1"/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“But it is the only act mentioned in </a:t>
            </a:r>
            <a:b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Pt.3:21” </a:t>
            </a:r>
          </a:p>
          <a:p>
            <a:pPr eaLnBrk="1" hangingPunct="1"/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Other passages require faith, repentance, confession (Ac.8:12)</a:t>
            </a:r>
          </a:p>
          <a:p>
            <a:pPr eaLnBrk="1" hangingPunct="1"/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When baptism is </a:t>
            </a:r>
            <a:r>
              <a:rPr lang="en-US" altLang="en-US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preceded</a:t>
            </a:r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by these, it introduces the person into </a:t>
            </a:r>
            <a:r>
              <a:rPr lang="en-US" altLang="en-US" b="1" dirty="0" smtClean="0">
                <a:solidFill>
                  <a:schemeClr val="bg1">
                    <a:lumMod val="8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many relationships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42452" y="228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Relation To </a:t>
            </a:r>
            <a:r>
              <a:rPr lang="en-US" alt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Godhead</a:t>
            </a:r>
            <a:r>
              <a:rPr lang="en-US" altLang="en-US" sz="3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br>
              <a:rPr lang="en-US" altLang="en-US" sz="3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Mt.28:19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2452" y="1447800"/>
            <a:ext cx="8229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Baptism </a:t>
            </a:r>
            <a:r>
              <a:rPr lang="en-US" altLang="en-US" i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“into the name of”</a:t>
            </a:r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 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Late 1800s: piece of pottery contains phrase in an order to an official of a state granary to transfer wheat to </a:t>
            </a:r>
            <a:r>
              <a:rPr lang="en-US" altLang="en-US" i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another person’s account  </a:t>
            </a:r>
            <a:r>
              <a:rPr lang="en-US" altLang="en-US" sz="2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(LAE, 131)</a:t>
            </a:r>
            <a:endParaRPr lang="en-US" altLang="en-US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“Through baptism [</a:t>
            </a:r>
            <a:r>
              <a:rPr lang="en-US" altLang="en-US" i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into the name</a:t>
            </a:r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] those who are baptized become the possession of and come under the dedicated protection of the one whose </a:t>
            </a:r>
            <a:r>
              <a:rPr lang="en-US" altLang="en-US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name they bear</a:t>
            </a:r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</a:t>
            </a:r>
            <a:r>
              <a:rPr lang="en-US" altLang="en-US" sz="2800" dirty="0" smtClean="0">
                <a:solidFill>
                  <a:schemeClr val="bg1"/>
                </a:solidFill>
              </a:rPr>
              <a:t> </a:t>
            </a:r>
            <a:r>
              <a:rPr lang="en-US" altLang="en-US" sz="1800" dirty="0" smtClean="0">
                <a:solidFill>
                  <a:schemeClr val="bg1"/>
                </a:solidFill>
              </a:rPr>
              <a:t>(BDAG, 713)</a:t>
            </a:r>
            <a:r>
              <a:rPr lang="en-US" altLang="en-US" sz="2000" dirty="0" smtClean="0">
                <a:solidFill>
                  <a:schemeClr val="bg1"/>
                </a:solidFill>
              </a:rPr>
              <a:t> 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1066800" y="4434348"/>
            <a:ext cx="35052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886200" y="4876800"/>
            <a:ext cx="35052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870156" y="5334000"/>
            <a:ext cx="277269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42452" y="152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Godhead</a:t>
            </a:r>
            <a:endParaRPr lang="en-US" altLang="en-US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2452" y="1143000"/>
            <a:ext cx="8229600" cy="52578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Co.1:12 </a:t>
            </a:r>
            <a:endParaRPr lang="en-US" altLang="en-US" sz="32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/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/>
            <a:endParaRPr lang="en-US" altLang="en-US" sz="32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/>
            <a:endParaRPr lang="en-US" altLang="en-US" sz="32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/>
            <a:r>
              <a:rPr lang="en-US" alt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Co.1:13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486696" y="1752600"/>
            <a:ext cx="8153400" cy="12954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 w="317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3200" b="1" i="1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“Of</a:t>
            </a:r>
            <a:r>
              <a:rPr lang="en-US" altLang="en-US" sz="3200" b="1" i="1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</a:t>
            </a:r>
            <a:r>
              <a:rPr lang="en-US" altLang="en-US" sz="3200" b="1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3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 belong to; </a:t>
            </a:r>
            <a:r>
              <a:rPr lang="en-US" altLang="en-US" sz="32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ownership </a:t>
            </a:r>
            <a:r>
              <a:rPr lang="en-US" altLang="en-US" sz="3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. </a:t>
            </a:r>
            <a:r>
              <a:rPr lang="en-US" altLang="en-US" sz="32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algn="ctr"/>
            <a:r>
              <a:rPr lang="en-US" sz="3200" b="1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“Of” </a:t>
            </a:r>
            <a:r>
              <a:rPr lang="en-US" sz="32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Paul; Apollos; Cephas</a:t>
            </a:r>
            <a:r>
              <a:rPr lang="en-US" sz="3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  <a:r>
              <a:rPr lang="en-US" sz="32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b="1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Christ</a:t>
            </a:r>
            <a:endParaRPr lang="en-US" sz="3200" dirty="0">
              <a:solidFill>
                <a:srgbClr val="000066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86696" y="4100052"/>
            <a:ext cx="8153400" cy="1219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 w="317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3200" b="1" u="sng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baptized</a:t>
            </a:r>
            <a:r>
              <a:rPr lang="en-US" altLang="en-US" sz="3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32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</a:t>
            </a:r>
            <a:r>
              <a:rPr lang="en-US" altLang="en-US" sz="3200" b="1" i="1" u="sng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into </a:t>
            </a:r>
            <a:r>
              <a:rPr lang="en-US" altLang="en-US" sz="3200" b="1" i="1" u="sng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en-US" altLang="en-US" sz="3200" b="1" i="1" u="sng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name</a:t>
            </a:r>
            <a:r>
              <a:rPr lang="en-US" altLang="en-US" sz="3200" b="1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</a:t>
            </a:r>
            <a:r>
              <a:rPr lang="en-US" altLang="en-US" sz="32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3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shows how one belongs to someone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5257800" y="2711244"/>
            <a:ext cx="1828800" cy="1676400"/>
          </a:xfrm>
          <a:prstGeom prst="straightConnector1">
            <a:avLst/>
          </a:prstGeom>
          <a:ln w="762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Relation To </a:t>
            </a:r>
            <a:r>
              <a:rPr lang="en-US" alt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Salvation</a:t>
            </a:r>
            <a:r>
              <a:rPr lang="en-US" altLang="en-US" sz="3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br>
              <a:rPr lang="en-US" altLang="en-US" sz="3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Mk.16:16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6482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spcAft>
                <a:spcPts val="600"/>
              </a:spcAft>
              <a:buNone/>
              <a:defRPr/>
            </a:pPr>
            <a:r>
              <a:rPr lang="en-US" altLang="en-US" dirty="0" smtClean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</a:t>
            </a:r>
            <a:r>
              <a:rPr lang="en-US" altLang="en-US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. . . will be saved</a:t>
            </a:r>
            <a:r>
              <a:rPr lang="en-US" altLang="en-US" dirty="0" smtClean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</a:t>
            </a:r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</a:t>
            </a:r>
            <a:r>
              <a:rPr lang="en-US" altLang="en-US" u="sng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‘he’</a:t>
            </a:r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  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Two conditions:   </a:t>
            </a:r>
            <a:r>
              <a:rPr lang="en-US" alt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belief</a:t>
            </a:r>
            <a:r>
              <a:rPr lang="en-US" alt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alt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baptism</a:t>
            </a:r>
            <a:r>
              <a:rPr lang="en-US" alt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altLang="en-US" sz="28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altLang="en-US" sz="2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altLang="en-US" sz="28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8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 eaLnBrk="1" hangingPunct="1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None/>
              <a:defRPr/>
            </a:pPr>
            <a:r>
              <a:rPr lang="en-US" altLang="en-US" b="1" dirty="0" smtClean="0">
                <a:solidFill>
                  <a:schemeClr val="bg1">
                    <a:lumMod val="8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would you do?</a:t>
            </a:r>
          </a:p>
        </p:txBody>
      </p:sp>
      <p:sp>
        <p:nvSpPr>
          <p:cNvPr id="2" name="Rectangle 1"/>
          <p:cNvSpPr/>
          <p:nvPr/>
        </p:nvSpPr>
        <p:spPr>
          <a:xfrm>
            <a:off x="457200" y="2743200"/>
            <a:ext cx="8229600" cy="27432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635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From Detroit today:</a:t>
            </a:r>
            <a:br>
              <a:rPr 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General Motors </a:t>
            </a:r>
            <a: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announced that whoever </a:t>
            </a:r>
            <a:r>
              <a:rPr lang="en-US" sz="32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believes</a:t>
            </a:r>
            <a: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en-US" sz="32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baptized </a:t>
            </a:r>
            <a: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will receive a </a:t>
            </a:r>
            <a:r>
              <a:rPr lang="en-US" sz="32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new car</a:t>
            </a:r>
            <a: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 those who do not believe will </a:t>
            </a:r>
            <a:r>
              <a:rPr 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receive </a:t>
            </a:r>
            <a: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one</a:t>
            </a:r>
            <a:r>
              <a:rPr 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en-US" sz="320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6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would you do </a:t>
            </a:r>
            <a:r>
              <a:rPr lang="en-US" alt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</a:t>
            </a:r>
            <a:r>
              <a:rPr lang="en-US" altLang="en-US" sz="3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en-US" altLang="en-US" sz="3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new</a:t>
            </a:r>
            <a:r>
              <a:rPr lang="en-US" altLang="en-US" sz="3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</a:t>
            </a:r>
            <a:r>
              <a:rPr lang="en-US" altLang="en-US" sz="3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  <a:endParaRPr lang="en-US" altLang="en-US" sz="28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pPr marL="339725" lvl="1" indent="-339725" eaLnBrk="1" hangingPunct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Claim new car on </a:t>
            </a:r>
            <a:r>
              <a:rPr lang="en-US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faith alone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pPr marL="339725" lvl="1" indent="-339725" eaLnBrk="1" hangingPunct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Reject baptism; would be </a:t>
            </a:r>
            <a:r>
              <a:rPr lang="en-US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earning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it?</a:t>
            </a:r>
            <a:endParaRPr lang="en-US" alt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39725" lvl="1" indent="-339725" eaLnBrk="1" hangingPunct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Baptism is unnecessary: ad does not say, “those who do not believe </a:t>
            </a:r>
            <a:r>
              <a:rPr lang="en-US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are not baptized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will not receive it”?</a:t>
            </a:r>
          </a:p>
          <a:p>
            <a:pPr marL="339725" lvl="1" indent="-339725" eaLnBrk="1" hangingPunct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Say that baptism is unnecessary because </a:t>
            </a:r>
            <a:r>
              <a:rPr lang="en-US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your father 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got a new car w/o getting wet?</a:t>
            </a:r>
          </a:p>
          <a:p>
            <a:pPr marL="339725" lvl="1" indent="-339725" eaLnBrk="1" hangingPunct="1">
              <a:lnSpc>
                <a:spcPct val="80000"/>
              </a:lnSpc>
              <a:defRPr/>
            </a:pP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Baptism would be saying </a:t>
            </a:r>
            <a:r>
              <a:rPr lang="en-US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your grand-father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never owned a new car?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Relation To </a:t>
            </a:r>
            <a:r>
              <a:rPr lang="en-US" alt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Salvation</a:t>
            </a:r>
            <a:r>
              <a:rPr lang="en-US" altLang="en-US" sz="3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Mk.16:16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339725" lvl="1" indent="-339725" eaLnBrk="1" hangingPunct="1">
              <a:lnSpc>
                <a:spcPct val="80000"/>
              </a:lnSpc>
              <a:spcAft>
                <a:spcPts val="900"/>
              </a:spcAft>
              <a:defRPr/>
            </a:pPr>
            <a:r>
              <a:rPr lang="en-US" alt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kind of salvation?</a:t>
            </a:r>
          </a:p>
          <a:p>
            <a:pPr marL="339725" lvl="1" indent="-339725" eaLnBrk="1" hangingPunct="1">
              <a:lnSpc>
                <a:spcPct val="80000"/>
              </a:lnSpc>
              <a:spcAft>
                <a:spcPts val="900"/>
              </a:spcAft>
              <a:defRPr/>
            </a:pPr>
            <a:r>
              <a:rPr lang="en-US" alt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“Baptism is </a:t>
            </a:r>
            <a:r>
              <a:rPr lang="en-US" altLang="en-US" sz="3200" i="1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figurative</a:t>
            </a:r>
            <a:r>
              <a:rPr lang="en-US" altLang="en-US" sz="3200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salvation”   </a:t>
            </a:r>
          </a:p>
          <a:p>
            <a:pPr marL="796925" lvl="3" indent="-339725" eaLnBrk="1" hangingPunct="1">
              <a:lnSpc>
                <a:spcPct val="80000"/>
              </a:lnSpc>
              <a:spcAft>
                <a:spcPts val="900"/>
              </a:spcAft>
              <a:defRPr/>
            </a:pPr>
            <a:r>
              <a:rPr lang="en-US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BUT </a:t>
            </a:r>
            <a:r>
              <a:rPr lang="en-US" altLang="en-US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baptism</a:t>
            </a:r>
            <a:r>
              <a:rPr lang="en-US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is joined to </a:t>
            </a:r>
            <a:r>
              <a:rPr lang="en-US" altLang="en-US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belief</a:t>
            </a:r>
            <a:endParaRPr lang="en-US" altLang="en-US" sz="3200" dirty="0" smtClean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96925" lvl="3" indent="-339725" eaLnBrk="1" hangingPunct="1">
              <a:lnSpc>
                <a:spcPct val="80000"/>
              </a:lnSpc>
              <a:spcAft>
                <a:spcPts val="900"/>
              </a:spcAft>
              <a:defRPr/>
            </a:pPr>
            <a:r>
              <a:rPr lang="en-US" altLang="en-US" sz="3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Mk.10:26, etc.</a:t>
            </a:r>
          </a:p>
        </p:txBody>
      </p:sp>
      <p:sp>
        <p:nvSpPr>
          <p:cNvPr id="2" name="Rectangle 1"/>
          <p:cNvSpPr/>
          <p:nvPr/>
        </p:nvSpPr>
        <p:spPr>
          <a:xfrm>
            <a:off x="562896" y="3810000"/>
            <a:ext cx="8001000" cy="1752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635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Ac.14:17, </a:t>
            </a:r>
            <a:r>
              <a:rPr lang="en-US" sz="3200" b="1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door of faith </a:t>
            </a:r>
            <a:r>
              <a:rPr lang="en-US" sz="3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a </a:t>
            </a:r>
            <a:r>
              <a:rPr lang="en-US" sz="3200" b="1" u="sng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figure</a:t>
            </a:r>
            <a:r>
              <a:rPr lang="en-US" sz="32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faith unnecessary?</a:t>
            </a:r>
          </a:p>
          <a:p>
            <a:pPr algn="ctr"/>
            <a:r>
              <a:rPr lang="en-US" sz="3200" b="1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Does faith save figuratively?</a:t>
            </a:r>
            <a:endParaRPr lang="en-US" sz="3200" b="1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790</TotalTime>
  <Words>794</Words>
  <Application>Microsoft Office PowerPoint</Application>
  <PresentationFormat>On-screen Show (4:3)</PresentationFormat>
  <Paragraphs>117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Default Design</vt:lpstr>
      <vt:lpstr>Pixel</vt:lpstr>
      <vt:lpstr>The Purpose Of Baptism</vt:lpstr>
      <vt:lpstr>Baptismal Regeneration (1/2)</vt:lpstr>
      <vt:lpstr>Baptismal Regeneration (2/2)</vt:lpstr>
      <vt:lpstr>Baptism alone . . .</vt:lpstr>
      <vt:lpstr>I. Relation To Godhead, Mt.28:19</vt:lpstr>
      <vt:lpstr>Godhead</vt:lpstr>
      <vt:lpstr>II. Relation To Salvation, Mk.16:16</vt:lpstr>
      <vt:lpstr>What would you do for a new car?</vt:lpstr>
      <vt:lpstr>Relation To Salvation, Mk.16:16</vt:lpstr>
      <vt:lpstr>III. Relation To Sins,  Ac.2:38</vt:lpstr>
      <vt:lpstr>Relation To Sins, Ac.2:38</vt:lpstr>
      <vt:lpstr>Relation To Sins, Ac.2:38</vt:lpstr>
      <vt:lpstr>Forgiveness, Mt.26:28; Ac.2:38</vt:lpstr>
      <vt:lpstr>Washing away sins, Ac.22:16 </vt:lpstr>
      <vt:lpstr>IV. Relation To Death Of Christ, Ro.6:3-4</vt:lpstr>
      <vt:lpstr>V.  Relation To Works,  Tit.3:5</vt:lpstr>
      <vt:lpstr>Slide 17</vt:lpstr>
      <vt:lpstr>The Laver, Tit.3:5 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 Duggin</dc:creator>
  <cp:lastModifiedBy>Johnson</cp:lastModifiedBy>
  <cp:revision>92</cp:revision>
  <dcterms:created xsi:type="dcterms:W3CDTF">2004-02-19T20:18:40Z</dcterms:created>
  <dcterms:modified xsi:type="dcterms:W3CDTF">2015-06-15T12:15:58Z</dcterms:modified>
</cp:coreProperties>
</file>