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3" r:id="rId3"/>
    <p:sldId id="279" r:id="rId4"/>
    <p:sldId id="257" r:id="rId5"/>
    <p:sldId id="292" r:id="rId6"/>
    <p:sldId id="294" r:id="rId7"/>
    <p:sldId id="295" r:id="rId8"/>
    <p:sldId id="296" r:id="rId9"/>
    <p:sldId id="297" r:id="rId10"/>
    <p:sldId id="303" r:id="rId11"/>
    <p:sldId id="298" r:id="rId12"/>
    <p:sldId id="299" r:id="rId13"/>
    <p:sldId id="258" r:id="rId14"/>
    <p:sldId id="300" r:id="rId15"/>
    <p:sldId id="301" r:id="rId16"/>
    <p:sldId id="288" r:id="rId17"/>
    <p:sldId id="271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000066"/>
    <a:srgbClr val="FF9900"/>
    <a:srgbClr val="CC3300"/>
    <a:srgbClr val="4D4D4D"/>
    <a:srgbClr val="800000"/>
    <a:srgbClr val="003300"/>
    <a:srgbClr val="80808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70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758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397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9954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16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41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928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67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162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054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402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6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14005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834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653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099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22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1734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151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320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030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2265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7033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021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990441-334E-4E7F-B844-9325D3A65D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29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Dorcas,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The Disciple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spcBef>
                <a:spcPts val="1200"/>
              </a:spcBef>
            </a:pPr>
            <a:endParaRPr lang="en-US" sz="3600" dirty="0" smtClean="0"/>
          </a:p>
          <a:p>
            <a:pPr algn="ctr">
              <a:spcBef>
                <a:spcPts val="0"/>
              </a:spcBef>
            </a:pPr>
            <a:r>
              <a:rPr lang="en-US" sz="3600" dirty="0" smtClean="0"/>
              <a:t>Acts 9:36-42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742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 of miracl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(42)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her death led many to believe</a:t>
            </a:r>
          </a:p>
          <a:p>
            <a:pPr marL="0" indent="0" algn="ctr">
              <a:lnSpc>
                <a:spcPct val="90000"/>
              </a:lnSpc>
              <a:spcAft>
                <a:spcPts val="200"/>
              </a:spcAft>
              <a:buNone/>
            </a:pP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Peter’s journey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(43)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Poised to embark on strange journey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7634" y="2971800"/>
            <a:ext cx="39624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Joppa: house of physical death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6668" y="2971800"/>
            <a:ext cx="39624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Caesarea: house of spiritual death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7634" y="4298732"/>
            <a:ext cx="39624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Joppa: Jewish Christians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6668" y="4298732"/>
            <a:ext cx="39624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Caesarea: Gentile conversions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8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00200" y="533400"/>
            <a:ext cx="5914104" cy="5334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Dorcas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00200" y="1234966"/>
            <a:ext cx="5914104" cy="12192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Death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00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76200"/>
            <a:ext cx="7848600" cy="1295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eulogy:</a:t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of good works, charity</a:t>
            </a:r>
            <a:endParaRPr lang="en-US" altLang="en-US" sz="36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Giver.</a:t>
            </a: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 until death.</a:t>
            </a:r>
          </a:p>
          <a:p>
            <a:pPr marL="0" indent="0" defTabSz="693738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Verdana" panose="020B0604030504040204" pitchFamily="34" charset="0"/>
                <a:cs typeface="Arial"/>
              </a:rPr>
              <a:t>→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retired.</a:t>
            </a:r>
          </a:p>
          <a:p>
            <a:pPr marL="0" indent="0" defTabSz="693738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Verdana" panose="020B0604030504040204" pitchFamily="34" charset="0"/>
                <a:cs typeface="Arial"/>
              </a:rPr>
              <a:t>→</a:t>
            </a:r>
            <a:r>
              <a:rPr lang="en-US" altLang="en-US" dirty="0" smtClean="0">
                <a:solidFill>
                  <a:srgbClr val="000066"/>
                </a:solidFill>
                <a:latin typeface="Arial"/>
                <a:ea typeface="Verdana" panose="020B0604030504040204" pitchFamily="34" charset="0"/>
                <a:cs typeface="Arial"/>
              </a:rPr>
              <a:t>Alone?  </a:t>
            </a:r>
            <a:r>
              <a:rPr lang="en-US" alt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alone.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1508234"/>
            <a:ext cx="7848600" cy="1295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example: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of good works, charity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76200"/>
            <a:ext cx="7848600" cy="1295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eulogy:</a:t>
            </a:r>
            <a:b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of good works, charity</a:t>
            </a:r>
            <a:endParaRPr lang="en-US" altLang="en-US" sz="3600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Giver.</a:t>
            </a: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 until death.</a:t>
            </a:r>
          </a:p>
          <a:p>
            <a:pPr marL="346075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 follow her.  Rv.14:13</a:t>
            </a:r>
          </a:p>
          <a:p>
            <a:pPr marL="746125" lvl="1" indent="-346075">
              <a:lnSpc>
                <a:spcPct val="80000"/>
              </a:lnSpc>
              <a:spcAft>
                <a:spcPts val="600"/>
              </a:spcAft>
            </a:pP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will follow me?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1508234"/>
            <a:ext cx="7848600" cy="12954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example: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of good works, charity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12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00200" y="533400"/>
            <a:ext cx="5914104" cy="5334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Dorcas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00200" y="1905000"/>
            <a:ext cx="5914104" cy="12192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Demotion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00200" y="1219200"/>
            <a:ext cx="5914104" cy="5334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Death</a:t>
            </a:r>
            <a:endParaRPr lang="en-US" sz="2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59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52" y="152400"/>
            <a:ext cx="8229600" cy="1143000"/>
          </a:xfrm>
        </p:spPr>
        <p:txBody>
          <a:bodyPr/>
          <a:lstStyle/>
          <a:p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body </a:t>
            </a:r>
            <a:r>
              <a:rPr lang="en-US" alt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(37):</a:t>
            </a:r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 glory</a:t>
            </a:r>
            <a:b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Co.15:43)</a:t>
            </a:r>
            <a:endParaRPr lang="en-US" alt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371600"/>
            <a:ext cx="8229600" cy="4800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soul: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(39)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joy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rest, glory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Called back to earthly life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(41)</a:t>
            </a:r>
          </a:p>
          <a:p>
            <a:pPr lvl="1" defTabSz="520700">
              <a:lnSpc>
                <a:spcPct val="9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Returns to serve again</a:t>
            </a:r>
          </a:p>
          <a:p>
            <a:pPr marL="850900" lvl="1" indent="-393700" defTabSz="520700">
              <a:lnSpc>
                <a:spcPct val="90000"/>
              </a:lnSpc>
              <a:spcAft>
                <a:spcPts val="600"/>
              </a:spcAft>
              <a:buBlip>
                <a:blip r:embed="rId2"/>
              </a:buBlip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greatest sacrifice: recalled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Lk.16, Lazarus</a:t>
            </a:r>
          </a:p>
        </p:txBody>
      </p:sp>
    </p:spTree>
    <p:extLst>
      <p:ext uri="{BB962C8B-B14F-4D97-AF65-F5344CB8AC3E}">
        <p14:creationId xmlns:p14="http://schemas.microsoft.com/office/powerpoint/2010/main" xmlns="" val="217277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lang="en-US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762000"/>
            <a:ext cx="8229600" cy="51816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beautiful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Dorcas . . .</a:t>
            </a:r>
          </a:p>
          <a:p>
            <a:pPr marL="914400" lvl="1" indent="-568325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	S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econd woman mentioned after Acts 2.  </a:t>
            </a:r>
            <a:r>
              <a:rPr lang="en-US" alt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Sapphira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Ac.5.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63550" lvl="1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Tabitha (Dorcas): </a:t>
            </a:r>
          </a:p>
          <a:p>
            <a:pPr marL="463550" lvl="1" indent="0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Gazelle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 beautiful name.</a:t>
            </a:r>
          </a:p>
          <a:p>
            <a:pPr marL="463550" lvl="1" indent="0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Joppa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‘beautiful’ city.</a:t>
            </a:r>
          </a:p>
          <a:p>
            <a:pPr marL="463550" lvl="1" indent="0">
              <a:lnSpc>
                <a:spcPct val="90000"/>
              </a:lnSpc>
              <a:spcAft>
                <a:spcPts val="900"/>
              </a:spcAft>
              <a:buNone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Led beautiful </a:t>
            </a:r>
            <a:r>
              <a:rPr lang="en-US" alt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lang="en-US" alt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762000"/>
            <a:ext cx="8229600" cy="51816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AutoNum type="arabicPeriod"/>
            </a:pPr>
            <a:r>
              <a:rPr lang="en-US" altLang="en-US" dirty="0" smtClean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beautiful life.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from examples…to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 example.   Bear good fruit.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AutoNum type="arabicPeriod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are not full of good works, </a:t>
            </a: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things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fill that space.</a:t>
            </a: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things mean a lot.  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someone has blessed your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spir-itual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growth,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her.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is coming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soon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influence outlives us . . .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05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00200" y="533400"/>
            <a:ext cx="5914104" cy="1219200"/>
          </a:xfrm>
          <a:prstGeom prst="roundRect">
            <a:avLst/>
          </a:prstGeom>
          <a:solidFill>
            <a:srgbClr val="800000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Dorcas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93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30763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7835" y="17931"/>
            <a:ext cx="4876799" cy="723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2172417" y="3991302"/>
            <a:ext cx="776332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43255" y="4648200"/>
            <a:ext cx="776332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disciple singled out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(36)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4" y="1032638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an elder . . .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 notable teacher </a:t>
            </a:r>
          </a:p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 man . . . </a:t>
            </a: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woman</a:t>
            </a:r>
          </a:p>
          <a:p>
            <a:pPr lvl="1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influence not due to high office</a:t>
            </a:r>
          </a:p>
          <a:p>
            <a:pPr lvl="1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Due to godly life, generous service</a:t>
            </a:r>
          </a:p>
          <a:p>
            <a:pPr marL="0" indent="0" algn="ctr">
              <a:lnSpc>
                <a:spcPct val="90000"/>
              </a:lnSpc>
              <a:spcAft>
                <a:spcPts val="2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company:  </a:t>
            </a:r>
          </a:p>
          <a:p>
            <a:pPr lvl="1">
              <a:lnSpc>
                <a:spcPct val="90000"/>
              </a:lnSpc>
              <a:spcAft>
                <a:spcPts val="2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3886200"/>
            <a:ext cx="2743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Rahab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419600"/>
            <a:ext cx="2743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Hannah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4953000"/>
            <a:ext cx="2743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Mary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3886200"/>
            <a:ext cx="2743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Mary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4400" y="4419600"/>
            <a:ext cx="2743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Phoebe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4953000"/>
            <a:ext cx="2743200" cy="457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Priscilla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331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disciple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(36)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60732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full of herself . . . (pride)</a:t>
            </a:r>
          </a:p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of good works.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Pr.31</a:t>
            </a:r>
          </a:p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 of charity.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Mt.20</a:t>
            </a:r>
          </a:p>
          <a:p>
            <a:pPr marL="741362" lvl="1" indent="-457200">
              <a:lnSpc>
                <a:spcPct val="90000"/>
              </a:lnSpc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do we prefer to get credit?</a:t>
            </a:r>
          </a:p>
          <a:p>
            <a:pPr marL="741362" lvl="1" indent="-457200">
              <a:lnSpc>
                <a:spcPct val="90000"/>
              </a:lnSpc>
              <a:spcAft>
                <a:spcPts val="2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good deed, let no one know?</a:t>
            </a:r>
          </a:p>
          <a:p>
            <a:pPr marL="168275" indent="-284163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Constant (“she continually did” -</a:t>
            </a: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NASB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1">
              <a:lnSpc>
                <a:spcPct val="90000"/>
              </a:lnSpc>
              <a:spcAft>
                <a:spcPts val="200"/>
              </a:spcAft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08234" y="4603532"/>
            <a:ext cx="6096000" cy="1600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doers of the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word,</a:t>
            </a:r>
            <a:b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hearers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only,</a:t>
            </a:r>
            <a:b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deceiving yourselves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Ja.1:22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71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Sick disciple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(37)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complaints</a:t>
            </a:r>
          </a:p>
          <a:p>
            <a:pPr marL="568325" lvl="1" indent="-284163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good suffer too</a:t>
            </a:r>
          </a:p>
          <a:p>
            <a:pPr marL="284162" lvl="1" indent="0">
              <a:lnSpc>
                <a:spcPct val="90000"/>
              </a:lnSpc>
              <a:spcAft>
                <a:spcPts val="2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68325" lvl="1" indent="-284163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3275" lvl="2" indent="-234950">
              <a:lnSpc>
                <a:spcPct val="90000"/>
              </a:lnSpc>
              <a:spcBef>
                <a:spcPts val="3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Martyrs’ song </a:t>
            </a:r>
          </a:p>
          <a:p>
            <a:pPr marL="803275" lvl="2" indent="-23495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carefully watches over (is greatly concerned about) their death</a:t>
            </a:r>
          </a:p>
          <a:p>
            <a:pPr marL="457200" lvl="1" indent="0">
              <a:lnSpc>
                <a:spcPct val="90000"/>
              </a:lnSpc>
              <a:spcAft>
                <a:spcPts val="200"/>
              </a:spcAft>
              <a:buNone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9732" y="2165132"/>
            <a:ext cx="7391400" cy="126649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Precious in the sight of the L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b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n-US" sz="2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death of His saints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Ps.116:15</a:t>
            </a:r>
            <a:endParaRPr lang="en-US" sz="2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04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43000"/>
            <a:ext cx="8229600" cy="4830763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men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w/o delay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*Ac.9:35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*2 K.4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Faith, 1 Co.15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“Come to us” </a:t>
            </a:r>
            <a:b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(1 Sm.28)</a:t>
            </a: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300"/>
              </a:spcAft>
              <a:buNone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4597" y="17931"/>
            <a:ext cx="4876799" cy="7236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950698" y="4007068"/>
            <a:ext cx="776332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53068" y="4648200"/>
            <a:ext cx="776332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28298" y="381000"/>
            <a:ext cx="31242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</a:rPr>
              <a:t>Peter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(38)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22332" y="2590800"/>
            <a:ext cx="2406868" cy="838200"/>
          </a:xfrm>
          <a:prstGeom prst="straightConnector1">
            <a:avLst/>
          </a:prstGeom>
          <a:ln w="762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905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legacy / epitaph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(39)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7898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 may not know our deeds…</a:t>
            </a:r>
          </a:p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Ph.2:3-4</a:t>
            </a:r>
          </a:p>
          <a:p>
            <a:pPr marL="0" lvl="1" indent="0" algn="ctr">
              <a:lnSpc>
                <a:spcPct val="90000"/>
              </a:lnSpc>
              <a:spcAft>
                <a:spcPts val="200"/>
              </a:spcAft>
              <a:buNone/>
            </a:pP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resurrection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(40)</a:t>
            </a:r>
          </a:p>
          <a:p>
            <a:pPr marL="346075" lvl="1" indent="-346075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Recalls Mk.5:41, “</a:t>
            </a:r>
            <a:r>
              <a:rPr lang="en-US" altLang="en-US" sz="32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Talitha</a:t>
            </a: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qum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589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legacy / epitaph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(39)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7898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 may not know our deeds…</a:t>
            </a:r>
          </a:p>
          <a:p>
            <a:pPr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Ph.2:3-4</a:t>
            </a:r>
          </a:p>
          <a:p>
            <a:pPr marL="0" lvl="1" indent="0" algn="ctr">
              <a:lnSpc>
                <a:spcPct val="90000"/>
              </a:lnSpc>
              <a:spcAft>
                <a:spcPts val="200"/>
              </a:spcAft>
              <a:buNone/>
            </a:pP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resurrection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(40)</a:t>
            </a:r>
          </a:p>
          <a:p>
            <a:pPr marL="346075" lvl="1" indent="-346075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Recalls Mk.5:41, “</a:t>
            </a: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Tabitha </a:t>
            </a:r>
            <a:r>
              <a:rPr lang="en-US" altLang="en-US" sz="32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qum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</a:p>
          <a:p>
            <a:pPr marL="0" lvl="1" indent="0" algn="ctr">
              <a:lnSpc>
                <a:spcPct val="90000"/>
              </a:lnSpc>
              <a:spcAft>
                <a:spcPts val="200"/>
              </a:spcAft>
              <a:buNone/>
            </a:pPr>
            <a:r>
              <a:rPr lang="en-US" alt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present</a:t>
            </a:r>
            <a:r>
              <a:rPr lang="en-US" alt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(41 . . . </a:t>
            </a:r>
            <a:r>
              <a:rPr lang="en-US" alt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</a:p>
          <a:p>
            <a:pPr marL="346075" lvl="1" indent="-346075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O! to see their joy . . .</a:t>
            </a:r>
          </a:p>
          <a:p>
            <a:pPr marL="346075" lvl="1" indent="-346075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she had been . . .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7634" y="5089634"/>
            <a:ext cx="39624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Trouble-maker?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634" y="5822732"/>
            <a:ext cx="39624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Indifferent?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5064" y="5089634"/>
            <a:ext cx="39624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 disciple?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5064" y="5822732"/>
            <a:ext cx="3962400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Gossip?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82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479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Pixel</vt:lpstr>
      <vt:lpstr>Dorcas, The Disciple</vt:lpstr>
      <vt:lpstr>Slide 2</vt:lpstr>
      <vt:lpstr>Slide 3</vt:lpstr>
      <vt:lpstr>One disciple singled out (36)</vt:lpstr>
      <vt:lpstr>FULL disciple (36)</vt:lpstr>
      <vt:lpstr>Sick disciple (37)</vt:lpstr>
      <vt:lpstr>Slide 7</vt:lpstr>
      <vt:lpstr>Her legacy / epitaph (39)</vt:lpstr>
      <vt:lpstr>Her legacy / epitaph (39)</vt:lpstr>
      <vt:lpstr>Purpose of miracles (42)</vt:lpstr>
      <vt:lpstr>Slide 11</vt:lpstr>
      <vt:lpstr>Her eulogy: full of good works, charity</vt:lpstr>
      <vt:lpstr>Her eulogy: full of good works, charity</vt:lpstr>
      <vt:lpstr>Slide 14</vt:lpstr>
      <vt:lpstr>Her body (37): no glory (1 Co.15:43)</vt:lpstr>
      <vt:lpstr>Lessons</vt:lpstr>
      <vt:lpstr>Lessons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134</cp:revision>
  <dcterms:created xsi:type="dcterms:W3CDTF">2006-09-08T20:36:30Z</dcterms:created>
  <dcterms:modified xsi:type="dcterms:W3CDTF">2015-07-04T19:32:20Z</dcterms:modified>
</cp:coreProperties>
</file>