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304" r:id="rId2"/>
    <p:sldId id="289" r:id="rId3"/>
    <p:sldId id="276" r:id="rId4"/>
    <p:sldId id="323" r:id="rId5"/>
    <p:sldId id="305" r:id="rId6"/>
    <p:sldId id="306" r:id="rId7"/>
    <p:sldId id="307" r:id="rId8"/>
    <p:sldId id="309" r:id="rId9"/>
    <p:sldId id="310" r:id="rId10"/>
    <p:sldId id="311" r:id="rId11"/>
    <p:sldId id="303" r:id="rId12"/>
    <p:sldId id="308" r:id="rId13"/>
    <p:sldId id="312" r:id="rId14"/>
    <p:sldId id="313" r:id="rId15"/>
    <p:sldId id="314" r:id="rId16"/>
    <p:sldId id="315" r:id="rId17"/>
    <p:sldId id="316" r:id="rId18"/>
    <p:sldId id="29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66CCFF"/>
    <a:srgbClr val="CCFFFF"/>
    <a:srgbClr val="99CCFF"/>
    <a:srgbClr val="CCECFF"/>
    <a:srgbClr val="FFFFCC"/>
    <a:srgbClr val="000066"/>
    <a:srgbClr val="FFFF99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18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98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388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17:6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0" indent="0">
              <a:buNone/>
            </a:pPr>
            <a:endParaRPr 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C:\Users\Owner\AppData\Local\Microsoft\Windows\Temporary Internet Files\Content.IE5\J3WNZGOL\800px-Newworldmap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8672" y="1585686"/>
            <a:ext cx="8258128" cy="4191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1571172" y="1738086"/>
            <a:ext cx="5987142" cy="397691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Kings 18:17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us: Word settles issues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Others: it causes trouble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Three-legged stool: Reason, Revelation, Tradition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Reason: Is.1:18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Tradition: 2 Th.2:15; 3:6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09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N.T. Commentary # 4: 1 Co.6:9-11</a:t>
            </a:r>
            <a:b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(Actual history)</a:t>
            </a:r>
            <a:endParaRPr 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God’s list of </a:t>
            </a:r>
            <a:r>
              <a:rPr lang="en-US" sz="3600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unrighteous</a:t>
            </a:r>
            <a:r>
              <a:rPr lang="en-US" sz="3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people includes:</a:t>
            </a:r>
          </a:p>
          <a:p>
            <a:pPr marL="855663" lvl="1" indent="-398463">
              <a:spcBef>
                <a:spcPts val="400"/>
              </a:spcBef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Homosexuals</a:t>
            </a:r>
          </a:p>
          <a:p>
            <a:pPr marL="855663" lvl="1" indent="-398463">
              <a:spcBef>
                <a:spcPts val="400"/>
              </a:spcBef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Sodomites</a:t>
            </a:r>
            <a:endParaRPr lang="en-US" sz="3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400"/>
              </a:spcBef>
            </a:pPr>
            <a:endParaRPr lang="en-US" sz="3400" b="1" i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1200"/>
              </a:spcBef>
              <a:buAutoNum type="arabicPeriod"/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400"/>
              </a:spcBef>
              <a:buAutoNum type="arabicPeriod"/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400"/>
              </a:spcBef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18458" y="3581400"/>
            <a:ext cx="7696200" cy="219528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“Paul’s strictures against same-sex activity cannot be satisfactorily explained on the basis of alleged temple prostitution”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(BDAG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289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976086" y="762000"/>
            <a:ext cx="7162800" cy="838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Homosexuality: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What Does The Bible Say?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990600" y="1828800"/>
            <a:ext cx="71628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II. Homosexuality: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What Do Men Say?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76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399144"/>
            <a:ext cx="8229600" cy="1371600"/>
          </a:xfrm>
        </p:spPr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“The sin of Gn.19 was rape,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homosexuality”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marL="406400" indent="-406400">
              <a:spcAft>
                <a:spcPts val="4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Ignores Gn.18: their sin already existed before the attempted rape</a:t>
            </a:r>
          </a:p>
          <a:p>
            <a:pPr marL="406400" indent="-406400"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Ro.1:27, condemns consensual homosexuality, not merely rape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610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399144"/>
            <a:ext cx="8229601" cy="1371600"/>
          </a:xfrm>
        </p:spPr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“Sins of Sodom (Ezk.16) do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mention homosexuality”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686" y="1828800"/>
            <a:ext cx="8229600" cy="4266188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Ezk.16:50-52,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abomination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includes sexual transgressions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544" y="3048000"/>
            <a:ext cx="7239000" cy="3046988"/>
          </a:xfrm>
          <a:prstGeom prst="rect">
            <a:avLst/>
          </a:prstGeom>
          <a:gradFill flip="none" rotWithShape="1">
            <a:gsLst>
              <a:gs pos="0">
                <a:srgbClr val="66CCFF">
                  <a:shade val="30000"/>
                  <a:satMod val="115000"/>
                </a:srgbClr>
              </a:gs>
              <a:gs pos="50000">
                <a:srgbClr val="66CCFF">
                  <a:shade val="67500"/>
                  <a:satMod val="115000"/>
                </a:srgbClr>
              </a:gs>
              <a:gs pos="100000">
                <a:srgbClr val="66CC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2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“Most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Hebrew words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translated ‘abomination’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the meaning of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‘impure,’ ‘filthy,’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‘unclean’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that which is foul-smelling and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objectionable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God”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/>
              <a:t>(</a:t>
            </a:r>
            <a:r>
              <a:rPr lang="en-US" dirty="0" err="1"/>
              <a:t>Nel</a:t>
            </a:r>
            <a:r>
              <a:rPr lang="en-US" dirty="0"/>
              <a:t>., </a:t>
            </a:r>
            <a:r>
              <a:rPr lang="en-US" dirty="0" smtClean="0"/>
              <a:t>7)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707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399144"/>
            <a:ext cx="8229600" cy="1371600"/>
          </a:xfrm>
        </p:spPr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“Sins of Sodom (Ezk.16) do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mention homosexuality”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686" y="1828800"/>
            <a:ext cx="8229600" cy="38862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Ezk.16:50-52,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abomination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includes sexual transgressions</a:t>
            </a:r>
          </a:p>
          <a:p>
            <a:pPr marL="855663" lvl="1" indent="-398463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Lv.18:22 (3, 24-30)</a:t>
            </a:r>
          </a:p>
          <a:p>
            <a:pPr marL="855663" lvl="1" indent="-398463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Lv.20:13 (23)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Illustration: Gn.6:5, 12         Mt.24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Pt.2 &amp; Jd.7 confirm Genesis record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5869000" y="4136994"/>
            <a:ext cx="912800" cy="445477"/>
          </a:xfrm>
          <a:prstGeom prst="rightArrow">
            <a:avLst/>
          </a:prstGeom>
          <a:solidFill>
            <a:srgbClr val="A5002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11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399144"/>
            <a:ext cx="8229600" cy="1371600"/>
          </a:xfrm>
        </p:spPr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“Strange flesh (Jd.7) refers to angels, Gn.18-19”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400" indent="-406400">
              <a:spcAft>
                <a:spcPts val="4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Ignores Gn.18:20 –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outcry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grave sin </a:t>
            </a:r>
            <a:endParaRPr lang="en-US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6400" indent="-406400">
              <a:spcAft>
                <a:spcPts val="4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Ignores 2 Pt.2:8 –‘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 by day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sins</a:t>
            </a:r>
          </a:p>
          <a:p>
            <a:pPr marL="406400" indent="-406400"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Sodomites sought 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men’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Gn.19:5,10</a:t>
            </a:r>
          </a:p>
        </p:txBody>
      </p:sp>
    </p:spTree>
    <p:extLst>
      <p:ext uri="{BB962C8B-B14F-4D97-AF65-F5344CB8AC3E}">
        <p14:creationId xmlns="" xmlns:p14="http://schemas.microsoft.com/office/powerpoint/2010/main" val="175696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399144"/>
            <a:ext cx="8229600" cy="1219200"/>
          </a:xfrm>
        </p:spPr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“Homosexuals are born,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made”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406400" indent="-406400">
              <a:spcAft>
                <a:spcPts val="6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Biological predispositions do not authorize sinful behavior</a:t>
            </a:r>
          </a:p>
          <a:p>
            <a:pPr marL="406400" indent="-406400"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natural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therefore not born </a:t>
            </a:r>
          </a:p>
          <a:p>
            <a:pPr marL="406400" indent="-406400">
              <a:buAutoNum type="arabicPeriod"/>
            </a:pPr>
            <a:endParaRPr lang="en-US" b="1" dirty="0" smtClean="0"/>
          </a:p>
          <a:p>
            <a:pPr marL="406400" indent="-406400">
              <a:buAutoNum type="arabicPeriod"/>
            </a:pPr>
            <a:endParaRPr lang="en-US" b="1" dirty="0" smtClean="0"/>
          </a:p>
          <a:p>
            <a:pPr marL="406400" indent="-406400">
              <a:buAutoNum type="arabicPeriod"/>
            </a:pPr>
            <a:endParaRPr lang="en-US" b="1" dirty="0"/>
          </a:p>
          <a:p>
            <a:pPr marL="406400" indent="-406400">
              <a:buAutoNum type="arabicPeriod"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6400" indent="-406400"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Co.6:11, you </a:t>
            </a:r>
            <a:r>
              <a:rPr lang="en-US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</a:t>
            </a:r>
            <a:endParaRPr lang="en-US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058" y="3438811"/>
            <a:ext cx="8001000" cy="2062103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“As opp. to what is monstrous, abnormal,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perverse…that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is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contrary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nature’s laws, against nature, </a:t>
            </a:r>
            <a:r>
              <a:rPr lang="en-US" sz="32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Ro.i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26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(Th., 660).</a:t>
            </a:r>
          </a:p>
        </p:txBody>
      </p:sp>
    </p:spTree>
    <p:extLst>
      <p:ext uri="{BB962C8B-B14F-4D97-AF65-F5344CB8AC3E}">
        <p14:creationId xmlns="" xmlns:p14="http://schemas.microsoft.com/office/powerpoint/2010/main" val="128272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“We cannot define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‘man’ and ‘woman’”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400" indent="-406400">
              <a:spcAft>
                <a:spcPts val="400"/>
              </a:spcAft>
              <a:buAutoNum type="arabicPeriod"/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we define “human”?</a:t>
            </a:r>
          </a:p>
          <a:p>
            <a:pPr marL="406400" indent="-406400">
              <a:spcAft>
                <a:spcPts val="400"/>
              </a:spcAft>
              <a:buAutoNum type="arabicPeriod"/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we marry an animal?</a:t>
            </a:r>
          </a:p>
          <a:p>
            <a:pPr marL="406400" indent="-406400">
              <a:spcAft>
                <a:spcPts val="400"/>
              </a:spcAft>
              <a:buAutoNum type="arabicPeriod"/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we marry a tree? </a:t>
            </a:r>
          </a:p>
          <a:p>
            <a:pPr marL="406400" indent="-406400">
              <a:spcAft>
                <a:spcPts val="400"/>
              </a:spcAft>
              <a:buAutoNum type="arabicPeriod"/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we marry a child?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43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condemns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sexual immorality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b="1" dirty="0" smtClean="0"/>
              <a:t>moral assumes moral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2514600"/>
            <a:ext cx="3200400" cy="3200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Includes: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Premarital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Extramarital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Homosexual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Bestial</a:t>
            </a:r>
            <a:endParaRPr kumimoji="0" lang="en-US" sz="3200" b="1" i="0" u="none" strike="noStrike" cap="none" normalizeH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baseline="0" dirty="0" smtClean="0">
                <a:solidFill>
                  <a:schemeClr val="bg2">
                    <a:lumMod val="50000"/>
                  </a:schemeClr>
                </a:solidFill>
              </a:rPr>
              <a:t>Incest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0" y="2514600"/>
            <a:ext cx="3200400" cy="3200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Condemned: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/>
              <a:t>Ep.5:3,5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Mt.19:9</a:t>
            </a:r>
          </a:p>
          <a:p>
            <a:pPr algn="ctr"/>
            <a:r>
              <a:rPr lang="en-US" sz="3200" b="1" dirty="0"/>
              <a:t>1 Co.5:1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/>
              <a:t>Hb.13:4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/>
              <a:t>Jude 7</a:t>
            </a:r>
          </a:p>
        </p:txBody>
      </p:sp>
      <p:sp>
        <p:nvSpPr>
          <p:cNvPr id="6" name="Left Arrow 5"/>
          <p:cNvSpPr/>
          <p:nvPr/>
        </p:nvSpPr>
        <p:spPr bwMode="auto">
          <a:xfrm>
            <a:off x="3276600" y="3142344"/>
            <a:ext cx="2895600" cy="2057400"/>
          </a:xfrm>
          <a:prstGeom prst="leftArrow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Sin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1"/>
                </a:solidFill>
              </a:rPr>
              <a:t>Judgment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834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Homosexuality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9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976086" y="609600"/>
            <a:ext cx="71628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I. Homosexuality: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What Does The Bible Say?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18-19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the way to Sodom, Gn.18:…16</a:t>
            </a:r>
          </a:p>
          <a:p>
            <a:pPr marL="914400" lvl="1" indent="-457200"/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Outcry</a:t>
            </a:r>
            <a:r>
              <a:rPr 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20-21</a:t>
            </a:r>
          </a:p>
          <a:p>
            <a:pPr marL="914400" lvl="1" indent="-457200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sin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very grave,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</a:t>
            </a:r>
          </a:p>
          <a:p>
            <a:pPr marL="1204913" lvl="2" indent="-347663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 chapter 19</a:t>
            </a:r>
          </a:p>
          <a:p>
            <a:pPr marL="1597025" lvl="3" indent="-392113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Fact-finding mission, 18:21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944688" lvl="4" indent="-347663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</a:t>
            </a:r>
            <a:r>
              <a:rPr 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went toward Sodom, 22</a:t>
            </a:r>
            <a:endParaRPr 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371600" y="3276600"/>
            <a:ext cx="4267200" cy="762000"/>
          </a:xfrm>
          <a:prstGeom prst="ellips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95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Abraham’s response to God’s wrath hanging over Sodom, 18:23-32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4742"/>
            <a:ext cx="8229600" cy="3886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 (18:23)</a:t>
            </a:r>
          </a:p>
          <a:p>
            <a:pPr marL="855663" lvl="1" indent="-398463">
              <a:spcAft>
                <a:spcPts val="3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Righteous, too? (2 Pt.2:7-8)</a:t>
            </a:r>
          </a:p>
          <a:p>
            <a:pPr marL="1255713" lvl="2" indent="-398463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Principle of justice: 18:25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298623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Genesis 19, two angels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[1]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Angels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(19:1)</a:t>
            </a:r>
          </a:p>
          <a:p>
            <a:pPr marL="1262063" lvl="1" indent="-463550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(18:1-2, 16, 22 . . .)</a:t>
            </a:r>
          </a:p>
          <a:p>
            <a:pPr marL="57150" indent="0"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[2]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Sodomites, 19:4-7</a:t>
            </a:r>
          </a:p>
          <a:p>
            <a:pPr marL="1262063" lvl="1" indent="-463550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“Know” (19:5, 8; 4:1)</a:t>
            </a:r>
          </a:p>
          <a:p>
            <a:pPr marL="57150" indent="0"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[3]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Lot, the “judge” (19:9)</a:t>
            </a:r>
          </a:p>
          <a:p>
            <a:pPr marL="57150" indent="0">
              <a:buNone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[1]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rescue him (19:10)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1524000" y="2037444"/>
            <a:ext cx="609600" cy="275408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76646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N.T. Commentary # 1: 2 Pt.2:6-9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(Actual history)</a:t>
            </a:r>
            <a:endParaRPr 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686" y="1295400"/>
            <a:ext cx="8229600" cy="5181600"/>
          </a:xfrm>
        </p:spPr>
        <p:txBody>
          <a:bodyPr/>
          <a:lstStyle/>
          <a:p>
            <a:pPr marL="406400" indent="-406400">
              <a:spcBef>
                <a:spcPts val="300"/>
              </a:spcBef>
              <a:spcAft>
                <a:spcPts val="600"/>
              </a:spcAft>
              <a:buAutoNum type="arabicPeriod"/>
            </a:pP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Reduce to ashes,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  <a:p>
            <a:pPr marL="406400" indent="-406400">
              <a:spcBef>
                <a:spcPts val="300"/>
              </a:spcBef>
              <a:spcAft>
                <a:spcPts val="600"/>
              </a:spcAft>
              <a:buAutoNum type="arabicPeriod"/>
            </a:pP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Guilty verdict,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(consign to destruction)</a:t>
            </a:r>
            <a:endParaRPr lang="en-US" sz="3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6400" indent="-406400">
              <a:spcBef>
                <a:spcPts val="300"/>
              </a:spcBef>
              <a:spcAft>
                <a:spcPts val="600"/>
              </a:spcAft>
              <a:buAutoNum type="arabicPeriod"/>
            </a:pP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Warning example for godles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s, 6</a:t>
            </a:r>
          </a:p>
          <a:p>
            <a:pPr marL="406400" indent="-406400">
              <a:spcBef>
                <a:spcPts val="300"/>
              </a:spcBef>
              <a:spcAft>
                <a:spcPts val="600"/>
              </a:spcAft>
              <a:buAutoNum type="arabicPeriod"/>
            </a:pP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 Lot,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(Gn.18:23); distressed</a:t>
            </a:r>
          </a:p>
          <a:p>
            <a:pPr marL="406400" indent="-406400">
              <a:spcBef>
                <a:spcPts val="300"/>
              </a:spcBef>
              <a:spcAft>
                <a:spcPts val="600"/>
              </a:spcAft>
              <a:buAutoNum type="arabicPeriod"/>
            </a:pP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Extreme immorality; filthy / sensual conduct of unprincipled men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[NASB]</a:t>
            </a: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  <a:p>
            <a:pPr marL="406400" indent="-406400">
              <a:spcBef>
                <a:spcPts val="30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Tormented </a:t>
            </a:r>
            <a:r>
              <a:rPr lang="en-US" sz="31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soul,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(harass)  </a:t>
            </a:r>
            <a:endParaRPr lang="en-US" sz="3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6400" indent="-406400">
              <a:spcBef>
                <a:spcPts val="30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Lawless</a:t>
            </a:r>
            <a:r>
              <a:rPr lang="en-US" sz="31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regard to law,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  <a:p>
            <a:pPr marL="406400" indent="-406400">
              <a:spcBef>
                <a:spcPts val="300"/>
              </a:spcBef>
              <a:buAutoNum type="arabicPeriod"/>
            </a:pP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Unrighteous, unjust, sinful, </a:t>
            </a: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en-US" sz="3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291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N.T. Commentary # 2: Jude 7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(Actual history)</a:t>
            </a:r>
            <a:endParaRPr 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marL="406400" indent="-406400">
              <a:spcBef>
                <a:spcPts val="400"/>
              </a:spcBef>
              <a:buAutoNum type="arabicPeriod"/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Sexual immorality</a:t>
            </a:r>
          </a:p>
          <a:p>
            <a:pPr marL="406400" indent="-406400">
              <a:spcBef>
                <a:spcPts val="400"/>
              </a:spcBef>
              <a:buAutoNum type="arabicPeriod"/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1200"/>
              </a:spcBef>
              <a:buAutoNum type="arabicPeriod"/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0"/>
              </a:spcBef>
              <a:buAutoNum type="arabicPeriod"/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Strange flesh </a:t>
            </a:r>
          </a:p>
          <a:p>
            <a:pPr marL="406400" indent="-406400">
              <a:spcBef>
                <a:spcPts val="400"/>
              </a:spcBef>
              <a:buAutoNum type="arabicPeriod"/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400"/>
              </a:spcBef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1200"/>
              </a:spcBef>
              <a:buAutoNum type="arabicPeriod"/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forth as example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999344" y="2344056"/>
            <a:ext cx="5134428" cy="112848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“Indulge in illicit sexual relations, debauchery”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995714" y="4103916"/>
            <a:ext cx="5134428" cy="112848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Engage in unnatural sexual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intercourse . . .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Gn.19:8-9</a:t>
            </a:r>
          </a:p>
        </p:txBody>
      </p:sp>
    </p:spTree>
    <p:extLst>
      <p:ext uri="{BB962C8B-B14F-4D97-AF65-F5344CB8AC3E}">
        <p14:creationId xmlns="" xmlns:p14="http://schemas.microsoft.com/office/powerpoint/2010/main" val="68613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N.T. Commentary # 3: Ro.1:18-32</a:t>
            </a:r>
            <a:b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(Actual history)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marL="0" indent="0" algn="ctr">
              <a:spcBef>
                <a:spcPts val="400"/>
              </a:spcBef>
              <a:buNone/>
            </a:pP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God’s wrath revealed against </a:t>
            </a: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</a:t>
            </a:r>
            <a:r>
              <a:rPr lang="en-US" sz="3400" b="1" i="1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(18)</a:t>
            </a:r>
          </a:p>
          <a:p>
            <a:pPr>
              <a:spcBef>
                <a:spcPts val="400"/>
              </a:spcBef>
            </a:pPr>
            <a:endParaRPr lang="en-US" sz="3400" b="1" i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</a:pPr>
            <a:endParaRPr lang="en-US" sz="3400" b="1" i="1" dirty="0" smtClean="0">
              <a:latin typeface="Calibri" pitchFamily="34" charset="0"/>
              <a:cs typeface="Calibri" pitchFamily="34" charset="0"/>
            </a:endParaRPr>
          </a:p>
          <a:p>
            <a:pPr marL="514350" indent="-457200">
              <a:spcBef>
                <a:spcPts val="400"/>
              </a:spcBef>
            </a:pP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Not idolatry alone </a:t>
            </a:r>
          </a:p>
          <a:p>
            <a:pPr marL="514350" indent="-457200">
              <a:spcBef>
                <a:spcPts val="400"/>
              </a:spcBef>
            </a:pP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“Nature” (25-26) based on creation (20)</a:t>
            </a:r>
          </a:p>
          <a:p>
            <a:pPr marL="514350" indent="-457200">
              <a:spcBef>
                <a:spcPts val="400"/>
              </a:spcBef>
            </a:pP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Consensual, 27</a:t>
            </a:r>
          </a:p>
          <a:p>
            <a:pPr marL="514350" indent="-457200">
              <a:spcBef>
                <a:spcPts val="400"/>
              </a:spcBef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Filled with</a:t>
            </a: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all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unrighteousness (29-32)</a:t>
            </a:r>
          </a:p>
          <a:p>
            <a:pPr marL="514350" indent="-457200">
              <a:spcBef>
                <a:spcPts val="400"/>
              </a:spcBef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Practice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approve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 such things, 32</a:t>
            </a:r>
            <a:endParaRPr lang="en-US" sz="340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1200"/>
              </a:spcBef>
              <a:buAutoNum type="arabicPeriod"/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400"/>
              </a:spcBef>
              <a:buAutoNum type="arabicPeriod"/>
            </a:pPr>
            <a:endParaRPr lang="en-US" sz="3400" b="1" dirty="0" smtClean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400"/>
              </a:spcBef>
              <a:buAutoNum type="arabicPeriod"/>
            </a:pP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2438400"/>
            <a:ext cx="3505200" cy="990600"/>
          </a:xfrm>
          <a:prstGeom prst="rect">
            <a:avLst/>
          </a:prstGeom>
          <a:solidFill>
            <a:schemeClr val="accent1">
              <a:alpha val="26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1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Ungodliness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633686" y="2438400"/>
            <a:ext cx="3505200" cy="990600"/>
          </a:xfrm>
          <a:prstGeom prst="rect">
            <a:avLst/>
          </a:prstGeom>
          <a:solidFill>
            <a:schemeClr val="accent1">
              <a:alpha val="26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Unrighteousess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3429000" y="2209800"/>
            <a:ext cx="3048000" cy="3124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49986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6109</TotalTime>
  <Words>628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Acts 17:6</vt:lpstr>
      <vt:lpstr>Homosexuality</vt:lpstr>
      <vt:lpstr>Slide 3</vt:lpstr>
      <vt:lpstr>Genesis 18-19</vt:lpstr>
      <vt:lpstr>Abraham’s response to God’s wrath hanging over Sodom, 18:23-32</vt:lpstr>
      <vt:lpstr>Genesis 19, two angels </vt:lpstr>
      <vt:lpstr>N.T. Commentary # 1: 2 Pt.2:6-9 (Actual history)</vt:lpstr>
      <vt:lpstr>N.T. Commentary # 2: Jude 7 (Actual history)</vt:lpstr>
      <vt:lpstr>N.T. Commentary # 3: Ro.1:18-32 (Actual history)</vt:lpstr>
      <vt:lpstr>N.T. Commentary # 4: 1 Co.6:9-11 (Actual history)</vt:lpstr>
      <vt:lpstr>Slide 11</vt:lpstr>
      <vt:lpstr>1. “The sin of Gn.19 was rape, not homosexuality”</vt:lpstr>
      <vt:lpstr>2. “Sins of Sodom (Ezk.16) do not mention homosexuality”</vt:lpstr>
      <vt:lpstr>2. “Sins of Sodom (Ezk.16) do not mention homosexuality”</vt:lpstr>
      <vt:lpstr>3. “Strange flesh (Jd.7) refers to angels, Gn.18-19”</vt:lpstr>
      <vt:lpstr>4. “Homosexuals are born, not made”</vt:lpstr>
      <vt:lpstr>5. “We cannot define ‘man’ and ‘woman’”</vt:lpstr>
      <vt:lpstr>Bible condemns all sexual immorality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645</cp:revision>
  <dcterms:created xsi:type="dcterms:W3CDTF">2011-08-18T15:42:19Z</dcterms:created>
  <dcterms:modified xsi:type="dcterms:W3CDTF">2015-07-13T02:16:50Z</dcterms:modified>
</cp:coreProperties>
</file>