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700" r:id="rId4"/>
    <p:sldMasterId id="2147483713" r:id="rId5"/>
    <p:sldMasterId id="2147483726" r:id="rId6"/>
  </p:sldMasterIdLst>
  <p:handoutMasterIdLst>
    <p:handoutMasterId r:id="rId29"/>
  </p:handoutMasterIdLst>
  <p:sldIdLst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5F5F5F"/>
    <a:srgbClr val="0033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936BA-5F35-4669-8952-564651988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06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48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59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95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169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654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58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774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934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318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695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16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54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298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4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2289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093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271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712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245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131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703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66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683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596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4089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067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495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0305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347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77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1003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7262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73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744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482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0845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927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1925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4639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9303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712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3065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6079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4731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569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5375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8478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512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2938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2763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0590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9487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68149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08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93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5231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142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2056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5943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8907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2447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7179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0980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047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9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8360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9449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8516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5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87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52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94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1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20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9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48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FFF99"/>
                </a:solidFill>
              </a:rPr>
              <a:t>What About The Thief On The Cross?</a:t>
            </a:r>
            <a:endParaRPr lang="en-US" sz="4400" dirty="0">
              <a:solidFill>
                <a:srgbClr val="FFFF99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Lk.23:39-43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4719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Robber’s certainty of Jesus, 41-42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295400"/>
            <a:ext cx="8276304" cy="5029200"/>
          </a:xfrm>
        </p:spPr>
        <p:txBody>
          <a:bodyPr/>
          <a:lstStyle/>
          <a:p>
            <a:pPr lvl="1"/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288592" cy="4724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514350" indent="-514350" eaLnBrk="0" hangingPunct="0">
              <a:spcAft>
                <a:spcPts val="600"/>
              </a:spcAft>
              <a:buFontTx/>
              <a:buAutoNum type="arabicPeriod"/>
            </a:pP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</a:t>
            </a:r>
            <a:r>
              <a:rPr lang="en-US" sz="3400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</a:t>
            </a:r>
            <a:r>
              <a:rPr lang="en-US" sz="3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Expects action</a:t>
            </a:r>
          </a:p>
          <a:p>
            <a:pPr marL="914400" lvl="1" indent="-45720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does sinner want righteous King to remember him?</a:t>
            </a:r>
          </a:p>
          <a:p>
            <a:pPr marL="914400" lvl="1" indent="-45720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Ec.12:1</a:t>
            </a:r>
          </a:p>
          <a:p>
            <a:pPr marL="280988" indent="-280988" eaLnBrk="0" hangingPunct="0"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come</a:t>
            </a:r>
            <a:r>
              <a:rPr lang="en-US" sz="3400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marL="914400" lvl="1" indent="-457200" eaLnBrk="0" hangingPunct="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‘if’ of doubt, but ‘when’ </a:t>
            </a:r>
          </a:p>
          <a:p>
            <a:pPr marL="339725" indent="-339725" eaLnBrk="0" hangingPunct="0"/>
            <a:r>
              <a:rPr lang="en-US" sz="28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u="sng" dirty="0" smtClean="0">
                <a:solidFill>
                  <a:srgbClr val="0000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</a:t>
            </a:r>
            <a:r>
              <a:rPr lang="en-US" sz="3400" dirty="0" smtClean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[22:16, 18, 29-30; 23:51]</a:t>
            </a:r>
          </a:p>
        </p:txBody>
      </p:sp>
    </p:spTree>
    <p:extLst>
      <p:ext uri="{BB962C8B-B14F-4D97-AF65-F5344CB8AC3E}">
        <p14:creationId xmlns:p14="http://schemas.microsoft.com/office/powerpoint/2010/main" xmlns="" val="2765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044"/>
            <a:ext cx="8229600" cy="457200"/>
          </a:xfrm>
        </p:spPr>
        <p:txBody>
          <a:bodyPr/>
          <a:lstStyle/>
          <a:p>
            <a:pPr algn="ctr"/>
            <a:r>
              <a:rPr lang="en-US" sz="3600" b="1" dirty="0" smtClean="0"/>
              <a:t>What makes this robber famous?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912"/>
            <a:ext cx="8229600" cy="565108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</a:t>
            </a:r>
            <a:r>
              <a:rPr lang="en-US" b="1" dirty="0">
                <a:solidFill>
                  <a:srgbClr val="5F5F5F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5F5F5F"/>
                </a:solidFill>
              </a:rPr>
              <a:t>Changes mind (repents) 40; Mt.27:44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Censures other robber, 40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Challenges other robber, 40:  </a:t>
            </a:r>
            <a:r>
              <a:rPr lang="en-US" b="1" i="1" dirty="0" smtClean="0">
                <a:solidFill>
                  <a:srgbClr val="5F5F5F"/>
                </a:solidFill>
              </a:rPr>
              <a:t>Fear God</a:t>
            </a:r>
            <a:r>
              <a:rPr lang="en-US" b="1" dirty="0" smtClean="0">
                <a:solidFill>
                  <a:srgbClr val="5F5F5F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Condemns other robber:  hypocrite, 40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Concedes, 41: admits guilt, just deserts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</a:t>
            </a:r>
            <a:r>
              <a:rPr lang="en-US" b="1" dirty="0">
                <a:solidFill>
                  <a:srgbClr val="5F5F5F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5F5F5F"/>
                </a:solidFill>
              </a:rPr>
              <a:t>Confirms His claims, 41-42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Clears Jesus of wrong, 41-42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Confesses Jesus (‘</a:t>
            </a:r>
            <a:r>
              <a:rPr lang="en-US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 smtClean="0">
                <a:solidFill>
                  <a:srgbClr val="5F5F5F"/>
                </a:solidFill>
              </a:rPr>
              <a:t>’), 41-42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</a:t>
            </a:r>
            <a:r>
              <a:rPr lang="en-US" b="1" dirty="0">
                <a:solidFill>
                  <a:srgbClr val="5F5F5F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5F5F5F"/>
                </a:solidFill>
              </a:rPr>
              <a:t>Certainty: believes Jesus will reign, 42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Craves companionship with Lord, </a:t>
            </a:r>
            <a:r>
              <a:rPr lang="en-US" b="1" dirty="0" smtClean="0"/>
              <a:t>42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5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8696" y="609600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48696" y="2089356"/>
            <a:ext cx="6629400" cy="11110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Celebration</a:t>
            </a:r>
            <a:endParaRPr lang="en-US" sz="32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48696" y="1342104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Conduct</a:t>
            </a:r>
          </a:p>
        </p:txBody>
      </p:sp>
    </p:spTree>
    <p:extLst>
      <p:ext uri="{BB962C8B-B14F-4D97-AF65-F5344CB8AC3E}">
        <p14:creationId xmlns:p14="http://schemas.microsoft.com/office/powerpoint/2010/main" xmlns="" val="6347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algn="ctr"/>
            <a:r>
              <a:rPr lang="en-US" sz="3200" b="1" dirty="0" smtClean="0"/>
              <a:t>What does Jesus promise this man?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800000"/>
                </a:solidFill>
              </a:rPr>
              <a:t>TODAY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800000"/>
                </a:solidFill>
              </a:rPr>
              <a:t>WITH 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1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800000"/>
                </a:solidFill>
              </a:rPr>
              <a:t>IN PARADISE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848028" y="1676400"/>
            <a:ext cx="7408608" cy="1219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No reply to other sinner’s taunts.</a:t>
            </a:r>
          </a:p>
          <a:p>
            <a:pPr algn="ctr" eaLnBrk="0" hangingPunct="0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Immediately grants this man’s request.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50488" y="3532236"/>
            <a:ext cx="7408608" cy="1219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Asked to be remembered.</a:t>
            </a:r>
          </a:p>
          <a:p>
            <a:pPr algn="ctr" eaLnBrk="0" hangingPunct="0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Jesus grants gift better than life, </a:t>
            </a:r>
            <a:r>
              <a:rPr lang="en-US" sz="3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Ph.1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65236" y="5363496"/>
            <a:ext cx="7408608" cy="1219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rgbClr val="77777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OT: Garden of Eden</a:t>
            </a:r>
          </a:p>
          <a:p>
            <a:pPr algn="ctr" eaLnBrk="0" hangingPunct="0"/>
            <a:r>
              <a:rPr lang="en-US" sz="34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Ec.12:7; Lk.16:23 ; Ac.2:27 </a:t>
            </a:r>
          </a:p>
        </p:txBody>
      </p:sp>
    </p:spTree>
    <p:extLst>
      <p:ext uri="{BB962C8B-B14F-4D97-AF65-F5344CB8AC3E}">
        <p14:creationId xmlns:p14="http://schemas.microsoft.com/office/powerpoint/2010/main" xmlns="" val="265528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8696" y="609600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48696" y="2807112"/>
            <a:ext cx="6629400" cy="111104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Conclusions</a:t>
            </a:r>
            <a:endParaRPr lang="en-US" sz="36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48696" y="1342104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Conduct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48696" y="2057400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Celebration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197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/>
            <a:r>
              <a:rPr lang="en-US" sz="3600" b="1" dirty="0" smtClean="0"/>
              <a:t>1. Robber not saved by faith alone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Ja.2:14-17, 21-24; Hb.11:17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113504" y="1600200"/>
            <a:ext cx="6902244" cy="4800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Changes mind (repents) 40; Mt.27:44</a:t>
            </a:r>
          </a:p>
          <a:p>
            <a:pPr eaLnBrk="0" hangingPunct="0"/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Censures other robber, 40</a:t>
            </a:r>
          </a:p>
          <a:p>
            <a:pPr eaLnBrk="0" hangingPunct="0"/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Challenges other robber, 40:  Fear God!</a:t>
            </a:r>
          </a:p>
          <a:p>
            <a:pPr eaLnBrk="0" hangingPunct="0"/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Condemns </a:t>
            </a:r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other robber:  hypocrisy, 40</a:t>
            </a:r>
          </a:p>
          <a:p>
            <a:pPr eaLnBrk="0" hangingPunct="0"/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Concedes, 41: admits guilt, just deserts</a:t>
            </a:r>
          </a:p>
          <a:p>
            <a:pPr eaLnBrk="0" hangingPunct="0"/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Confirms His claims, defends Him 41-42</a:t>
            </a:r>
          </a:p>
          <a:p>
            <a:pPr eaLnBrk="0" hangingPunct="0"/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Clears Jesus of wrong, </a:t>
            </a:r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41-42 </a:t>
            </a:r>
          </a:p>
          <a:p>
            <a:pPr eaLnBrk="0" hangingPunct="0"/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Confesses </a:t>
            </a:r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</a:rPr>
              <a:t>Jesus, </a:t>
            </a:r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41-42</a:t>
            </a:r>
          </a:p>
          <a:p>
            <a:pPr eaLnBrk="0" hangingPunct="0"/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Certainty: Jesus will reign, 42</a:t>
            </a:r>
          </a:p>
          <a:p>
            <a:pPr eaLnBrk="0" hangingPunct="0"/>
            <a:r>
              <a:rPr 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Craves companionship w. Lord, 42</a:t>
            </a:r>
            <a:endParaRPr lang="en-US" sz="3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45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3600" b="1" dirty="0" smtClean="0"/>
              <a:t>2. Baptism is condition of salvation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Mk.16:16; Ac.2:38; 22:16, etc.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914400" y="2286000"/>
            <a:ext cx="22860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Believe</a:t>
            </a:r>
            <a:r>
              <a:rPr lang="en-US" sz="2400" b="1" dirty="0" smtClean="0">
                <a:solidFill>
                  <a:srgbClr val="FFFFFF"/>
                </a:solidFill>
              </a:rPr>
              <a:t>…</a:t>
            </a:r>
          </a:p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Mk.16:16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2286000"/>
            <a:ext cx="22860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Repent</a:t>
            </a:r>
            <a:r>
              <a:rPr lang="en-US" sz="2400" b="1" dirty="0" smtClean="0">
                <a:solidFill>
                  <a:srgbClr val="FFFFFF"/>
                </a:solidFill>
              </a:rPr>
              <a:t>…</a:t>
            </a:r>
            <a:endParaRPr lang="en-US" sz="3200" b="1" dirty="0" smtClean="0">
              <a:solidFill>
                <a:srgbClr val="FFFFFF"/>
              </a:solidFill>
            </a:endParaRPr>
          </a:p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Ac.2:38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943600" y="2286000"/>
            <a:ext cx="22860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Baptism</a:t>
            </a:r>
          </a:p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Ac.22:16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14400" y="3657600"/>
            <a:ext cx="73152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00"/>
                </a:solidFill>
              </a:rPr>
              <a:t>Belief and repentance did not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wash away sins without baptism</a:t>
            </a:r>
          </a:p>
        </p:txBody>
      </p:sp>
    </p:spTree>
    <p:extLst>
      <p:ext uri="{BB962C8B-B14F-4D97-AF65-F5344CB8AC3E}">
        <p14:creationId xmlns:p14="http://schemas.microsoft.com/office/powerpoint/2010/main" xmlns="" val="21538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3600" b="1" dirty="0" smtClean="0"/>
              <a:t>3. Was robber baptized?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Possibly – Mt.3:5-6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We do not know</a:t>
            </a:r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/>
              <a:t>Those who refused it, rejected God, Lk.7:29-30</a:t>
            </a:r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/>
              <a:t>Same principle true today, Ac.2:41</a:t>
            </a:r>
          </a:p>
        </p:txBody>
      </p:sp>
    </p:spTree>
    <p:extLst>
      <p:ext uri="{BB962C8B-B14F-4D97-AF65-F5344CB8AC3E}">
        <p14:creationId xmlns:p14="http://schemas.microsoft.com/office/powerpoint/2010/main" xmlns="" val="28027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2400" dirty="0" smtClean="0"/>
              <a:t>3. Was robber baptized?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4. When was robber saved?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2133600"/>
            <a:ext cx="8382000" cy="4495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Before NT went into effect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Paralytic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Lk.5:20, 24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Sinful woman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b="1" dirty="0" smtClean="0"/>
              <a:t>Lk.7:48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Zacchaeus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Lk.19:9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RYR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Lk.18:22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" y="4648200"/>
            <a:ext cx="807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15000" y="3429000"/>
            <a:ext cx="0" cy="1219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304504" y="3672348"/>
            <a:ext cx="838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6553200" y="3532236"/>
            <a:ext cx="1828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Hb.9: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15-17</a:t>
            </a:r>
          </a:p>
        </p:txBody>
      </p:sp>
    </p:spTree>
    <p:extLst>
      <p:ext uri="{BB962C8B-B14F-4D97-AF65-F5344CB8AC3E}">
        <p14:creationId xmlns:p14="http://schemas.microsoft.com/office/powerpoint/2010/main" xmlns="" val="319788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2400" dirty="0" smtClean="0"/>
              <a:t>3. Was robber baptized?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4. When was robber saved?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Before NT went into effect</a:t>
            </a:r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/>
              <a:t>Hb.9:16-17 </a:t>
            </a:r>
            <a:endParaRPr lang="en-US" b="1" dirty="0"/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15</a:t>
            </a:r>
            <a:r>
              <a:rPr lang="en-US" sz="3200" b="1" dirty="0"/>
              <a:t> </a:t>
            </a:r>
            <a:r>
              <a:rPr lang="en-US" sz="3200" b="1" dirty="0" smtClean="0"/>
              <a:t>– covenant .  .  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16-17 – 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</a:t>
            </a:r>
            <a:r>
              <a:rPr lang="en-US" sz="3200" b="1" dirty="0" smtClean="0"/>
              <a:t>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/>
              <a:t>18 – covenant .  .  .</a:t>
            </a:r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endParaRPr lang="en-US" b="1" dirty="0"/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endParaRPr lang="en-US" b="1" dirty="0" smtClean="0"/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endParaRPr lang="en-US" b="1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4876800" y="3276600"/>
            <a:ext cx="3733800" cy="533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000000"/>
                </a:solidFill>
              </a:rPr>
              <a:t>Religious context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3856704"/>
            <a:ext cx="3733800" cy="533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00"/>
                </a:solidFill>
              </a:rPr>
              <a:t>Legal context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76800" y="4436808"/>
            <a:ext cx="3733800" cy="533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000000"/>
                </a:solidFill>
              </a:rPr>
              <a:t>Religious context</a:t>
            </a:r>
          </a:p>
        </p:txBody>
      </p:sp>
      <p:sp>
        <p:nvSpPr>
          <p:cNvPr id="12" name="Line Callout 1 11"/>
          <p:cNvSpPr/>
          <p:nvPr/>
        </p:nvSpPr>
        <p:spPr bwMode="auto">
          <a:xfrm>
            <a:off x="685800" y="5334000"/>
            <a:ext cx="7315200" cy="1219200"/>
          </a:xfrm>
          <a:prstGeom prst="borderCallout1">
            <a:avLst>
              <a:gd name="adj1" fmla="val 4637"/>
              <a:gd name="adj2" fmla="val 28598"/>
              <a:gd name="adj3" fmla="val -100806"/>
              <a:gd name="adj4" fmla="val 58026"/>
            </a:avLst>
          </a:prstGeom>
          <a:solidFill>
            <a:schemeClr val="bg2">
              <a:lumMod val="50000"/>
            </a:schemeClr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00"/>
                </a:solidFill>
              </a:rPr>
              <a:t> Will:  made valid ‘on basis of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corpses’ (when death has occurred).    </a:t>
            </a:r>
          </a:p>
        </p:txBody>
      </p:sp>
      <p:cxnSp>
        <p:nvCxnSpPr>
          <p:cNvPr id="11" name="Straight Connector 10"/>
          <p:cNvCxnSpPr>
            <a:stCxn id="7" idx="1"/>
          </p:cNvCxnSpPr>
          <p:nvPr/>
        </p:nvCxnSpPr>
        <p:spPr bwMode="auto">
          <a:xfrm flipH="1" flipV="1">
            <a:off x="2971800" y="2514600"/>
            <a:ext cx="1905000" cy="16088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765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248696" y="838200"/>
            <a:ext cx="6629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398463" eaLnBrk="0" hangingPunct="0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  <a:endParaRPr lang="en-US" sz="32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6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2400" dirty="0" smtClean="0"/>
              <a:t>3. Was robber baptized?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4. When was robber saved?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2133600"/>
            <a:ext cx="8382000" cy="4495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Before NT went into effect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Paralytic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Lk.5:20, 24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Sinful woman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b="1" dirty="0" smtClean="0"/>
              <a:t>Lk.7:48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Zacchaeus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Lk.19:9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RYR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Lk.18:22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Robber,</a:t>
            </a:r>
            <a:r>
              <a:rPr lang="en-US" b="1" dirty="0" smtClean="0"/>
              <a:t> Lk.23:39-43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" y="4648200"/>
            <a:ext cx="807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15000" y="3429000"/>
            <a:ext cx="0" cy="1219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304504" y="3672348"/>
            <a:ext cx="838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6553200" y="3532236"/>
            <a:ext cx="1828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Hb.9: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15-17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161504" y="2664540"/>
            <a:ext cx="685800" cy="609600"/>
          </a:xfrm>
          <a:prstGeom prst="ellips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mtClean="0">
              <a:solidFill>
                <a:srgbClr val="8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4694904"/>
            <a:ext cx="1828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Gal.3: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xmlns="" val="22578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2400" dirty="0" smtClean="0"/>
              <a:t>3. Was robber baptized?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4. When was robber saved?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2133600"/>
            <a:ext cx="8382000" cy="44958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/>
              <a:t>Before NT went into effect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Paralytic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Lk.5:20, 24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Sinful woman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b="1" dirty="0" smtClean="0"/>
              <a:t>Lk.7:48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Zacchaeus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Lk.19:9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RYR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en-US" b="1" dirty="0" smtClean="0"/>
              <a:t> Lk.18:22</a:t>
            </a:r>
          </a:p>
          <a:p>
            <a:pPr marL="280988" indent="-2809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Robber,</a:t>
            </a:r>
            <a:r>
              <a:rPr lang="en-US" b="1" dirty="0" smtClean="0"/>
              <a:t> Lk.23:39-43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7200" y="4648200"/>
            <a:ext cx="807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15000" y="3429000"/>
            <a:ext cx="0" cy="1219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304504" y="3672348"/>
            <a:ext cx="838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6553200" y="3532236"/>
            <a:ext cx="1828800" cy="106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Hb.9: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15-17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5867400"/>
            <a:ext cx="807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 bwMode="auto">
          <a:xfrm>
            <a:off x="533400" y="5410200"/>
            <a:ext cx="32766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00"/>
                </a:solidFill>
              </a:rPr>
              <a:t>No income taxes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434348" y="5181600"/>
            <a:ext cx="351504" cy="13716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1</a:t>
            </a:r>
          </a:p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9</a:t>
            </a:r>
          </a:p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1</a:t>
            </a:r>
          </a:p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  <a:endParaRPr lang="en-US" sz="2400" b="1" dirty="0" smtClean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5410200"/>
            <a:ext cx="32766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dirty="0" smtClean="0">
                <a:solidFill>
                  <a:srgbClr val="00007D">
                    <a:lumMod val="50000"/>
                  </a:srgbClr>
                </a:solidFill>
              </a:rPr>
              <a:t>Are we exempt?</a:t>
            </a:r>
          </a:p>
        </p:txBody>
      </p:sp>
    </p:spTree>
    <p:extLst>
      <p:ext uri="{BB962C8B-B14F-4D97-AF65-F5344CB8AC3E}">
        <p14:creationId xmlns:p14="http://schemas.microsoft.com/office/powerpoint/2010/main" xmlns="" val="31238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133600"/>
          </a:xfrm>
        </p:spPr>
        <p:txBody>
          <a:bodyPr/>
          <a:lstStyle/>
          <a:p>
            <a:pPr algn="ctr"/>
            <a:r>
              <a:rPr lang="en-US" sz="2400" dirty="0" smtClean="0"/>
              <a:t>1. Robber not saved by faith alone</a:t>
            </a:r>
            <a:br>
              <a:rPr lang="en-US" sz="2400" dirty="0" smtClean="0"/>
            </a:br>
            <a:r>
              <a:rPr lang="en-US" sz="2400" dirty="0" smtClean="0"/>
              <a:t>2. Baptism is condition of salvation</a:t>
            </a:r>
            <a:br>
              <a:rPr lang="en-US" sz="2400" dirty="0" smtClean="0"/>
            </a:br>
            <a:r>
              <a:rPr lang="en-US" sz="2400" dirty="0" smtClean="0"/>
              <a:t>3. Was robber baptized?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4. When was robber saved?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5. What did the robber do?</a:t>
            </a:r>
            <a:endParaRPr lang="en-US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05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800000"/>
                </a:solidFill>
              </a:rPr>
              <a:t>Everything he could do on a cross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b="1" dirty="0" smtClean="0"/>
              <a:t>One who uses him to justify </a:t>
            </a:r>
            <a:r>
              <a:rPr lang="en-US" b="1" dirty="0" err="1" smtClean="0"/>
              <a:t>disobed-ience</a:t>
            </a:r>
            <a:r>
              <a:rPr lang="en-US" b="1" dirty="0" smtClean="0"/>
              <a:t> is </a:t>
            </a:r>
            <a:r>
              <a:rPr lang="en-US" b="1" dirty="0" smtClean="0">
                <a:solidFill>
                  <a:srgbClr val="800000"/>
                </a:solidFill>
              </a:rPr>
              <a:t>NOT</a:t>
            </a:r>
            <a:r>
              <a:rPr lang="en-US" b="1" dirty="0" smtClean="0"/>
              <a:t> trying to be saved like him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b="1" dirty="0" smtClean="0"/>
              <a:t>Robber: some of greatest faith in Bible 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b="1" dirty="0" smtClean="0"/>
              <a:t>Excuse-makers are not like him</a:t>
            </a:r>
          </a:p>
          <a:p>
            <a:pPr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b="1" dirty="0" smtClean="0"/>
              <a:t>The only ‘deathbed conversion’ in NT</a:t>
            </a:r>
          </a:p>
        </p:txBody>
      </p:sp>
    </p:spTree>
    <p:extLst>
      <p:ext uri="{BB962C8B-B14F-4D97-AF65-F5344CB8AC3E}">
        <p14:creationId xmlns:p14="http://schemas.microsoft.com/office/powerpoint/2010/main" xmlns="" val="8393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robber, justly crucified</a:t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mocks Jesus, 39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455613" indent="-398463"/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Criminal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no room to 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criticize another criminal</a:t>
            </a:r>
          </a:p>
          <a:p>
            <a:pPr marL="455613" indent="-398463"/>
            <a:r>
              <a:rPr lang="en-US" sz="3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would rather break than bend</a:t>
            </a:r>
          </a:p>
          <a:p>
            <a:pPr marL="455613" indent="-398463"/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even death brings repentance</a:t>
            </a:r>
          </a:p>
        </p:txBody>
      </p:sp>
    </p:spTree>
    <p:extLst>
      <p:ext uri="{BB962C8B-B14F-4D97-AF65-F5344CB8AC3E}">
        <p14:creationId xmlns:p14="http://schemas.microsoft.com/office/powerpoint/2010/main" xmlns="" val="27967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2400" dirty="0" smtClean="0"/>
              <a:t>One robber mocks Jesus, 39</a:t>
            </a:r>
            <a:br>
              <a:rPr lang="en-US" sz="2400" dirty="0" smtClean="0"/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robber, 40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Mt.27:44, once joined in mockery – now rebukes fellow criminal</a:t>
            </a:r>
          </a:p>
          <a:p>
            <a:pPr marL="855663" lvl="1" indent="-39846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Dying man should set own house in order</a:t>
            </a:r>
          </a:p>
          <a:p>
            <a:pPr marL="855663" lvl="1" indent="-39846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event, different reactions . . 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343400"/>
            <a:ext cx="4038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00"/>
                </a:solidFill>
              </a:rPr>
              <a:t>One reviles</a:t>
            </a:r>
          </a:p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Other repents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92444" y="4343400"/>
            <a:ext cx="40386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FFFF00"/>
                </a:solidFill>
              </a:rPr>
              <a:t>Disciples – fear</a:t>
            </a:r>
          </a:p>
          <a:p>
            <a:pPr algn="ctr" eaLnBrk="0" hangingPunct="0"/>
            <a:r>
              <a:rPr lang="en-US" sz="3200" b="1" dirty="0" smtClean="0">
                <a:solidFill>
                  <a:srgbClr val="FFFFFF"/>
                </a:solidFill>
              </a:rPr>
              <a:t>Robber – faith</a:t>
            </a:r>
          </a:p>
        </p:txBody>
      </p:sp>
    </p:spTree>
    <p:extLst>
      <p:ext uri="{BB962C8B-B14F-4D97-AF65-F5344CB8AC3E}">
        <p14:creationId xmlns:p14="http://schemas.microsoft.com/office/powerpoint/2010/main" xmlns="" val="29222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deserve our punishment;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nothing wrong”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40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“Lord” (42): knows Him / His claims</a:t>
            </a:r>
          </a:p>
          <a:p>
            <a:pPr marL="855663" lvl="1" indent="-398463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me…WHEN…You come …into Your KINGDOM</a:t>
            </a:r>
          </a:p>
          <a:p>
            <a:pPr marL="855663" lvl="1" indent="-398463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expect robber to share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w. Christ,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kingdom</a:t>
            </a:r>
          </a:p>
          <a:p>
            <a:pPr marL="455613" indent="-398463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Lord: “I assure you”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(43): </a:t>
            </a:r>
          </a:p>
          <a:p>
            <a:pPr marL="57150" indent="0">
              <a:buNone/>
            </a:pPr>
            <a:r>
              <a:rPr lang="en-US" sz="3600" b="1" dirty="0"/>
              <a:t> </a:t>
            </a:r>
            <a:endParaRPr lang="en-US" sz="3600" b="1" dirty="0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3642852" y="5171772"/>
            <a:ext cx="1828800" cy="7620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00007D">
                    <a:lumMod val="75000"/>
                  </a:srgbClr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5169312"/>
            <a:ext cx="2209800" cy="76446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00007D">
                    <a:lumMod val="75000"/>
                  </a:srgbClr>
                </a:solidFill>
                <a:latin typeface="Calibri" panose="020F0502020204030204" pitchFamily="34" charset="0"/>
              </a:rPr>
              <a:t>With Me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609304" y="5171772"/>
            <a:ext cx="2209800" cy="76446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400" b="1" dirty="0" smtClean="0">
                <a:solidFill>
                  <a:srgbClr val="00007D">
                    <a:lumMod val="75000"/>
                  </a:srgbClr>
                </a:solidFill>
                <a:latin typeface="Calibri" panose="020F0502020204030204" pitchFamily="34" charset="0"/>
              </a:rPr>
              <a:t>In Paradise</a:t>
            </a:r>
          </a:p>
        </p:txBody>
      </p:sp>
    </p:spTree>
    <p:extLst>
      <p:ext uri="{BB962C8B-B14F-4D97-AF65-F5344CB8AC3E}">
        <p14:creationId xmlns:p14="http://schemas.microsoft.com/office/powerpoint/2010/main" xmlns="" val="12109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8696" y="609600"/>
            <a:ext cx="66294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248696" y="1371600"/>
            <a:ext cx="66294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Conduct</a:t>
            </a:r>
            <a:endParaRPr lang="en-US" sz="3600" b="1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8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044"/>
            <a:ext cx="8229600" cy="457200"/>
          </a:xfrm>
        </p:spPr>
        <p:txBody>
          <a:bodyPr/>
          <a:lstStyle/>
          <a:p>
            <a:pPr algn="ctr"/>
            <a:r>
              <a:rPr lang="en-US" sz="3600" b="1" dirty="0" smtClean="0"/>
              <a:t>What makes this robber famous?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912"/>
            <a:ext cx="8229600" cy="5651088"/>
          </a:xfrm>
        </p:spPr>
        <p:txBody>
          <a:bodyPr/>
          <a:lstStyle/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Changes mind (repents) </a:t>
            </a:r>
            <a:r>
              <a:rPr lang="en-US" b="1" dirty="0" smtClean="0"/>
              <a:t>40; Mt.27:44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Censures other robber, </a:t>
            </a:r>
            <a:r>
              <a:rPr lang="en-US" b="1" dirty="0" smtClean="0"/>
              <a:t>40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Challenges other robber, </a:t>
            </a:r>
            <a:r>
              <a:rPr lang="en-US" b="1" dirty="0" smtClean="0"/>
              <a:t>40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Fear God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Condemns other robber:  hypocrite, </a:t>
            </a:r>
            <a:r>
              <a:rPr lang="en-US" b="1" dirty="0" smtClean="0"/>
              <a:t>40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Concedes, 41: admits guilt, just deserts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Confirms Lord’s claims, </a:t>
            </a:r>
            <a:r>
              <a:rPr lang="en-US" b="1" dirty="0" smtClean="0"/>
              <a:t>41-42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Clears Jesus of wrong, </a:t>
            </a:r>
            <a:r>
              <a:rPr lang="en-US" b="1" dirty="0" smtClean="0"/>
              <a:t>41-42; defends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Confesses Jesus (‘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’), </a:t>
            </a:r>
            <a:r>
              <a:rPr lang="en-US" b="1" dirty="0" smtClean="0"/>
              <a:t>41-42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87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600" b="1" dirty="0" smtClean="0"/>
              <a:t>Robber confesses Jesus, 41-42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6" y="1295400"/>
            <a:ext cx="8276304" cy="5029200"/>
          </a:xfrm>
        </p:spPr>
        <p:txBody>
          <a:bodyPr/>
          <a:lstStyle/>
          <a:p>
            <a:pPr marL="236538" indent="-23653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not only innocent, but righteous</a:t>
            </a:r>
          </a:p>
          <a:p>
            <a:pPr marL="236538" indent="-23653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Robber believes His claims 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Savior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35, 37, 39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Messiah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35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Chosen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35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King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37-38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God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22:70</a:t>
            </a:r>
          </a:p>
          <a:p>
            <a:pPr marL="796925" lvl="1" indent="-457200">
              <a:spcBef>
                <a:spcPts val="60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</a:t>
            </a:r>
            <a:r>
              <a:rPr lang="en-US" sz="3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20:42-44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183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044"/>
            <a:ext cx="8229600" cy="457200"/>
          </a:xfrm>
        </p:spPr>
        <p:txBody>
          <a:bodyPr/>
          <a:lstStyle/>
          <a:p>
            <a:pPr algn="ctr"/>
            <a:r>
              <a:rPr lang="en-US" sz="3600" b="1" dirty="0" smtClean="0"/>
              <a:t>What makes this robber famous?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912"/>
            <a:ext cx="8229600" cy="565108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Arial"/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Changes mind (repents) 40; Mt.27:44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Censures other robber, 40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Challenges other robber, 40:  </a:t>
            </a:r>
            <a:r>
              <a:rPr lang="en-US" b="1" i="1" dirty="0" smtClean="0">
                <a:solidFill>
                  <a:srgbClr val="5F5F5F"/>
                </a:solidFill>
              </a:rPr>
              <a:t>Fear God</a:t>
            </a:r>
            <a:r>
              <a:rPr lang="en-US" b="1" dirty="0" smtClean="0">
                <a:solidFill>
                  <a:srgbClr val="5F5F5F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</a:t>
            </a:r>
            <a:r>
              <a:rPr lang="en-US" b="1" dirty="0">
                <a:solidFill>
                  <a:srgbClr val="5F5F5F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5F5F5F"/>
                </a:solidFill>
              </a:rPr>
              <a:t>Condemns other robber:  hypocrite, 40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Concedes, 41: admits guilt, just deserts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Confirms His claims, 41-42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5F5F5F"/>
                </a:solidFill>
                <a:cs typeface="Arial"/>
              </a:rPr>
              <a:t>▪</a:t>
            </a:r>
            <a:r>
              <a:rPr lang="en-US" b="1" dirty="0">
                <a:solidFill>
                  <a:srgbClr val="5F5F5F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5F5F5F"/>
                </a:solidFill>
              </a:rPr>
              <a:t>Clears Jesus of wrong, 41-42 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5F5F5F"/>
                </a:solidFill>
                <a:cs typeface="Arial"/>
              </a:rPr>
              <a:t>▪ </a:t>
            </a:r>
            <a:r>
              <a:rPr lang="en-US" b="1" dirty="0" smtClean="0">
                <a:solidFill>
                  <a:srgbClr val="5F5F5F"/>
                </a:solidFill>
              </a:rPr>
              <a:t>Confesses Jesus (‘</a:t>
            </a:r>
            <a:r>
              <a:rPr lang="en-US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b="1" dirty="0" smtClean="0">
                <a:solidFill>
                  <a:srgbClr val="5F5F5F"/>
                </a:solidFill>
              </a:rPr>
              <a:t>’), 41-42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▪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Certainty: believes Jesus will reign, </a:t>
            </a:r>
            <a:r>
              <a:rPr lang="en-US" b="1" dirty="0" smtClean="0"/>
              <a:t>42</a:t>
            </a: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0988" indent="-280988"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2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873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Pixel</vt:lpstr>
      <vt:lpstr>1_Pixel</vt:lpstr>
      <vt:lpstr>2_Pixel</vt:lpstr>
      <vt:lpstr>3_Pixel</vt:lpstr>
      <vt:lpstr>4_Pixel</vt:lpstr>
      <vt:lpstr>5_Pixel</vt:lpstr>
      <vt:lpstr>What About The Thief On The Cross?</vt:lpstr>
      <vt:lpstr>Slide 2</vt:lpstr>
      <vt:lpstr>One robber, justly crucified . . . mocks Jesus, 39</vt:lpstr>
      <vt:lpstr>One robber mocks Jesus, 39 Second robber, 40</vt:lpstr>
      <vt:lpstr>“We deserve our punishment;  This Man did nothing wrong” (41)</vt:lpstr>
      <vt:lpstr>Slide 6</vt:lpstr>
      <vt:lpstr>What makes this robber famous?</vt:lpstr>
      <vt:lpstr>Robber confesses Jesus, 41-42 </vt:lpstr>
      <vt:lpstr>What makes this robber famous?</vt:lpstr>
      <vt:lpstr>Robber’s certainty of Jesus, 41-42 </vt:lpstr>
      <vt:lpstr>What makes this robber famous?</vt:lpstr>
      <vt:lpstr>Slide 12</vt:lpstr>
      <vt:lpstr>What does Jesus promise this man?</vt:lpstr>
      <vt:lpstr>Slide 14</vt:lpstr>
      <vt:lpstr>1. Robber not saved by faith alone</vt:lpstr>
      <vt:lpstr>1. Robber not saved by faith alone 2. Baptism is condition of salvation</vt:lpstr>
      <vt:lpstr>1. Robber not saved by faith alone 2. Baptism is condition of salvation 3. Was robber baptized?</vt:lpstr>
      <vt:lpstr>1. Robber not saved by faith alone 2. Baptism is condition of salvation 3. Was robber baptized? 4. When was robber saved?</vt:lpstr>
      <vt:lpstr>1. Robber not saved by faith alone 2. Baptism is condition of salvation 3. Was robber baptized? 4. When was robber saved?</vt:lpstr>
      <vt:lpstr>1. Robber not saved by faith alone 2. Baptism is condition of salvation 3. Was robber baptized? 4. When was robber saved?</vt:lpstr>
      <vt:lpstr>1. Robber not saved by faith alone 2. Baptism is condition of salvation 3. Was robber baptized? 4. When was robber saved?</vt:lpstr>
      <vt:lpstr>1. Robber not saved by faith alone 2. Baptism is condition of salvation 3. Was robber baptized? 4. When was robber saved? 5. What did the robber do?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105</cp:revision>
  <dcterms:created xsi:type="dcterms:W3CDTF">2009-02-05T22:47:12Z</dcterms:created>
  <dcterms:modified xsi:type="dcterms:W3CDTF">2015-07-20T02:44:03Z</dcterms:modified>
</cp:coreProperties>
</file>