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92" r:id="rId2"/>
    <p:sldId id="291" r:id="rId3"/>
    <p:sldId id="279" r:id="rId4"/>
    <p:sldId id="294" r:id="rId5"/>
    <p:sldId id="295" r:id="rId6"/>
    <p:sldId id="277" r:id="rId7"/>
    <p:sldId id="280" r:id="rId8"/>
    <p:sldId id="296" r:id="rId9"/>
    <p:sldId id="281" r:id="rId10"/>
    <p:sldId id="297" r:id="rId11"/>
    <p:sldId id="282" r:id="rId12"/>
    <p:sldId id="284" r:id="rId13"/>
    <p:sldId id="298" r:id="rId14"/>
    <p:sldId id="273" r:id="rId15"/>
    <p:sldId id="300" r:id="rId16"/>
    <p:sldId id="303" r:id="rId17"/>
    <p:sldId id="301" r:id="rId18"/>
    <p:sldId id="302" r:id="rId19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5F5F5F"/>
    <a:srgbClr val="000066"/>
    <a:srgbClr val="003300"/>
    <a:srgbClr val="66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8936BA-5F35-4669-8952-5646519880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6063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C41E7-F631-4B65-8FC7-0235571B1B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7515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AE172-4EC3-4A1B-B5BA-178038A00B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1200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7FBD6-2CFB-4A03-AD7C-F868C1999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20573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6C4953-7392-4B63-8327-0E3DACE812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6342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E3F47-4142-4479-A434-23F82DCC9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14874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A9E1F-12FA-42E6-AD35-CDED27353E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6085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09D26-DFA1-4D47-BE82-23D35EBA52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137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4C03C-BFCD-47AD-A258-F3FF89DE5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0390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1A8A1-AB33-4AAD-96C9-1484C3EFB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2338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B60F3-2D58-4175-9540-133722BF1E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721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075E3-BE16-4823-8538-3021DDFFA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214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02DDC-3FAB-4F96-8493-FDD64B1C9F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3997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04D4D7-B12D-4739-A397-6EBBF19CC8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10000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2130425"/>
            <a:ext cx="5486400" cy="1470025"/>
          </a:xfrm>
          <a:solidFill>
            <a:srgbClr val="000066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The Lion And</a:t>
            </a:r>
            <a:br>
              <a:rPr lang="en-US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The Lamb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371600"/>
          </a:xfrm>
        </p:spPr>
        <p:txBody>
          <a:bodyPr/>
          <a:lstStyle/>
          <a:p>
            <a:r>
              <a:rPr lang="en-US" b="1" dirty="0" smtClean="0"/>
              <a:t>Isaiah 11:1-10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238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609600"/>
            <a:ext cx="7239000" cy="6477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Crowning Of The King,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46356" y="2362200"/>
            <a:ext cx="7239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III.  Citizens Of The King, </a:t>
            </a:r>
            <a:r>
              <a:rPr lang="en-US" sz="3600" b="1" dirty="0" smtClean="0">
                <a:solidFill>
                  <a:schemeClr val="tx1"/>
                </a:solidFill>
              </a:rPr>
              <a:t>6-9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3896" y="1485900"/>
            <a:ext cx="7239000" cy="6477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II.  </a:t>
            </a:r>
            <a:r>
              <a:rPr lang="en-US" sz="2400" smtClean="0">
                <a:solidFill>
                  <a:schemeClr val="tx1"/>
                </a:solidFill>
              </a:rPr>
              <a:t>Character </a:t>
            </a:r>
            <a:r>
              <a:rPr lang="en-US" sz="2400" dirty="0" smtClean="0">
                <a:solidFill>
                  <a:schemeClr val="tx1"/>
                </a:solidFill>
              </a:rPr>
              <a:t>Of The King, 2-5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 brutal, 6-9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95400"/>
            <a:ext cx="82296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tame, submissive.</a:t>
            </a:r>
          </a:p>
          <a:p>
            <a:pPr marL="0" indent="0" algn="ctr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Pt.2:12,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reverted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1248696" y="2667000"/>
            <a:ext cx="6629400" cy="19812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Isa.11 </a:t>
            </a:r>
            <a: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refers to change of </a:t>
            </a:r>
            <a:r>
              <a:rPr lang="en-US" sz="3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 </a:t>
            </a:r>
            <a: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</a:t>
            </a:r>
            <a:r>
              <a:rPr lang="en-US" sz="3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person </a:t>
            </a:r>
            <a: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becomes a </a:t>
            </a:r>
            <a:r>
              <a:rPr lang="en-US" sz="3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Christian.</a:t>
            </a:r>
            <a:endParaRPr lang="en-US" sz="3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88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and Samaritans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4:9…</a:t>
            </a:r>
          </a:p>
          <a:p>
            <a:pPr marL="0" indent="0" algn="ctr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9:51-56</a:t>
            </a:r>
          </a:p>
          <a:p>
            <a:pPr marL="0" indent="0" algn="ctr"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Ac.8:1-18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94852" y="3276600"/>
            <a:ext cx="3886200" cy="2133600"/>
          </a:xfrm>
          <a:prstGeom prst="roundRect">
            <a:avLst/>
          </a:prstGeom>
          <a:solidFill>
            <a:schemeClr val="tx1"/>
          </a:solidFill>
          <a:ln w="6350">
            <a:solidFill>
              <a:srgbClr val="8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Before-After pictures of</a:t>
            </a:r>
            <a:b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James and John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48200" y="3276600"/>
            <a:ext cx="3886200" cy="2133600"/>
          </a:xfrm>
          <a:prstGeom prst="roundRect">
            <a:avLst/>
          </a:prstGeom>
          <a:solidFill>
            <a:schemeClr val="tx1"/>
          </a:solidFill>
          <a:ln w="6350">
            <a:solidFill>
              <a:srgbClr val="80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Before-After pictures of</a:t>
            </a:r>
            <a:b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Samaritans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92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and Samaritans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Jews and Gentiles,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Ep.2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11-13: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Gentiles’ past, present</a:t>
            </a:r>
          </a:p>
          <a:p>
            <a:pPr marL="0" indent="0">
              <a:buNone/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Christ, our peace; no wall</a:t>
            </a:r>
          </a:p>
        </p:txBody>
      </p:sp>
    </p:spTree>
    <p:extLst>
      <p:ext uri="{BB962C8B-B14F-4D97-AF65-F5344CB8AC3E}">
        <p14:creationId xmlns:p14="http://schemas.microsoft.com/office/powerpoint/2010/main" xmlns="" val="29801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>
                <a:solidFill>
                  <a:srgbClr val="000066"/>
                </a:solidFill>
              </a:rPr>
              <a:t>Jerusalem Temple:</a:t>
            </a:r>
            <a:br>
              <a:rPr lang="en-US" altLang="en-US" sz="3600" dirty="0" smtClean="0">
                <a:solidFill>
                  <a:srgbClr val="000066"/>
                </a:solidFill>
              </a:rPr>
            </a:br>
            <a:r>
              <a:rPr lang="en-US" altLang="en-US" sz="3600" dirty="0" smtClean="0">
                <a:solidFill>
                  <a:srgbClr val="000066"/>
                </a:solidFill>
              </a:rPr>
              <a:t>warning sign to Gentiles</a:t>
            </a:r>
            <a:endParaRPr lang="en-US" altLang="en-US" sz="3600" dirty="0">
              <a:solidFill>
                <a:srgbClr val="000066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5060" y="1504950"/>
            <a:ext cx="5604237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075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and Samaritans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Jews and Gentiles,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Ep.2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11-13:</a:t>
            </a:r>
            <a:r>
              <a:rPr lang="en-US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Gentiles’ past, present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</a:t>
            </a:r>
            <a:r>
              <a:rPr lang="en-US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Christ, our peace; no wall</a:t>
            </a:r>
          </a:p>
          <a:p>
            <a:pPr marL="0" indent="0">
              <a:buNone/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new man (peace)</a:t>
            </a:r>
          </a:p>
          <a:p>
            <a:pPr marL="0" indent="0">
              <a:buNone/>
            </a:pP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Is Christ our peace?</a:t>
            </a:r>
          </a:p>
          <a:p>
            <a:pPr lvl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en-US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Did Prince of peace fail?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92392" y="3124200"/>
            <a:ext cx="7924800" cy="2590800"/>
          </a:xfrm>
          <a:prstGeom prst="rect">
            <a:avLst/>
          </a:prstGeom>
          <a:solidFill>
            <a:schemeClr val="tx1"/>
          </a:solidFill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</a:rPr>
              <a:t>“It’s not that Christ has brought one up to level of the other, but that He has </a:t>
            </a:r>
            <a:r>
              <a:rPr lang="en-US" sz="3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produced</a:t>
            </a:r>
            <a:br>
              <a:rPr lang="en-US" sz="3400" dirty="0" smtClean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a </a:t>
            </a:r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</a:rPr>
              <a:t>greater, as if one should melt down one statue of silver and another of lead, and the two together should come out </a:t>
            </a:r>
            <a:r>
              <a:rPr lang="en-US" sz="3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gold”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 - Chrysostom</a:t>
            </a:r>
            <a:endParaRPr lang="en-US" sz="3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509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and Samaritans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Jews and Gentiles,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Ep.2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11-13:</a:t>
            </a:r>
            <a:r>
              <a:rPr lang="en-US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Gentiles’ past, present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</a:t>
            </a:r>
            <a:r>
              <a:rPr lang="en-US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Christ, our peace; no wall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one new man (peace)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what, who, where, how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peace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What?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Reconcile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Who?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Both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Where?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In one body (4:4)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Cross (Jn.12:32-33)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35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and Samaritans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Jews and Gentiles,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Ep.2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11-13:</a:t>
            </a:r>
            <a:r>
              <a:rPr lang="en-US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Gentiles’ past, present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</a:t>
            </a:r>
            <a:r>
              <a:rPr lang="en-US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Christ, our peace; no wall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one new man (peace)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i="1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what, who, where, how</a:t>
            </a:r>
            <a:r>
              <a:rPr lang="en-US" dirty="0" smtClean="0">
                <a:solidFill>
                  <a:srgbClr val="5F5F5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peace</a:t>
            </a:r>
          </a:p>
          <a:p>
            <a:pPr marL="0" indent="0">
              <a:buNone/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17: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preached peace</a:t>
            </a:r>
          </a:p>
          <a:p>
            <a:pPr marL="0" indent="0">
              <a:buNone/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 and Greek access Father</a:t>
            </a:r>
          </a:p>
          <a:p>
            <a:pPr marL="0" indent="0">
              <a:buNone/>
            </a:pP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19: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fellow-citizens, one family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(3:15)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75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1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and Samaritans</a:t>
            </a:r>
            <a:b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Jews and Gentiles,</a:t>
            </a:r>
            <a: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Ep.2</a:t>
            </a:r>
            <a:br>
              <a:rPr lang="en-US" sz="20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distinctions, 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Gal.3:26-29</a:t>
            </a:r>
            <a:endParaRPr lang="en-US" sz="3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Christ: not distinctions of race, class, nationality, social status.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Laws do not change the heart;</a:t>
            </a:r>
            <a:b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does.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Mt.5:9,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peacemakers radiate peace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Ep.2:17,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 reproduce peace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Ph.4:7,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Christ, we receive peace</a:t>
            </a: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0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Typical comments on Isaiah 11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“Since we don’t see this happening now, it must refer to a future millennial kingdom on earth”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96296" y="3048000"/>
            <a:ext cx="6934200" cy="1828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“Describes conditions on earth in the coming kingdom age after Christ returns to earth”</a:t>
            </a:r>
            <a:r>
              <a:rPr lang="en-US" sz="2000" b="1" dirty="0" smtClean="0">
                <a:solidFill>
                  <a:schemeClr val="tx1"/>
                </a:solidFill>
              </a:rPr>
              <a:t> – Morris</a:t>
            </a:r>
            <a:r>
              <a:rPr lang="en-US" sz="3200" b="1" dirty="0" smtClean="0">
                <a:solidFill>
                  <a:srgbClr val="000066"/>
                </a:solidFill>
              </a:rPr>
              <a:t> </a:t>
            </a:r>
            <a:endParaRPr lang="en-US" sz="1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2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Isa.11:1 – figurative language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Branch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. . . Lion eats straw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(7)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Hb.1:1,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variety includes figurative language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all is literal . . . </a:t>
            </a:r>
          </a:p>
        </p:txBody>
      </p:sp>
      <p:sp>
        <p:nvSpPr>
          <p:cNvPr id="5" name="Pentagon 4"/>
          <p:cNvSpPr/>
          <p:nvPr/>
        </p:nvSpPr>
        <p:spPr>
          <a:xfrm>
            <a:off x="533400" y="3613356"/>
            <a:ext cx="3962400" cy="1219200"/>
          </a:xfrm>
          <a:prstGeom prst="homePlate">
            <a:avLst/>
          </a:prstGeom>
          <a:solidFill>
            <a:srgbClr val="000066"/>
          </a:solidFill>
          <a:ln w="63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Isa.2:1-4,</a:t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mountain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entagon 5"/>
          <p:cNvSpPr/>
          <p:nvPr/>
        </p:nvSpPr>
        <p:spPr>
          <a:xfrm flipH="1">
            <a:off x="4633452" y="3613356"/>
            <a:ext cx="3962400" cy="1219200"/>
          </a:xfrm>
          <a:prstGeom prst="homePlate">
            <a:avLst/>
          </a:prstGeom>
          <a:solidFill>
            <a:srgbClr val="000066"/>
          </a:solidFill>
          <a:ln w="63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Isa.40:3-5,</a:t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mountains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533400" y="4977576"/>
            <a:ext cx="3962400" cy="1219200"/>
          </a:xfrm>
          <a:prstGeom prst="homePlate">
            <a:avLst/>
          </a:prstGeom>
          <a:solidFill>
            <a:srgbClr val="000066"/>
          </a:solidFill>
          <a:ln w="63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Isa.11:7,</a:t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lion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Pentagon 7"/>
          <p:cNvSpPr/>
          <p:nvPr/>
        </p:nvSpPr>
        <p:spPr>
          <a:xfrm flipH="1">
            <a:off x="4633452" y="4977576"/>
            <a:ext cx="3962400" cy="1219200"/>
          </a:xfrm>
          <a:prstGeom prst="homePlate">
            <a:avLst/>
          </a:prstGeom>
          <a:solidFill>
            <a:srgbClr val="000066"/>
          </a:solidFill>
          <a:ln w="63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Isa.35:9,</a:t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lions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91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Isa.11:1 – figurative language</a:t>
            </a:r>
            <a:b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Isa.11:9 – kingdom 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holy mountain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Isa.2:1-3,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Dan.2:35, 44</a:t>
            </a: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2667000"/>
            <a:ext cx="7620000" cy="762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“Kingdom age” is now–Acts 2</a:t>
            </a:r>
            <a:endParaRPr lang="en-US" sz="3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2000" y="3581400"/>
            <a:ext cx="7620000" cy="7620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Gospel spread (Isa.11:9)–Col.1</a:t>
            </a:r>
            <a:endParaRPr lang="en-US" sz="3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48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Isa.11:1 – figurative language</a:t>
            </a:r>
            <a:b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Isa.11:9 – kingdom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Isa.11:10 – NT explanation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524000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quotes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Isa.11:10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Ro.15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context: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accepts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Gentiles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When? 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writes Romans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98463" algn="l"/>
              </a:tabLst>
            </a:pPr>
            <a:r>
              <a:rPr lang="en-US" sz="34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age; not future millennium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8229600" cy="2057400"/>
          </a:xfrm>
          <a:prstGeom prst="rect">
            <a:avLst/>
          </a:prstGeom>
          <a:solidFill>
            <a:schemeClr val="bg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r>
              <a:rPr lang="en-US" sz="3200" dirty="0">
                <a:solidFill>
                  <a:schemeClr val="tx1"/>
                </a:solidFill>
              </a:rPr>
              <a:t>And again, Isaiah says</a:t>
            </a:r>
            <a:r>
              <a:rPr lang="en-US" sz="3200" dirty="0" smtClean="0">
                <a:solidFill>
                  <a:schemeClr val="tx1"/>
                </a:solidFill>
              </a:rPr>
              <a:t>:  “</a:t>
            </a:r>
            <a:r>
              <a:rPr lang="en-US" sz="3200" dirty="0">
                <a:solidFill>
                  <a:schemeClr val="tx1"/>
                </a:solidFill>
              </a:rPr>
              <a:t>There shall be a </a:t>
            </a:r>
            <a:r>
              <a:rPr lang="en-US" sz="3200" dirty="0">
                <a:solidFill>
                  <a:srgbClr val="000066"/>
                </a:solidFill>
              </a:rPr>
              <a:t>root</a:t>
            </a:r>
            <a:r>
              <a:rPr lang="en-US" sz="3200" dirty="0">
                <a:solidFill>
                  <a:schemeClr val="tx1"/>
                </a:solidFill>
              </a:rPr>
              <a:t> of Jesse</a:t>
            </a:r>
            <a:r>
              <a:rPr lang="en-US" sz="3200" dirty="0" smtClean="0">
                <a:solidFill>
                  <a:schemeClr val="tx1"/>
                </a:solidFill>
              </a:rPr>
              <a:t>;   And </a:t>
            </a:r>
            <a:r>
              <a:rPr lang="en-US" sz="3200" dirty="0">
                <a:solidFill>
                  <a:schemeClr val="tx1"/>
                </a:solidFill>
              </a:rPr>
              <a:t>He who shall rise to </a:t>
            </a:r>
            <a:r>
              <a:rPr lang="en-US" sz="3200" dirty="0">
                <a:solidFill>
                  <a:srgbClr val="000066"/>
                </a:solidFill>
              </a:rPr>
              <a:t>reign</a:t>
            </a:r>
            <a:r>
              <a:rPr lang="en-US" sz="3200" dirty="0">
                <a:solidFill>
                  <a:schemeClr val="tx1"/>
                </a:solidFill>
              </a:rPr>
              <a:t> over the </a:t>
            </a:r>
            <a:r>
              <a:rPr lang="en-US" sz="3200" dirty="0">
                <a:solidFill>
                  <a:srgbClr val="800000"/>
                </a:solidFill>
              </a:rPr>
              <a:t>Gentiles</a:t>
            </a:r>
            <a:r>
              <a:rPr lang="en-US" sz="3200" dirty="0" smtClean="0">
                <a:solidFill>
                  <a:schemeClr val="tx1"/>
                </a:solidFill>
              </a:rPr>
              <a:t>,  In </a:t>
            </a:r>
            <a:r>
              <a:rPr lang="en-US" sz="3200" dirty="0">
                <a:solidFill>
                  <a:schemeClr val="tx1"/>
                </a:solidFill>
              </a:rPr>
              <a:t>Him the </a:t>
            </a:r>
            <a:r>
              <a:rPr lang="en-US" sz="3200" dirty="0">
                <a:solidFill>
                  <a:srgbClr val="800000"/>
                </a:solidFill>
              </a:rPr>
              <a:t>Gentiles</a:t>
            </a:r>
            <a:r>
              <a:rPr lang="en-US" sz="3200" dirty="0">
                <a:solidFill>
                  <a:schemeClr val="tx1"/>
                </a:solidFill>
              </a:rPr>
              <a:t> shall </a:t>
            </a:r>
            <a:r>
              <a:rPr lang="en-US" sz="3200" dirty="0" smtClean="0">
                <a:solidFill>
                  <a:schemeClr val="tx1"/>
                </a:solidFill>
              </a:rPr>
              <a:t>hope” </a:t>
            </a:r>
            <a:r>
              <a:rPr lang="en-US" sz="2800" dirty="0" smtClean="0">
                <a:solidFill>
                  <a:schemeClr val="tx1"/>
                </a:solidFill>
              </a:rPr>
              <a:t>– Ro.15:12  [Mt.12:21]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406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990600"/>
            <a:ext cx="7239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I.  Crowning Of The King, </a:t>
            </a:r>
            <a:r>
              <a:rPr lang="en-US" sz="3600" b="1" dirty="0" smtClean="0">
                <a:solidFill>
                  <a:schemeClr val="tx1"/>
                </a:solidFill>
              </a:rPr>
              <a:t>1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17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Descendant of David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143000"/>
            <a:ext cx="8229600" cy="5181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Ezk.34:23-25,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Prince David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 and King </a:t>
            </a:r>
          </a:p>
          <a:p>
            <a:pPr marL="0" indent="0" algn="ctr">
              <a:buNone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Zec.6:12-13,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who?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200400"/>
            <a:ext cx="3962400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en-US" sz="3200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Levite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king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3200400"/>
            <a:ext cx="3962400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en-US" sz="3200" u="sng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Judah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priest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73480" y="4739640"/>
            <a:ext cx="6781800" cy="1219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Hb.7: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Jesus, after Melchizedek, 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 – King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355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43896" y="609600"/>
            <a:ext cx="7239000" cy="6477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I.  Crowning Of The King,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43896" y="1447800"/>
            <a:ext cx="7239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</a:rPr>
              <a:t>II.  Character Of The King, 2-5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74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b="1" dirty="0" smtClean="0"/>
              <a:t>Revelation, Righteousness, Reckoning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>
              <a:spcAft>
                <a:spcPts val="800"/>
              </a:spcAft>
              <a:buNone/>
            </a:pP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2: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 (divine revelation).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Jn.12:49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delight (righteousness). 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Mt.3:15</a:t>
            </a:r>
          </a:p>
          <a:p>
            <a:pPr marL="0" indent="0">
              <a:buNone/>
            </a:pP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strike earth (Judge). 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Jn.5:22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45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537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The Lion And The Lamb</vt:lpstr>
      <vt:lpstr>Typical comments on Isaiah 11</vt:lpstr>
      <vt:lpstr>Isa.11:1 – figurative language</vt:lpstr>
      <vt:lpstr>Isa.11:1 – figurative language Isa.11:9 – kingdom </vt:lpstr>
      <vt:lpstr>Isa.11:1 – figurative language Isa.11:9 – kingdom Isa.11:10 – NT explanation</vt:lpstr>
      <vt:lpstr>Slide 6</vt:lpstr>
      <vt:lpstr>Descendant of David</vt:lpstr>
      <vt:lpstr>Slide 8</vt:lpstr>
      <vt:lpstr>Revelation, Righteousness, Reckoning</vt:lpstr>
      <vt:lpstr>Slide 10</vt:lpstr>
      <vt:lpstr>Once brutal, 6-9</vt:lpstr>
      <vt:lpstr>1. Jews and Samaritans</vt:lpstr>
      <vt:lpstr>1. Jews and Samaritans 2. Jews and Gentiles, Ep.2</vt:lpstr>
      <vt:lpstr>Jerusalem Temple: warning sign to Gentiles</vt:lpstr>
      <vt:lpstr>1. Jews and Samaritans 2. Jews and Gentiles, Ep.2</vt:lpstr>
      <vt:lpstr>1. Jews and Samaritans 2. Jews and Gentiles, Ep.2</vt:lpstr>
      <vt:lpstr>1. Jews and Samaritans 2. Jews and Gentiles, Ep.2</vt:lpstr>
      <vt:lpstr>1. Jews and Samaritans 2. Jews and Gentiles, Ep.2 3. No distinctions, Gal.3:26-29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126</cp:revision>
  <dcterms:created xsi:type="dcterms:W3CDTF">2009-02-05T22:47:12Z</dcterms:created>
  <dcterms:modified xsi:type="dcterms:W3CDTF">2015-07-20T02:48:23Z</dcterms:modified>
</cp:coreProperties>
</file>