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3" r:id="rId3"/>
    <p:sldId id="279" r:id="rId4"/>
    <p:sldId id="258" r:id="rId5"/>
    <p:sldId id="294" r:id="rId6"/>
    <p:sldId id="288" r:id="rId7"/>
    <p:sldId id="289" r:id="rId8"/>
    <p:sldId id="295" r:id="rId9"/>
    <p:sldId id="296" r:id="rId10"/>
    <p:sldId id="297" r:id="rId11"/>
    <p:sldId id="299" r:id="rId12"/>
    <p:sldId id="300" r:id="rId13"/>
    <p:sldId id="301" r:id="rId14"/>
    <p:sldId id="312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261" r:id="rId24"/>
    <p:sldId id="310" r:id="rId25"/>
    <p:sldId id="31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99FFCC"/>
    <a:srgbClr val="990000"/>
    <a:srgbClr val="003300"/>
    <a:srgbClr val="808080"/>
    <a:srgbClr val="663300"/>
    <a:srgbClr val="0066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3072" y="-11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7580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1397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9954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167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2418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9287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8670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162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054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9402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964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14005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834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8653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10993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622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1734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1515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3204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0302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2265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7033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0213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990441-334E-4E7F-B844-9325D3A65D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829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Coming To A Church Near You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7742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838200"/>
          </a:xfrm>
        </p:spPr>
        <p:txBody>
          <a:bodyPr/>
          <a:lstStyle/>
          <a:p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‘Nowhere is IM condemned</a:t>
            </a:r>
            <a:b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NT’</a:t>
            </a:r>
            <a:endParaRPr lang="en-US" alt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218" y="1106208"/>
            <a:ext cx="8229600" cy="537079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incense? 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pope worship?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prayer to Mary?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counting beads?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69170" y="3352800"/>
            <a:ext cx="3200400" cy="2012732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issue:</a:t>
            </a:r>
          </a:p>
          <a:p>
            <a:pPr algn="ctr">
              <a:spcAft>
                <a:spcPts val="300"/>
              </a:spcAft>
            </a:pP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Col.3:17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Th.5:21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0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838200"/>
          </a:xfrm>
        </p:spPr>
        <p:txBody>
          <a:bodyPr/>
          <a:lstStyle/>
          <a:p>
            <a:r>
              <a:rPr lang="en-US" alt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‘Nowhere is congregational singing expressly authorized’</a:t>
            </a:r>
            <a:endParaRPr lang="en-US" alt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218" y="1106208"/>
            <a:ext cx="8229600" cy="537079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spcAft>
                <a:spcPts val="200"/>
              </a:spcAft>
              <a:buFontTx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can see authority for a band in NT assemblies, but cannot see authority for singing in assemblies!</a:t>
            </a:r>
          </a:p>
          <a:p>
            <a:pPr marL="514350" indent="-514350">
              <a:lnSpc>
                <a:spcPct val="90000"/>
              </a:lnSpc>
              <a:spcAft>
                <a:spcPts val="200"/>
              </a:spcAft>
              <a:buFontTx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Hb.2:12 (Mt.26:29)</a:t>
            </a:r>
          </a:p>
          <a:p>
            <a:pPr marL="514350" indent="-514350">
              <a:lnSpc>
                <a:spcPct val="90000"/>
              </a:lnSpc>
              <a:spcAft>
                <a:spcPts val="200"/>
              </a:spcAft>
              <a:buFontTx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assemblies are not authorized, why do they assemble?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Co.5; 14;  Hb.10:24-25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1200" y="4645570"/>
            <a:ext cx="5181600" cy="18288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Express authorization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Ep.5:19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Col.3:16</a:t>
            </a:r>
          </a:p>
        </p:txBody>
      </p:sp>
    </p:spTree>
    <p:extLst>
      <p:ext uri="{BB962C8B-B14F-4D97-AF65-F5344CB8AC3E}">
        <p14:creationId xmlns:p14="http://schemas.microsoft.com/office/powerpoint/2010/main" xmlns="" val="183827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838200"/>
          </a:xfrm>
        </p:spPr>
        <p:txBody>
          <a:bodyPr/>
          <a:lstStyle/>
          <a:p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‘Romans 15:8-9 </a:t>
            </a:r>
            <a:b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 Ps.18 / 57, with IM’</a:t>
            </a:r>
            <a:endParaRPr lang="en-US" alt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218" y="1258608"/>
            <a:ext cx="8229600" cy="537079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Ac.7:38 the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church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OT? (Dt.4:10 . . . </a:t>
            </a:r>
            <a:r>
              <a:rPr lang="en-US" alt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Mt.16:18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Cf. Ac.19:32, 39, 41, congregation of Israel?   Lord’s church?</a:t>
            </a:r>
          </a:p>
        </p:txBody>
      </p:sp>
    </p:spTree>
    <p:extLst>
      <p:ext uri="{BB962C8B-B14F-4D97-AF65-F5344CB8AC3E}">
        <p14:creationId xmlns:p14="http://schemas.microsoft.com/office/powerpoint/2010/main" xmlns="" val="370556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838200"/>
          </a:xfrm>
        </p:spPr>
        <p:txBody>
          <a:bodyPr/>
          <a:lstStyle/>
          <a:p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‘Romans 15:8-9 </a:t>
            </a:r>
            <a:b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 Ps.18 / 57, with IM’</a:t>
            </a:r>
            <a:endParaRPr lang="en-US" alt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218" y="1258608"/>
            <a:ext cx="8229600" cy="537079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Ac.7:38 the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church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OT? (Dt.4:10 . . . </a:t>
            </a:r>
            <a:r>
              <a:rPr lang="en-US" alt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Mt.16:18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Cf. Ac.19:32, 39, 41, congregation of Israel?   Lord’s church?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2730384"/>
              </p:ext>
            </p:extLst>
          </p:nvPr>
        </p:nvGraphicFramePr>
        <p:xfrm>
          <a:off x="685800" y="3429000"/>
          <a:ext cx="76962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OT</a:t>
                      </a:r>
                      <a:endParaRPr lang="en-US" sz="34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solidFill>
                            <a:srgbClr val="0000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NT</a:t>
                      </a:r>
                      <a:endParaRPr lang="en-US" sz="3400" b="0" dirty="0">
                        <a:solidFill>
                          <a:srgbClr val="0000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Animal sac.</a:t>
                      </a:r>
                      <a:endParaRPr lang="en-US" sz="3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Self sac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., Ro.12</a:t>
                      </a:r>
                      <a:endParaRPr lang="en-US" sz="3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Temple: stones</a:t>
                      </a:r>
                      <a:endParaRPr lang="en-US" sz="3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People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1 Pt.2</a:t>
                      </a:r>
                      <a:endParaRPr lang="en-US" sz="3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Priests: Aaronic</a:t>
                      </a:r>
                      <a:endParaRPr lang="en-US" sz="3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Christians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1 Pt.2</a:t>
                      </a:r>
                      <a:endParaRPr lang="en-US" sz="3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Mech. music</a:t>
                      </a:r>
                      <a:endParaRPr lang="en-US" sz="3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Singing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Ep.5</a:t>
                      </a:r>
                      <a:endParaRPr lang="en-US" sz="3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3074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838200"/>
          </a:xfrm>
        </p:spPr>
        <p:txBody>
          <a:bodyPr/>
          <a:lstStyle/>
          <a:p>
            <a:r>
              <a:rPr lang="en-US" alt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</a:t>
            </a:r>
            <a:r>
              <a:rPr lang="en-US" altLang="en-US" sz="3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Psallo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play instrument, sing’</a:t>
            </a:r>
            <a:endParaRPr lang="en-US" alt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234" y="838200"/>
            <a:ext cx="8380982" cy="58674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‘play’ inheres in meaning, we MUST play.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Ep.5:19; Col.3:16, </a:t>
            </a:r>
            <a:r>
              <a:rPr lang="en-US" alt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melody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Who?  Every Christian…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What?  Instrument is the heart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altLang="en-US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sallo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touch, twitch, pull, pluck, etc.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en-US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 determines usage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3978166"/>
            <a:ext cx="3962400" cy="838200"/>
          </a:xfrm>
          <a:prstGeom prst="rect">
            <a:avLst/>
          </a:prstGeom>
          <a:solidFill>
            <a:srgbClr val="000066"/>
          </a:solidFill>
          <a:ln w="63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Pluck hair?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3978166"/>
            <a:ext cx="3962400" cy="838200"/>
          </a:xfrm>
          <a:prstGeom prst="rect">
            <a:avLst/>
          </a:prstGeom>
          <a:solidFill>
            <a:srgbClr val="000066"/>
          </a:solidFill>
          <a:ln w="63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Twang bowstring?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4981902"/>
            <a:ext cx="3962400" cy="838200"/>
          </a:xfrm>
          <a:prstGeom prst="rect">
            <a:avLst/>
          </a:prstGeom>
          <a:solidFill>
            <a:srgbClr val="000066"/>
          </a:solidFill>
          <a:ln w="63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Carpenter’s line?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8200" y="4981902"/>
            <a:ext cx="3962400" cy="838200"/>
          </a:xfrm>
          <a:prstGeom prst="rect">
            <a:avLst/>
          </a:prstGeom>
          <a:solidFill>
            <a:srgbClr val="000066"/>
          </a:solidFill>
          <a:ln w="63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Strings of harp?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632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838200"/>
          </a:xfrm>
        </p:spPr>
        <p:txBody>
          <a:bodyPr/>
          <a:lstStyle/>
          <a:p>
            <a:r>
              <a:rPr lang="en-US" alt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</a:t>
            </a:r>
            <a:r>
              <a:rPr lang="en-US" altLang="en-US" sz="3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Psallo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play instrument, sing’</a:t>
            </a:r>
            <a:endParaRPr lang="en-US" alt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234" y="914400"/>
            <a:ext cx="8380982" cy="58674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 determines usage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Illustrated in baptism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Dip, plunge, immerse, etc.   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ts val="3000"/>
              </a:spcBef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one way to know: </a:t>
            </a:r>
            <a:r>
              <a:rPr lang="en-US" alt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2564528"/>
            <a:ext cx="3962400" cy="8382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 baptism?</a:t>
            </a:r>
            <a:endParaRPr lang="en-US" sz="31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2564528"/>
            <a:ext cx="3962400" cy="8382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Fire…?</a:t>
            </a:r>
            <a:endParaRPr lang="en-US" sz="31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3568264"/>
            <a:ext cx="3962400" cy="8382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Holy Spirit…?</a:t>
            </a:r>
            <a:endParaRPr lang="en-US" sz="31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8200" y="3568264"/>
            <a:ext cx="3962400" cy="8382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Suffering/sorrow?</a:t>
            </a:r>
            <a:endParaRPr lang="en-US" sz="31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4937234"/>
            <a:ext cx="7772400" cy="1476702"/>
          </a:xfrm>
          <a:prstGeom prst="rect">
            <a:avLst/>
          </a:prstGeom>
          <a:solidFill>
            <a:schemeClr val="bg1"/>
          </a:solid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</a:rPr>
              <a:t>“Words are not static things. They change their meaning with the passage of time”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– F.F. Bruce, Vine, p. vi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953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838200"/>
          </a:xfrm>
        </p:spPr>
        <p:txBody>
          <a:bodyPr/>
          <a:lstStyle/>
          <a:p>
            <a:r>
              <a:rPr lang="en-US" alt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</a:t>
            </a:r>
            <a:r>
              <a:rPr lang="en-US" altLang="en-US" sz="3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Psallo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play instrument, sing’</a:t>
            </a:r>
            <a:endParaRPr lang="en-US" alt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234" y="914400"/>
            <a:ext cx="8380982" cy="58674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 determines usage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altLang="en-US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1524000"/>
            <a:ext cx="7772400" cy="1905000"/>
          </a:xfrm>
          <a:prstGeom prst="rect">
            <a:avLst/>
          </a:prstGeom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Vine: </a:t>
            </a:r>
            <a:r>
              <a:rPr lang="en-US" sz="3200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psallo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(“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Melody”): gives </a:t>
            </a:r>
            <a:r>
              <a:rPr lang="en-US" sz="3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clas-sical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LXX usage, then: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N.T., to sing a hymn, sing praise” </a:t>
            </a:r>
            <a:r>
              <a:rPr lang="en-US" sz="2000" dirty="0" smtClean="0">
                <a:solidFill>
                  <a:schemeClr val="tx1"/>
                </a:solidFill>
              </a:rPr>
              <a:t>– p. 730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31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838200"/>
          </a:xfrm>
        </p:spPr>
        <p:txBody>
          <a:bodyPr/>
          <a:lstStyle/>
          <a:p>
            <a:r>
              <a:rPr lang="en-US" alt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</a:t>
            </a:r>
            <a:r>
              <a:rPr lang="en-US" altLang="en-US" sz="3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Psallo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play instrument, sing’</a:t>
            </a:r>
            <a:endParaRPr lang="en-US" alt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234" y="914400"/>
            <a:ext cx="8380982" cy="58674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 determines usage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altLang="en-US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7634" y="1524000"/>
            <a:ext cx="8077200" cy="3886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00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“The word </a:t>
            </a:r>
            <a:r>
              <a:rPr lang="en-US" sz="3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psallo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originally meant to play a stringed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instrument with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fingers, or to sing with the </a:t>
            </a:r>
            <a:r>
              <a:rPr lang="en-US" sz="3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accom-paniment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a harp.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Later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however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and in the New Testament, it came to signify simply to praise without the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accompaniment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an instrument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–Vine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 Co</a:t>
            </a: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., 191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789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838200"/>
          </a:xfrm>
        </p:spPr>
        <p:txBody>
          <a:bodyPr/>
          <a:lstStyle/>
          <a:p>
            <a:r>
              <a:rPr lang="en-US" alt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</a:t>
            </a:r>
            <a:r>
              <a:rPr lang="en-US" altLang="en-US" sz="3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Psallo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play instrument, sing’</a:t>
            </a:r>
            <a:endParaRPr lang="en-US" alt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234" y="914400"/>
            <a:ext cx="8380982" cy="58674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 determines usage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altLang="en-US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6234" y="1524000"/>
            <a:ext cx="7620000" cy="2057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4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“The literal sense ‘by or with the playing of strings,’ still found in the LXX, is now employed figuratively” 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TDNT, VIII,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499    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10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838200"/>
          </a:xfrm>
        </p:spPr>
        <p:txBody>
          <a:bodyPr/>
          <a:lstStyle/>
          <a:p>
            <a:r>
              <a:rPr lang="en-US" alt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</a:t>
            </a:r>
            <a:r>
              <a:rPr lang="en-US" altLang="en-US" sz="3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Psallo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play instrument, sing’</a:t>
            </a:r>
            <a:endParaRPr lang="en-US" alt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234" y="914400"/>
            <a:ext cx="8380982" cy="58674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 determines usage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altLang="en-US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6538" indent="-236538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Sm.13:1,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Amnon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‘loved’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Tamar</a:t>
            </a:r>
          </a:p>
          <a:p>
            <a:pPr marL="236538" indent="-23653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</a:t>
            </a:r>
            <a:r>
              <a:rPr lang="en-US" altLang="en-US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‘affection both pure and impure’ </a:t>
            </a: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–BDB</a:t>
            </a: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6538" indent="-23653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LXX: usually of ‘highest love’; here, lowest lust</a:t>
            </a:r>
          </a:p>
          <a:p>
            <a:pPr marL="236538" indent="-23653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Jn.13:34 – do we have a choice??</a:t>
            </a:r>
          </a:p>
        </p:txBody>
      </p:sp>
      <p:sp>
        <p:nvSpPr>
          <p:cNvPr id="9" name="Rectangle 8"/>
          <p:cNvSpPr/>
          <p:nvPr/>
        </p:nvSpPr>
        <p:spPr>
          <a:xfrm>
            <a:off x="1066800" y="1479332"/>
            <a:ext cx="7010400" cy="1905000"/>
          </a:xfrm>
          <a:prstGeom prst="rect">
            <a:avLst/>
          </a:prstGeom>
          <a:solidFill>
            <a:srgbClr val="800000"/>
          </a:solidFill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4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“Actual word usage and context determine word meanings in given passages, not etymology”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Ferguson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297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533400"/>
            <a:ext cx="8229600" cy="12192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How Does This Happen?</a:t>
            </a:r>
            <a:endParaRPr lang="en-US" sz="3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293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838200"/>
          </a:xfrm>
        </p:spPr>
        <p:txBody>
          <a:bodyPr/>
          <a:lstStyle/>
          <a:p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‘Rv.8 / 15, harps in heaven’</a:t>
            </a:r>
            <a:endParaRPr lang="en-US" alt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234" y="990600"/>
            <a:ext cx="8380982" cy="57150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Premise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heaven,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church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marriage in heaven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(Mt.22:30)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lnSpc>
                <a:spcPct val="90000"/>
              </a:lnSpc>
              <a:buAutoNum type="arabicPeriod"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lnSpc>
                <a:spcPct val="90000"/>
              </a:lnSpc>
              <a:buAutoNum type="arabicPeriod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Babies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heaven (2 Sm.12) . . . 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buAutoNum type="arabicPeriod"/>
            </a:pP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Revelation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only time IM appears in context of worship.  Book of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symbols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2209800"/>
            <a:ext cx="8382000" cy="12192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the church more like </a:t>
            </a: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heaven,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 we end marriage?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5334000"/>
            <a:ext cx="8382000" cy="11430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Rv.14:2-3, compares voices to stringed instruments; a symbol of singing.  5:8f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299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1219200"/>
          </a:xfrm>
        </p:spPr>
        <p:txBody>
          <a:bodyPr/>
          <a:lstStyle/>
          <a:p>
            <a:r>
              <a:rPr lang="en-US" alt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‘Silence is incidental, not intentional . . . not proscriptive’</a:t>
            </a:r>
            <a:endParaRPr lang="en-US" alt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234" y="1295400"/>
            <a:ext cx="8380982" cy="51816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AutoNum type="arabicPeriod"/>
            </a:pP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Consequence</a:t>
            </a: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may practice anything not specifically condemned.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Lv.10:1-3, no authority (Ro.15:4)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Sm.7, David and temple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Jn.9, same principle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200"/>
              </a:spcAft>
              <a:buAutoNum type="arabicPeriod"/>
            </a:pP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silence is permissive . . .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limited to </a:t>
            </a:r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spiritual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songs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limited to </a:t>
            </a:r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(Jesus) 1 Co.8:5</a:t>
            </a:r>
          </a:p>
          <a:p>
            <a:pPr marL="520700" indent="-5207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Expression of one thing is exclusion of another</a:t>
            </a:r>
          </a:p>
        </p:txBody>
      </p:sp>
    </p:spTree>
    <p:extLst>
      <p:ext uri="{BB962C8B-B14F-4D97-AF65-F5344CB8AC3E}">
        <p14:creationId xmlns:p14="http://schemas.microsoft.com/office/powerpoint/2010/main" xmlns="" val="424878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Concluding Observations</a:t>
            </a:r>
            <a:endParaRPr lang="en-US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143000"/>
            <a:ext cx="8229600" cy="50292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produced </a:t>
            </a:r>
            <a:r>
              <a:rPr lang="en-US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passage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that authorizes IM in assemblies </a:t>
            </a:r>
          </a:p>
          <a:p>
            <a:pPr marL="520700" indent="-520700"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Thomas Aquinas (AD 1250):</a:t>
            </a:r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748864" y="2940268"/>
            <a:ext cx="7633136" cy="2743200"/>
          </a:xfrm>
          <a:prstGeom prst="rect">
            <a:avLst/>
          </a:prstGeom>
          <a:gradFill flip="none" rotWithShape="1">
            <a:gsLst>
              <a:gs pos="0">
                <a:srgbClr val="800000">
                  <a:shade val="30000"/>
                  <a:satMod val="11500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3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“Our </a:t>
            </a:r>
            <a:r>
              <a:rPr lang="en-US" sz="33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 does not use musical instruments, as harps and psalteries, to praise God withal, that she may not seem to Judaize” </a:t>
            </a:r>
            <a:r>
              <a:rPr lang="en-US" sz="33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-McClintock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Strong, VIII, </a:t>
            </a:r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739.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Concluding Observations</a:t>
            </a:r>
            <a:endParaRPr lang="en-US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143000"/>
            <a:ext cx="8229600" cy="50292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produced </a:t>
            </a:r>
            <a:r>
              <a:rPr lang="en-US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passage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that authorizes IM in assemblies </a:t>
            </a:r>
          </a:p>
          <a:p>
            <a:pPr marL="520700" indent="-520700"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Thomas Aquinas (AD 1250)</a:t>
            </a:r>
          </a:p>
          <a:p>
            <a:pPr marL="520700" indent="-520700"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protestant reformers rejected IM as a Roman Catholic innovation, copied from OT temple worship </a:t>
            </a:r>
            <a:r>
              <a:rPr lang="en-US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[Calvin, Zwingli, Knox, Wesley, </a:t>
            </a:r>
            <a:r>
              <a:rPr lang="en-US" altLang="en-US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Smythe</a:t>
            </a:r>
            <a:r>
              <a:rPr lang="en-US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etc.]</a:t>
            </a: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20700" indent="-520700"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L. Girardeau, Presbyterian</a:t>
            </a:r>
          </a:p>
          <a:p>
            <a:pPr marL="742950" indent="-742950">
              <a:buAutoNum type="arabicPeriod"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19987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143000"/>
            <a:ext cx="8229600" cy="5029200"/>
          </a:xfrm>
        </p:spPr>
        <p:txBody>
          <a:bodyPr/>
          <a:lstStyle/>
          <a:p>
            <a:pPr marL="0" indent="0">
              <a:buNone/>
            </a:pPr>
            <a:endParaRPr lang="en-US" alt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304800" y="152400"/>
            <a:ext cx="8534400" cy="647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“The foregoing argument [of this book] has proceeded principally by two steps.  </a:t>
            </a:r>
            <a:r>
              <a:rPr lang="en-US" sz="3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is</a:t>
            </a:r>
            <a:r>
              <a:rPr lang="en-US" sz="3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Whatsoever, in connection with the public worship of the church, is not commanded by Christ, either expressly or by good and necessary consequence, in his Word is forbidden.  </a:t>
            </a:r>
            <a:r>
              <a:rPr lang="en-US" sz="3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second is</a:t>
            </a:r>
            <a:r>
              <a:rPr lang="en-US" sz="3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Instrumental music, in connection with the public worship of the church is not so commanded by Christ.  </a:t>
            </a:r>
            <a:r>
              <a:rPr lang="en-US" sz="3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3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 is</a:t>
            </a:r>
            <a:r>
              <a:rPr lang="en-US" sz="3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Instrumental music, in connection with the public worship of the church, is forbidden”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– John L. Girardeau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9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41132" y="76200"/>
            <a:ext cx="7848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Avoidance in preaching</a:t>
            </a:r>
            <a:endParaRPr 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58766"/>
            <a:ext cx="8229600" cy="5105400"/>
          </a:xfrm>
        </p:spPr>
        <p:txBody>
          <a:bodyPr/>
          <a:lstStyle/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‘No sermon preached against sin of instrumental music for 30 years’</a:t>
            </a:r>
          </a:p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endParaRPr lang="en-US" altLang="en-US" u="sng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endParaRPr lang="en-US" altLang="en-US" u="sng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‘Youth worship with IM at camps, in other rooms of building for years…’</a:t>
            </a:r>
          </a:p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‘Acapella worship is our tradition, but it’s not a matter of faith’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1132" y="2133600"/>
            <a:ext cx="7848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Acceptance by phases</a:t>
            </a:r>
            <a:endParaRPr 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8502" y="4191000"/>
            <a:ext cx="7848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Apostasy from pattern</a:t>
            </a:r>
            <a:endParaRPr 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533400"/>
            <a:ext cx="8229600" cy="6096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How Does This Happen?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1371600"/>
            <a:ext cx="8229600" cy="12192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How Do They Justify It?</a:t>
            </a:r>
            <a:endParaRPr lang="en-US" sz="3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47498" y="2635468"/>
            <a:ext cx="5867400" cy="6096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Review</a:t>
            </a:r>
            <a:endParaRPr lang="en-US" sz="32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553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838200"/>
          </a:xfrm>
        </p:spPr>
        <p:txBody>
          <a:bodyPr/>
          <a:lstStyle/>
          <a:p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‘IM worship is all over the OT’</a:t>
            </a:r>
            <a:endParaRPr lang="en-US" alt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218" y="990600"/>
            <a:ext cx="8229600" cy="537079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Ps.81; Ex.15:20; 2 Chr.5:11-14; 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29:25-28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Ps.33:2 . . . Not an aid; praising with instrument; Pt.150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we live under OT, he has a point </a:t>
            </a:r>
            <a:b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 but also a problem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Chr.23:5, not mere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accompani-ment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but part of worship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Sacrifice and music stand or fall together.  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Hb.7:12-14, </a:t>
            </a: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alt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‘change’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7332" y="5408892"/>
            <a:ext cx="2406868" cy="95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Animal sacrifices</a:t>
            </a:r>
            <a:endParaRPr lang="en-US" sz="20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5430" y="5399694"/>
            <a:ext cx="2406868" cy="95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Levitical priesthood</a:t>
            </a:r>
            <a:endParaRPr lang="en-US" sz="20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93528" y="5406262"/>
            <a:ext cx="2406868" cy="952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Observe Sabbath</a:t>
            </a:r>
            <a:endParaRPr lang="en-US" sz="20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277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152400"/>
            <a:ext cx="82296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Note:</a:t>
            </a:r>
            <a:endParaRPr lang="en-US" altLang="en-US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371600"/>
            <a:ext cx="8229600" cy="4800600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 plainly teaches IM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need to resort to Hebrew to make the case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NT teaches IM, it will be just as clear 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6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is the NT passage???</a:t>
            </a:r>
            <a:endParaRPr lang="en-US" altLang="en-US" sz="3600" dirty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66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838200"/>
          </a:xfrm>
        </p:spPr>
        <p:txBody>
          <a:bodyPr/>
          <a:lstStyle/>
          <a:p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‘NT – not much there’</a:t>
            </a:r>
            <a:endParaRPr lang="en-US" alt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218" y="990600"/>
            <a:ext cx="8229600" cy="537079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‘Twenty-nine times in NT, including: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angels with trumpet in heaven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playing,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Mt.11:16-17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prodigal son,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Lk.15’</a:t>
            </a:r>
          </a:p>
          <a:p>
            <a:pPr marL="0" lvl="1" indent="0">
              <a:lnSpc>
                <a:spcPct val="90000"/>
              </a:lnSpc>
              <a:buNone/>
            </a:pP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7332" y="3279230"/>
            <a:ext cx="2406868" cy="267619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finds it in </a:t>
            </a:r>
            <a:r>
              <a:rPr lang="en-US" sz="3200" u="sng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sacrifices </a:t>
            </a: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–reads it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5430" y="3285798"/>
            <a:ext cx="2406868" cy="267619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</a:t>
            </a:r>
            <a:r>
              <a:rPr lang="en-US" sz="3200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</a:t>
            </a: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period? </a:t>
            </a:r>
            <a:b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en-US" sz="3200" dirty="0" smtClean="0">
                <a:solidFill>
                  <a:srgbClr val="99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it? </a:t>
            </a:r>
            <a:endParaRPr lang="en-US" sz="2000" dirty="0">
              <a:solidFill>
                <a:srgbClr val="99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93528" y="3276600"/>
            <a:ext cx="2406868" cy="267619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Presumes it in </a:t>
            </a:r>
            <a:r>
              <a:rPr lang="en-US" sz="3200" u="sng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heaven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–reads it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04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838200"/>
          </a:xfrm>
        </p:spPr>
        <p:txBody>
          <a:bodyPr/>
          <a:lstStyle/>
          <a:p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‘NT – not much there’</a:t>
            </a:r>
            <a:endParaRPr lang="en-US" alt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218" y="990600"/>
            <a:ext cx="8229600" cy="537079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Admits ‘Jesus did not deal with the question’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so, He did not authorize it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DID discuss sin of acting without authority – Mt.7:22-23; Mt.15;  Mt.28:18…20;  2 Jn.9, etc.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478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76200"/>
            <a:ext cx="8229600" cy="838200"/>
          </a:xfrm>
        </p:spPr>
        <p:txBody>
          <a:bodyPr/>
          <a:lstStyle/>
          <a:p>
            <a:r>
              <a:rPr lang="en-US" alt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alt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‘Apostles taught in Temple; it was instrumental…’</a:t>
            </a:r>
            <a:endParaRPr lang="en-US" altLang="en-US" sz="3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218" y="1106208"/>
            <a:ext cx="8229600" cy="537079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‘Church met in temple courts…’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proves too much, proves nothing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Herod’s temple also had . . . 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7332" y="3162300"/>
            <a:ext cx="2406868" cy="1447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Animal sacrifices</a:t>
            </a:r>
            <a:endParaRPr lang="en-US" sz="20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5430" y="3153102"/>
            <a:ext cx="2406868" cy="1447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Incense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Lk.1:9-10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93528" y="3159670"/>
            <a:ext cx="2406868" cy="1447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Babies</a:t>
            </a:r>
          </a:p>
          <a:p>
            <a:pPr algn="ctr"/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Lk.2:22ff</a:t>
            </a:r>
            <a:endParaRPr lang="en-US" sz="2000" dirty="0">
              <a:solidFill>
                <a:schemeClr val="accent6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702" y="4800600"/>
            <a:ext cx="2406868" cy="1447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Circum-cision</a:t>
            </a:r>
            <a:endParaRPr lang="en-US" sz="20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2800" y="4791402"/>
            <a:ext cx="2406868" cy="1447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Levitical priests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90898" y="4797970"/>
            <a:ext cx="2406868" cy="1447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Corruption</a:t>
            </a:r>
          </a:p>
          <a:p>
            <a:pPr algn="ctr"/>
            <a:r>
              <a:rPr lang="en-US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</a:t>
            </a:r>
            <a:endParaRPr lang="en-US" sz="2000" dirty="0">
              <a:solidFill>
                <a:schemeClr val="accent6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315604" y="2049510"/>
            <a:ext cx="3276600" cy="838200"/>
          </a:xfrm>
          <a:prstGeom prst="ellipse">
            <a:avLst/>
          </a:prstGeom>
          <a:ln w="6350">
            <a:solidFill>
              <a:srgbClr val="00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19:9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7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1206</Words>
  <Application>Microsoft Office PowerPoint</Application>
  <PresentationFormat>On-screen Show (4:3)</PresentationFormat>
  <Paragraphs>166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Default Design</vt:lpstr>
      <vt:lpstr>Pixel</vt:lpstr>
      <vt:lpstr>Coming To A Church Near You</vt:lpstr>
      <vt:lpstr>Slide 2</vt:lpstr>
      <vt:lpstr>Slide 3</vt:lpstr>
      <vt:lpstr>Slide 4</vt:lpstr>
      <vt:lpstr>1. ‘IM worship is all over the OT’</vt:lpstr>
      <vt:lpstr>Note:</vt:lpstr>
      <vt:lpstr>2. ‘NT – not much there’</vt:lpstr>
      <vt:lpstr>2. ‘NT – not much there’</vt:lpstr>
      <vt:lpstr>3. ‘Apostles taught in Temple; it was instrumental…’</vt:lpstr>
      <vt:lpstr>4. ‘Nowhere is IM condemned in the NT’</vt:lpstr>
      <vt:lpstr>5. ‘Nowhere is congregational singing expressly authorized’</vt:lpstr>
      <vt:lpstr>6. ‘Romans 15:8-9  &lt; Ps.18 / 57, with IM’</vt:lpstr>
      <vt:lpstr>6. ‘Romans 15:8-9  &lt; Ps.18 / 57, with IM’</vt:lpstr>
      <vt:lpstr>7. ‘Psallo: play instrument, sing’</vt:lpstr>
      <vt:lpstr>7. ‘Psallo: play instrument, sing’</vt:lpstr>
      <vt:lpstr>7. ‘Psallo: play instrument, sing’</vt:lpstr>
      <vt:lpstr>7. ‘Psallo: play instrument, sing’</vt:lpstr>
      <vt:lpstr>7. ‘Psallo: play instrument, sing’</vt:lpstr>
      <vt:lpstr>7. ‘Psallo: play instrument, sing’</vt:lpstr>
      <vt:lpstr>8. ‘Rv.8 / 15, harps in heaven’</vt:lpstr>
      <vt:lpstr>9. ‘Silence is incidental, not intentional . . . not proscriptive’</vt:lpstr>
      <vt:lpstr>Concluding Observations</vt:lpstr>
      <vt:lpstr>Concluding Observations</vt:lpstr>
      <vt:lpstr>Slide 24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128</cp:revision>
  <dcterms:created xsi:type="dcterms:W3CDTF">2006-09-08T20:36:30Z</dcterms:created>
  <dcterms:modified xsi:type="dcterms:W3CDTF">2015-07-27T11:58:39Z</dcterms:modified>
</cp:coreProperties>
</file>